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35" r:id="rId2"/>
    <p:sldId id="346" r:id="rId3"/>
    <p:sldId id="330" r:id="rId4"/>
    <p:sldId id="356" r:id="rId5"/>
    <p:sldId id="295" r:id="rId6"/>
    <p:sldId id="305" r:id="rId7"/>
    <p:sldId id="257" r:id="rId8"/>
    <p:sldId id="357" r:id="rId9"/>
    <p:sldId id="347" r:id="rId10"/>
    <p:sldId id="258" r:id="rId11"/>
    <p:sldId id="348" r:id="rId12"/>
    <p:sldId id="287" r:id="rId13"/>
    <p:sldId id="320" r:id="rId14"/>
    <p:sldId id="326" r:id="rId15"/>
    <p:sldId id="264" r:id="rId16"/>
    <p:sldId id="336" r:id="rId17"/>
    <p:sldId id="349" r:id="rId18"/>
    <p:sldId id="345" r:id="rId19"/>
    <p:sldId id="329" r:id="rId20"/>
    <p:sldId id="33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EC88"/>
    <a:srgbClr val="E7D6BF"/>
    <a:srgbClr val="DAD3C8"/>
    <a:srgbClr val="EDF1B5"/>
    <a:srgbClr val="9A867A"/>
    <a:srgbClr val="FFFF99"/>
    <a:srgbClr val="EFF1D7"/>
    <a:srgbClr val="F5F1EF"/>
    <a:srgbClr val="FFFFFF"/>
    <a:srgbClr val="C0EBF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David\Documents\wra\acc%20irp\2014%20irp\wra%20analysis%202014%20irp\wra%20analysis%202014%20ir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dirty="0"/>
              <a:t>Average Arizona Electricity </a:t>
            </a:r>
            <a:r>
              <a:rPr lang="en-US" sz="1400" dirty="0" smtClean="0"/>
              <a:t>Prices</a:t>
            </a:r>
          </a:p>
          <a:p>
            <a:pPr>
              <a:defRPr sz="1400"/>
            </a:pPr>
            <a:r>
              <a:rPr lang="en-US" sz="1400" dirty="0" smtClean="0"/>
              <a:t>(</a:t>
            </a:r>
            <a:r>
              <a:rPr lang="en-US" sz="1400" dirty="0"/>
              <a:t>2009 cents/kWh)</a:t>
            </a:r>
          </a:p>
        </c:rich>
      </c:tx>
      <c:layout/>
    </c:title>
    <c:plotArea>
      <c:layout/>
      <c:lineChart>
        <c:grouping val="standard"/>
        <c:ser>
          <c:idx val="1"/>
          <c:order val="0"/>
          <c:tx>
            <c:strRef>
              <c:f>price!$I$5</c:f>
              <c:strCache>
                <c:ptCount val="1"/>
                <c:pt idx="0">
                  <c:v>residential</c:v>
                </c:pt>
              </c:strCache>
            </c:strRef>
          </c:tx>
          <c:marker>
            <c:symbol val="none"/>
          </c:marker>
          <c:cat>
            <c:numRef>
              <c:f>price!$H$6:$H$28</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price!$I$6:$I$28</c:f>
              <c:numCache>
                <c:formatCode>#,##0.00</c:formatCode>
                <c:ptCount val="23"/>
                <c:pt idx="0">
                  <c:v>13.538406242043974</c:v>
                </c:pt>
                <c:pt idx="1">
                  <c:v>13.247144762015132</c:v>
                </c:pt>
                <c:pt idx="2">
                  <c:v>13.575365953889102</c:v>
                </c:pt>
                <c:pt idx="3">
                  <c:v>13.356771121691951</c:v>
                </c:pt>
                <c:pt idx="4">
                  <c:v>12.604187843057533</c:v>
                </c:pt>
                <c:pt idx="5">
                  <c:v>12.067866815357704</c:v>
                </c:pt>
                <c:pt idx="6">
                  <c:v>11.668991773034801</c:v>
                </c:pt>
                <c:pt idx="7">
                  <c:v>11.305952930318426</c:v>
                </c:pt>
                <c:pt idx="8">
                  <c:v>11.006987154288074</c:v>
                </c:pt>
                <c:pt idx="9">
                  <c:v>10.653843751951538</c:v>
                </c:pt>
                <c:pt idx="10">
                  <c:v>10.306886318951792</c:v>
                </c:pt>
                <c:pt idx="11">
                  <c:v>9.9099744489815418</c:v>
                </c:pt>
                <c:pt idx="12">
                  <c:v>9.724949728947891</c:v>
                </c:pt>
                <c:pt idx="13">
                  <c:v>9.6270248457946614</c:v>
                </c:pt>
                <c:pt idx="14">
                  <c:v>9.49281867145422</c:v>
                </c:pt>
                <c:pt idx="15">
                  <c:v>9.6316910901421497</c:v>
                </c:pt>
                <c:pt idx="16">
                  <c:v>9.9141476997068008</c:v>
                </c:pt>
                <c:pt idx="17">
                  <c:v>9.9242836742451477</c:v>
                </c:pt>
                <c:pt idx="18">
                  <c:v>10.348024101727018</c:v>
                </c:pt>
                <c:pt idx="19">
                  <c:v>10.73</c:v>
                </c:pt>
                <c:pt idx="20">
                  <c:v>10.837672024579868</c:v>
                </c:pt>
                <c:pt idx="21">
                  <c:v>10.724898607118313</c:v>
                </c:pt>
                <c:pt idx="22">
                  <c:v>10.735408782306067</c:v>
                </c:pt>
              </c:numCache>
            </c:numRef>
          </c:val>
        </c:ser>
        <c:ser>
          <c:idx val="2"/>
          <c:order val="1"/>
          <c:tx>
            <c:strRef>
              <c:f>price!$J$5</c:f>
              <c:strCache>
                <c:ptCount val="1"/>
                <c:pt idx="0">
                  <c:v>commercial</c:v>
                </c:pt>
              </c:strCache>
            </c:strRef>
          </c:tx>
          <c:spPr>
            <a:ln>
              <a:noFill/>
            </a:ln>
          </c:spPr>
          <c:marker>
            <c:symbol val="square"/>
            <c:size val="7"/>
            <c:spPr>
              <a:solidFill>
                <a:srgbClr val="FF0000"/>
              </a:solidFill>
            </c:spPr>
          </c:marker>
          <c:cat>
            <c:numRef>
              <c:f>price!$H$6:$H$28</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price!$J$6:$J$28</c:f>
              <c:numCache>
                <c:formatCode>#,##0.00</c:formatCode>
                <c:ptCount val="23"/>
                <c:pt idx="0">
                  <c:v>12.415197759573482</c:v>
                </c:pt>
                <c:pt idx="1">
                  <c:v>12.029682880167018</c:v>
                </c:pt>
                <c:pt idx="2">
                  <c:v>12.243336309144254</c:v>
                </c:pt>
                <c:pt idx="3">
                  <c:v>12.041855829919163</c:v>
                </c:pt>
                <c:pt idx="4">
                  <c:v>11.276004607982674</c:v>
                </c:pt>
                <c:pt idx="5">
                  <c:v>10.700440762572351</c:v>
                </c:pt>
                <c:pt idx="6">
                  <c:v>10.391269768836619</c:v>
                </c:pt>
                <c:pt idx="7">
                  <c:v>10.036917397323489</c:v>
                </c:pt>
                <c:pt idx="8">
                  <c:v>9.840347962819715</c:v>
                </c:pt>
                <c:pt idx="9">
                  <c:v>9.3798788484356468</c:v>
                </c:pt>
                <c:pt idx="10">
                  <c:v>8.9635717513158379</c:v>
                </c:pt>
                <c:pt idx="11">
                  <c:v>8.799579721565518</c:v>
                </c:pt>
                <c:pt idx="12">
                  <c:v>8.5607779959783166</c:v>
                </c:pt>
                <c:pt idx="13">
                  <c:v>8.1743240906208499</c:v>
                </c:pt>
                <c:pt idx="14">
                  <c:v>8.1687612208258482</c:v>
                </c:pt>
                <c:pt idx="15">
                  <c:v>8.0445275470713486</c:v>
                </c:pt>
                <c:pt idx="16">
                  <c:v>8.4586664416647324</c:v>
                </c:pt>
                <c:pt idx="17">
                  <c:v>8.4962552780545924</c:v>
                </c:pt>
                <c:pt idx="18">
                  <c:v>8.9978437418132682</c:v>
                </c:pt>
                <c:pt idx="19">
                  <c:v>9.3500000000000068</c:v>
                </c:pt>
                <c:pt idx="20">
                  <c:v>9.3557660959683364</c:v>
                </c:pt>
                <c:pt idx="21">
                  <c:v>9.1955358093523767</c:v>
                </c:pt>
                <c:pt idx="22">
                  <c:v>9.0618641005648186</c:v>
                </c:pt>
              </c:numCache>
            </c:numRef>
          </c:val>
        </c:ser>
        <c:ser>
          <c:idx val="3"/>
          <c:order val="2"/>
          <c:tx>
            <c:strRef>
              <c:f>price!$K$5</c:f>
              <c:strCache>
                <c:ptCount val="1"/>
                <c:pt idx="0">
                  <c:v>industrial</c:v>
                </c:pt>
              </c:strCache>
            </c:strRef>
          </c:tx>
          <c:marker>
            <c:symbol val="triangle"/>
            <c:size val="7"/>
          </c:marker>
          <c:cat>
            <c:numRef>
              <c:f>price!$H$6:$H$28</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price!$K$6:$K$28</c:f>
              <c:numCache>
                <c:formatCode>#,##0.00</c:formatCode>
                <c:ptCount val="23"/>
                <c:pt idx="0">
                  <c:v>8.3566711095802226</c:v>
                </c:pt>
                <c:pt idx="1">
                  <c:v>8.0874253579917692</c:v>
                </c:pt>
                <c:pt idx="2">
                  <c:v>8.1622242060961607</c:v>
                </c:pt>
                <c:pt idx="3">
                  <c:v>8.0279038866127639</c:v>
                </c:pt>
                <c:pt idx="4">
                  <c:v>7.6302771566036514</c:v>
                </c:pt>
                <c:pt idx="5">
                  <c:v>6.9831660559715534</c:v>
                </c:pt>
                <c:pt idx="6">
                  <c:v>6.7667114303967466</c:v>
                </c:pt>
                <c:pt idx="7">
                  <c:v>6.4733630723478761</c:v>
                </c:pt>
                <c:pt idx="8">
                  <c:v>6.4926007177367211</c:v>
                </c:pt>
                <c:pt idx="9">
                  <c:v>6.2948854056079355</c:v>
                </c:pt>
                <c:pt idx="10">
                  <c:v>6.4356979740373923</c:v>
                </c:pt>
                <c:pt idx="11">
                  <c:v>6.2564176039353354</c:v>
                </c:pt>
                <c:pt idx="12">
                  <c:v>6.1148414256987955</c:v>
                </c:pt>
                <c:pt idx="13">
                  <c:v>6.1912722660978847</c:v>
                </c:pt>
                <c:pt idx="14">
                  <c:v>6.0031418312387785</c:v>
                </c:pt>
                <c:pt idx="15">
                  <c:v>6.3595251554550565</c:v>
                </c:pt>
                <c:pt idx="16">
                  <c:v>6.0012234480140396</c:v>
                </c:pt>
                <c:pt idx="17">
                  <c:v>6.2155192783833355</c:v>
                </c:pt>
                <c:pt idx="18">
                  <c:v>6.6199141527114245</c:v>
                </c:pt>
                <c:pt idx="19">
                  <c:v>6.6499999999999995</c:v>
                </c:pt>
                <c:pt idx="20">
                  <c:v>6.5500242044635</c:v>
                </c:pt>
                <c:pt idx="21">
                  <c:v>6.3400799527639844</c:v>
                </c:pt>
                <c:pt idx="22">
                  <c:v>6.2092311203240911</c:v>
                </c:pt>
              </c:numCache>
            </c:numRef>
          </c:val>
        </c:ser>
        <c:ser>
          <c:idx val="4"/>
          <c:order val="3"/>
          <c:tx>
            <c:strRef>
              <c:f>price!$L$5</c:f>
              <c:strCache>
                <c:ptCount val="1"/>
                <c:pt idx="0">
                  <c:v>total</c:v>
                </c:pt>
              </c:strCache>
            </c:strRef>
          </c:tx>
          <c:spPr>
            <a:ln>
              <a:solidFill>
                <a:schemeClr val="tx1"/>
              </a:solidFill>
              <a:prstDash val="sysDash"/>
            </a:ln>
          </c:spPr>
          <c:marker>
            <c:symbol val="none"/>
          </c:marker>
          <c:cat>
            <c:numRef>
              <c:f>price!$H$6:$H$28</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price!$L$6:$L$28</c:f>
              <c:numCache>
                <c:formatCode>#,##0.00</c:formatCode>
                <c:ptCount val="23"/>
                <c:pt idx="0">
                  <c:v>11.606487652194756</c:v>
                </c:pt>
                <c:pt idx="1">
                  <c:v>11.377471157748319</c:v>
                </c:pt>
                <c:pt idx="2">
                  <c:v>11.520639374229527</c:v>
                </c:pt>
                <c:pt idx="3">
                  <c:v>11.363636363636427</c:v>
                </c:pt>
                <c:pt idx="4">
                  <c:v>10.747441891983465</c:v>
                </c:pt>
                <c:pt idx="5">
                  <c:v>10.116297594392226</c:v>
                </c:pt>
                <c:pt idx="6">
                  <c:v>9.8306366445455708</c:v>
                </c:pt>
                <c:pt idx="7">
                  <c:v>9.4600830641440048</c:v>
                </c:pt>
                <c:pt idx="8">
                  <c:v>9.2950709494160471</c:v>
                </c:pt>
                <c:pt idx="9">
                  <c:v>9.0301629925685383</c:v>
                </c:pt>
                <c:pt idx="10">
                  <c:v>8.8536641957820486</c:v>
                </c:pt>
                <c:pt idx="11">
                  <c:v>8.6801824390477247</c:v>
                </c:pt>
                <c:pt idx="12">
                  <c:v>8.4784628229400667</c:v>
                </c:pt>
                <c:pt idx="13">
                  <c:v>8.4625583674410567</c:v>
                </c:pt>
                <c:pt idx="14">
                  <c:v>8.3595152603231728</c:v>
                </c:pt>
                <c:pt idx="15">
                  <c:v>8.4684958907684109</c:v>
                </c:pt>
                <c:pt idx="16">
                  <c:v>8.6906996857004231</c:v>
                </c:pt>
                <c:pt idx="17">
                  <c:v>8.7736420888254205</c:v>
                </c:pt>
                <c:pt idx="18">
                  <c:v>9.1792112528464624</c:v>
                </c:pt>
                <c:pt idx="19">
                  <c:v>9.56</c:v>
                </c:pt>
                <c:pt idx="20">
                  <c:v>9.5731122988312727</c:v>
                </c:pt>
                <c:pt idx="21">
                  <c:v>9.3988055482959236</c:v>
                </c:pt>
                <c:pt idx="22">
                  <c:v>9.3281098453873028</c:v>
                </c:pt>
              </c:numCache>
            </c:numRef>
          </c:val>
        </c:ser>
        <c:marker val="1"/>
        <c:axId val="47796608"/>
        <c:axId val="47798144"/>
      </c:lineChart>
      <c:catAx>
        <c:axId val="47796608"/>
        <c:scaling>
          <c:orientation val="minMax"/>
        </c:scaling>
        <c:axPos val="b"/>
        <c:numFmt formatCode="General" sourceLinked="1"/>
        <c:tickLblPos val="nextTo"/>
        <c:txPr>
          <a:bodyPr rot="-5400000" vert="horz"/>
          <a:lstStyle/>
          <a:p>
            <a:pPr>
              <a:defRPr sz="1200"/>
            </a:pPr>
            <a:endParaRPr lang="en-US"/>
          </a:p>
        </c:txPr>
        <c:crossAx val="47798144"/>
        <c:crosses val="autoZero"/>
        <c:auto val="1"/>
        <c:lblAlgn val="ctr"/>
        <c:lblOffset val="100"/>
      </c:catAx>
      <c:valAx>
        <c:axId val="47798144"/>
        <c:scaling>
          <c:orientation val="minMax"/>
          <c:min val="5"/>
        </c:scaling>
        <c:axPos val="l"/>
        <c:majorGridlines/>
        <c:title>
          <c:tx>
            <c:rich>
              <a:bodyPr rot="-5400000" vert="horz"/>
              <a:lstStyle/>
              <a:p>
                <a:pPr>
                  <a:defRPr sz="1400"/>
                </a:pPr>
                <a:r>
                  <a:rPr lang="en-US" sz="1400" dirty="0"/>
                  <a:t>2009 cents per kWh</a:t>
                </a:r>
              </a:p>
            </c:rich>
          </c:tx>
          <c:layout/>
        </c:title>
        <c:numFmt formatCode="#,##0" sourceLinked="0"/>
        <c:tickLblPos val="nextTo"/>
        <c:crossAx val="47796608"/>
        <c:crosses val="autoZero"/>
        <c:crossBetween val="midCat"/>
      </c:valAx>
    </c:plotArea>
    <c:legend>
      <c:legendPos val="b"/>
      <c:layout/>
      <c:txPr>
        <a:bodyPr/>
        <a:lstStyle/>
        <a:p>
          <a:pPr>
            <a:defRPr sz="1400"/>
          </a:pPr>
          <a:endParaRPr lang="en-US"/>
        </a:p>
      </c:txPr>
    </c:legend>
    <c:plotVisOnly val="1"/>
  </c:chart>
  <c:spPr>
    <a:solidFill>
      <a:schemeClr val="bg1">
        <a:lumMod val="95000"/>
      </a:schemeClr>
    </a:solidFill>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Arizona</a:t>
            </a:r>
            <a:r>
              <a:rPr lang="en-US" sz="1400" baseline="0" dirty="0"/>
              <a:t> </a:t>
            </a:r>
            <a:r>
              <a:rPr lang="en-US" sz="1400" dirty="0"/>
              <a:t>Residential</a:t>
            </a:r>
            <a:r>
              <a:rPr lang="en-US" sz="1400" baseline="0" dirty="0"/>
              <a:t> Sales per Customer</a:t>
            </a:r>
            <a:endParaRPr lang="en-US" sz="1400" dirty="0"/>
          </a:p>
        </c:rich>
      </c:tx>
      <c:layout/>
    </c:title>
    <c:plotArea>
      <c:layout/>
      <c:lineChart>
        <c:grouping val="standard"/>
        <c:ser>
          <c:idx val="1"/>
          <c:order val="0"/>
          <c:tx>
            <c:strRef>
              <c:f>azsalespercust!$V$8</c:f>
              <c:strCache>
                <c:ptCount val="1"/>
                <c:pt idx="0">
                  <c:v>MWh/ customer</c:v>
                </c:pt>
              </c:strCache>
            </c:strRef>
          </c:tx>
          <c:spPr>
            <a:ln w="50800">
              <a:solidFill>
                <a:schemeClr val="accent3">
                  <a:lumMod val="75000"/>
                </a:schemeClr>
              </a:solidFill>
            </a:ln>
          </c:spPr>
          <c:marker>
            <c:symbol val="none"/>
          </c:marker>
          <c:dPt>
            <c:idx val="18"/>
            <c:spPr>
              <a:ln w="50800">
                <a:solidFill>
                  <a:srgbClr val="FF0000"/>
                </a:solidFill>
              </a:ln>
            </c:spPr>
          </c:dPt>
          <c:dPt>
            <c:idx val="19"/>
            <c:spPr>
              <a:ln w="50800">
                <a:solidFill>
                  <a:srgbClr val="FF0000"/>
                </a:solidFill>
              </a:ln>
            </c:spPr>
          </c:dPt>
          <c:dPt>
            <c:idx val="20"/>
            <c:spPr>
              <a:ln w="50800">
                <a:solidFill>
                  <a:srgbClr val="FF0000"/>
                </a:solidFill>
              </a:ln>
            </c:spPr>
          </c:dPt>
          <c:dPt>
            <c:idx val="21"/>
            <c:spPr>
              <a:ln w="50800">
                <a:solidFill>
                  <a:srgbClr val="FF0000"/>
                </a:solidFill>
              </a:ln>
            </c:spPr>
          </c:dPt>
          <c:dPt>
            <c:idx val="22"/>
            <c:spPr>
              <a:ln w="50800">
                <a:solidFill>
                  <a:srgbClr val="FF0000"/>
                </a:solidFill>
              </a:ln>
            </c:spPr>
          </c:dPt>
          <c:cat>
            <c:numRef>
              <c:f>azsalespercust!$U$9:$U$31</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azsalespercust!$V$9:$V$31</c:f>
              <c:numCache>
                <c:formatCode>General</c:formatCode>
                <c:ptCount val="23"/>
                <c:pt idx="0">
                  <c:v>10.832574187540253</c:v>
                </c:pt>
                <c:pt idx="1">
                  <c:v>10.73378643321775</c:v>
                </c:pt>
                <c:pt idx="2">
                  <c:v>10.852313613419994</c:v>
                </c:pt>
                <c:pt idx="3">
                  <c:v>10.876821393853408</c:v>
                </c:pt>
                <c:pt idx="4">
                  <c:v>11.593693622579869</c:v>
                </c:pt>
                <c:pt idx="5">
                  <c:v>10.974479845832469</c:v>
                </c:pt>
                <c:pt idx="6">
                  <c:v>11.576929616175653</c:v>
                </c:pt>
                <c:pt idx="7">
                  <c:v>11.693337886459801</c:v>
                </c:pt>
                <c:pt idx="8">
                  <c:v>11.808828334777719</c:v>
                </c:pt>
                <c:pt idx="9">
                  <c:v>11.870380396248084</c:v>
                </c:pt>
                <c:pt idx="10">
                  <c:v>12.677639948379049</c:v>
                </c:pt>
                <c:pt idx="11">
                  <c:v>12.891514191889422</c:v>
                </c:pt>
                <c:pt idx="12">
                  <c:v>12.602784839601203</c:v>
                </c:pt>
                <c:pt idx="13">
                  <c:v>12.808316546616439</c:v>
                </c:pt>
                <c:pt idx="14">
                  <c:v>12.819590925955252</c:v>
                </c:pt>
                <c:pt idx="15">
                  <c:v>12.412614083669091</c:v>
                </c:pt>
                <c:pt idx="16">
                  <c:v>13.249594846786804</c:v>
                </c:pt>
                <c:pt idx="17">
                  <c:v>13.698373816540919</c:v>
                </c:pt>
                <c:pt idx="18">
                  <c:v>13.14519232480556</c:v>
                </c:pt>
                <c:pt idx="19">
                  <c:v>12.909551352921326</c:v>
                </c:pt>
                <c:pt idx="20">
                  <c:v>12.703771376936848</c:v>
                </c:pt>
                <c:pt idx="21">
                  <c:v>12.843319539708654</c:v>
                </c:pt>
                <c:pt idx="22">
                  <c:v>12.733155994768023</c:v>
                </c:pt>
              </c:numCache>
            </c:numRef>
          </c:val>
        </c:ser>
        <c:marker val="1"/>
        <c:axId val="70859008"/>
        <c:axId val="70873088"/>
      </c:lineChart>
      <c:catAx>
        <c:axId val="70859008"/>
        <c:scaling>
          <c:orientation val="minMax"/>
        </c:scaling>
        <c:axPos val="b"/>
        <c:numFmt formatCode="General" sourceLinked="1"/>
        <c:tickLblPos val="nextTo"/>
        <c:txPr>
          <a:bodyPr rot="-5400000" vert="horz"/>
          <a:lstStyle/>
          <a:p>
            <a:pPr>
              <a:defRPr sz="1200"/>
            </a:pPr>
            <a:endParaRPr lang="en-US"/>
          </a:p>
        </c:txPr>
        <c:crossAx val="70873088"/>
        <c:crosses val="autoZero"/>
        <c:auto val="1"/>
        <c:lblAlgn val="ctr"/>
        <c:lblOffset val="100"/>
      </c:catAx>
      <c:valAx>
        <c:axId val="70873088"/>
        <c:scaling>
          <c:orientation val="minMax"/>
          <c:min val="10"/>
        </c:scaling>
        <c:axPos val="l"/>
        <c:majorGridlines/>
        <c:title>
          <c:tx>
            <c:rich>
              <a:bodyPr rot="-5400000" vert="horz"/>
              <a:lstStyle/>
              <a:p>
                <a:pPr>
                  <a:defRPr sz="1400"/>
                </a:pPr>
                <a:r>
                  <a:rPr lang="en-US" sz="1400" dirty="0"/>
                  <a:t>MWh per customer</a:t>
                </a:r>
              </a:p>
            </c:rich>
          </c:tx>
          <c:layout/>
        </c:title>
        <c:numFmt formatCode="#,##0.0" sourceLinked="0"/>
        <c:tickLblPos val="nextTo"/>
        <c:txPr>
          <a:bodyPr/>
          <a:lstStyle/>
          <a:p>
            <a:pPr>
              <a:defRPr sz="1200"/>
            </a:pPr>
            <a:endParaRPr lang="en-US"/>
          </a:p>
        </c:txPr>
        <c:crossAx val="70859008"/>
        <c:crosses val="autoZero"/>
        <c:crossBetween val="midCat"/>
      </c:valAx>
    </c:plotArea>
    <c:plotVisOnly val="1"/>
  </c:chart>
  <c:spPr>
    <a:solidFill>
      <a:schemeClr val="accent3">
        <a:lumMod val="20000"/>
        <a:lumOff val="80000"/>
      </a:schemeClr>
    </a:solidFill>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dirty="0"/>
              <a:t>AZ Nonresidential MWh Sales per Million $ GDP (2009$)</a:t>
            </a:r>
          </a:p>
        </c:rich>
      </c:tx>
      <c:layout/>
    </c:title>
    <c:plotArea>
      <c:layout/>
      <c:lineChart>
        <c:grouping val="standard"/>
        <c:ser>
          <c:idx val="1"/>
          <c:order val="0"/>
          <c:tx>
            <c:strRef>
              <c:f>azsales!$C$6</c:f>
              <c:strCache>
                <c:ptCount val="1"/>
                <c:pt idx="0">
                  <c:v>nonresidential MWh per million $ GDP (2009$)</c:v>
                </c:pt>
              </c:strCache>
            </c:strRef>
          </c:tx>
          <c:marker>
            <c:symbol val="none"/>
          </c:marker>
          <c:cat>
            <c:numRef>
              <c:f>azsales!$B$7:$B$22</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azsales!$C$7:$C$22</c:f>
              <c:numCache>
                <c:formatCode>#,##0.00</c:formatCode>
                <c:ptCount val="16"/>
                <c:pt idx="0">
                  <c:v>198.95129925640967</c:v>
                </c:pt>
                <c:pt idx="1">
                  <c:v>188.52315464575719</c:v>
                </c:pt>
                <c:pt idx="2">
                  <c:v>180.17916009508201</c:v>
                </c:pt>
                <c:pt idx="3">
                  <c:v>179.21885084690868</c:v>
                </c:pt>
                <c:pt idx="4">
                  <c:v>176.17995540453717</c:v>
                </c:pt>
                <c:pt idx="5">
                  <c:v>171.74975942559331</c:v>
                </c:pt>
                <c:pt idx="6">
                  <c:v>164.10569089849039</c:v>
                </c:pt>
                <c:pt idx="7">
                  <c:v>166.02502343267639</c:v>
                </c:pt>
                <c:pt idx="8">
                  <c:v>157.92028585580451</c:v>
                </c:pt>
                <c:pt idx="9">
                  <c:v>156.42236789362192</c:v>
                </c:pt>
                <c:pt idx="10">
                  <c:v>158.61379285444775</c:v>
                </c:pt>
                <c:pt idx="11">
                  <c:v>164.83870402983115</c:v>
                </c:pt>
                <c:pt idx="12">
                  <c:v>166.79373363854174</c:v>
                </c:pt>
                <c:pt idx="13">
                  <c:v>164.97930608883078</c:v>
                </c:pt>
                <c:pt idx="14">
                  <c:v>167.3353756242181</c:v>
                </c:pt>
                <c:pt idx="15">
                  <c:v>162.97371778654377</c:v>
                </c:pt>
              </c:numCache>
            </c:numRef>
          </c:val>
        </c:ser>
        <c:marker val="1"/>
        <c:axId val="91638400"/>
        <c:axId val="91686400"/>
      </c:lineChart>
      <c:catAx>
        <c:axId val="91638400"/>
        <c:scaling>
          <c:orientation val="minMax"/>
        </c:scaling>
        <c:axPos val="b"/>
        <c:numFmt formatCode="General" sourceLinked="1"/>
        <c:tickLblPos val="nextTo"/>
        <c:txPr>
          <a:bodyPr rot="-5400000" vert="horz"/>
          <a:lstStyle/>
          <a:p>
            <a:pPr>
              <a:defRPr sz="1200"/>
            </a:pPr>
            <a:endParaRPr lang="en-US"/>
          </a:p>
        </c:txPr>
        <c:crossAx val="91686400"/>
        <c:crosses val="autoZero"/>
        <c:auto val="1"/>
        <c:lblAlgn val="ctr"/>
        <c:lblOffset val="100"/>
      </c:catAx>
      <c:valAx>
        <c:axId val="91686400"/>
        <c:scaling>
          <c:orientation val="minMax"/>
          <c:min val="140"/>
        </c:scaling>
        <c:axPos val="l"/>
        <c:majorGridlines/>
        <c:title>
          <c:tx>
            <c:rich>
              <a:bodyPr rot="-5400000" vert="horz"/>
              <a:lstStyle/>
              <a:p>
                <a:pPr>
                  <a:defRPr sz="1400"/>
                </a:pPr>
                <a:r>
                  <a:rPr lang="en-US" sz="1400" dirty="0"/>
                  <a:t>MWh sales per million $ GDP (2009$)</a:t>
                </a:r>
              </a:p>
            </c:rich>
          </c:tx>
          <c:layout/>
        </c:title>
        <c:numFmt formatCode="#,##0" sourceLinked="0"/>
        <c:tickLblPos val="nextTo"/>
        <c:txPr>
          <a:bodyPr/>
          <a:lstStyle/>
          <a:p>
            <a:pPr>
              <a:defRPr sz="1200"/>
            </a:pPr>
            <a:endParaRPr lang="en-US"/>
          </a:p>
        </c:txPr>
        <c:crossAx val="91638400"/>
        <c:crosses val="autoZero"/>
        <c:crossBetween val="midCat"/>
      </c:valAx>
    </c:plotArea>
    <c:plotVisOnly val="1"/>
  </c:chart>
  <c:spPr>
    <a:solidFill>
      <a:schemeClr val="bg2"/>
    </a:solidFill>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Cumulative MW of Distributed PV:  US</a:t>
            </a:r>
          </a:p>
          <a:p>
            <a:pPr>
              <a:defRPr/>
            </a:pPr>
            <a:r>
              <a:rPr lang="en-US" sz="1400" dirty="0"/>
              <a:t>(Source:  SEIA, U.S. Solar Market Insight Report, 2013 Year-in Review, Executive Summary)</a:t>
            </a:r>
          </a:p>
        </c:rich>
      </c:tx>
      <c:layout/>
    </c:title>
    <c:plotArea>
      <c:layout/>
      <c:lineChart>
        <c:grouping val="standard"/>
        <c:ser>
          <c:idx val="1"/>
          <c:order val="0"/>
          <c:tx>
            <c:strRef>
              <c:f>usdata!$R$7</c:f>
              <c:strCache>
                <c:ptCount val="1"/>
                <c:pt idx="0">
                  <c:v>cumulative MW distributed PV</c:v>
                </c:pt>
              </c:strCache>
            </c:strRef>
          </c:tx>
          <c:spPr>
            <a:ln w="50800"/>
          </c:spPr>
          <c:marker>
            <c:symbol val="none"/>
          </c:marker>
          <c:cat>
            <c:numRef>
              <c:f>usdata!$Q$8:$Q$21</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usdata!$R$8:$R$21</c:f>
              <c:numCache>
                <c:formatCode>#,##0</c:formatCode>
                <c:ptCount val="14"/>
                <c:pt idx="0">
                  <c:v>4</c:v>
                </c:pt>
                <c:pt idx="1">
                  <c:v>12</c:v>
                </c:pt>
                <c:pt idx="2">
                  <c:v>32</c:v>
                </c:pt>
                <c:pt idx="3">
                  <c:v>74</c:v>
                </c:pt>
                <c:pt idx="4">
                  <c:v>130</c:v>
                </c:pt>
                <c:pt idx="5">
                  <c:v>208</c:v>
                </c:pt>
                <c:pt idx="6">
                  <c:v>313</c:v>
                </c:pt>
                <c:pt idx="7">
                  <c:v>464</c:v>
                </c:pt>
                <c:pt idx="8">
                  <c:v>746</c:v>
                </c:pt>
                <c:pt idx="9">
                  <c:v>1123</c:v>
                </c:pt>
                <c:pt idx="10">
                  <c:v>1708</c:v>
                </c:pt>
                <c:pt idx="11">
                  <c:v>2843</c:v>
                </c:pt>
                <c:pt idx="12">
                  <c:v>4409</c:v>
                </c:pt>
                <c:pt idx="13">
                  <c:v>6313</c:v>
                </c:pt>
              </c:numCache>
            </c:numRef>
          </c:val>
        </c:ser>
        <c:marker val="1"/>
        <c:axId val="76589312"/>
        <c:axId val="76603392"/>
      </c:lineChart>
      <c:catAx>
        <c:axId val="76589312"/>
        <c:scaling>
          <c:orientation val="minMax"/>
        </c:scaling>
        <c:axPos val="b"/>
        <c:numFmt formatCode="General" sourceLinked="1"/>
        <c:tickLblPos val="nextTo"/>
        <c:txPr>
          <a:bodyPr rot="-5400000" vert="horz"/>
          <a:lstStyle/>
          <a:p>
            <a:pPr>
              <a:defRPr sz="1200"/>
            </a:pPr>
            <a:endParaRPr lang="en-US"/>
          </a:p>
        </c:txPr>
        <c:crossAx val="76603392"/>
        <c:crosses val="autoZero"/>
        <c:auto val="1"/>
        <c:lblAlgn val="ctr"/>
        <c:lblOffset val="100"/>
      </c:catAx>
      <c:valAx>
        <c:axId val="76603392"/>
        <c:scaling>
          <c:orientation val="minMax"/>
        </c:scaling>
        <c:axPos val="l"/>
        <c:majorGridlines/>
        <c:title>
          <c:tx>
            <c:rich>
              <a:bodyPr rot="-5400000" vert="horz"/>
              <a:lstStyle/>
              <a:p>
                <a:pPr>
                  <a:defRPr sz="1200"/>
                </a:pPr>
                <a:r>
                  <a:rPr lang="en-US" sz="1200" dirty="0"/>
                  <a:t>MW</a:t>
                </a:r>
              </a:p>
            </c:rich>
          </c:tx>
          <c:layout/>
        </c:title>
        <c:numFmt formatCode="#,##0" sourceLinked="1"/>
        <c:tickLblPos val="nextTo"/>
        <c:txPr>
          <a:bodyPr/>
          <a:lstStyle/>
          <a:p>
            <a:pPr>
              <a:defRPr sz="1200"/>
            </a:pPr>
            <a:endParaRPr lang="en-US"/>
          </a:p>
        </c:txPr>
        <c:crossAx val="76589312"/>
        <c:crosses val="autoZero"/>
        <c:crossBetween val="midCat"/>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400" b="1" i="0" baseline="0" dirty="0"/>
              <a:t>Top 10 States:  MW of Distributed PV Installed in 2012 &amp; 2013 per Million Population </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200" b="1" i="0" baseline="0" dirty="0"/>
              <a:t>(Source:  Larry Sherwood, IREC, U.S. Solar Market Trends 2012 &amp; 2013)</a:t>
            </a:r>
            <a:endParaRPr lang="en-US" sz="1200" dirty="0"/>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dirty="0"/>
          </a:p>
        </c:rich>
      </c:tx>
      <c:layout/>
    </c:title>
    <c:plotArea>
      <c:layout>
        <c:manualLayout>
          <c:layoutTarget val="inner"/>
          <c:xMode val="edge"/>
          <c:yMode val="edge"/>
          <c:x val="0.16107174103237096"/>
          <c:y val="0.27481318435358032"/>
          <c:w val="0.80837270341207368"/>
          <c:h val="0.60920682021154715"/>
        </c:manualLayout>
      </c:layout>
      <c:barChart>
        <c:barDir val="col"/>
        <c:grouping val="clustered"/>
        <c:ser>
          <c:idx val="0"/>
          <c:order val="0"/>
          <c:tx>
            <c:strRef>
              <c:f>sherwood!$AA$8</c:f>
              <c:strCache>
                <c:ptCount val="1"/>
                <c:pt idx="0">
                  <c:v>MW installed 2012 + 2013/million pop</c:v>
                </c:pt>
              </c:strCache>
            </c:strRef>
          </c:tx>
          <c:spPr>
            <a:solidFill>
              <a:schemeClr val="accent3">
                <a:lumMod val="75000"/>
              </a:schemeClr>
            </a:solidFill>
          </c:spPr>
          <c:dPt>
            <c:idx val="2"/>
            <c:spPr>
              <a:solidFill>
                <a:schemeClr val="accent6">
                  <a:lumMod val="50000"/>
                </a:schemeClr>
              </a:solidFill>
            </c:spPr>
          </c:dPt>
          <c:cat>
            <c:strRef>
              <c:f>sherwood!$Z$9:$Z$18</c:f>
              <c:strCache>
                <c:ptCount val="10"/>
                <c:pt idx="0">
                  <c:v>HI</c:v>
                </c:pt>
                <c:pt idx="1">
                  <c:v>NJ</c:v>
                </c:pt>
                <c:pt idx="2">
                  <c:v>AZ</c:v>
                </c:pt>
                <c:pt idx="3">
                  <c:v>MA</c:v>
                </c:pt>
                <c:pt idx="4">
                  <c:v>CA</c:v>
                </c:pt>
                <c:pt idx="5">
                  <c:v>VT</c:v>
                </c:pt>
                <c:pt idx="6">
                  <c:v>MD</c:v>
                </c:pt>
                <c:pt idx="7">
                  <c:v>DE</c:v>
                </c:pt>
                <c:pt idx="8">
                  <c:v>CO</c:v>
                </c:pt>
                <c:pt idx="9">
                  <c:v>NM</c:v>
                </c:pt>
              </c:strCache>
            </c:strRef>
          </c:cat>
          <c:val>
            <c:numRef>
              <c:f>sherwood!$AA$9:$AA$18</c:f>
              <c:numCache>
                <c:formatCode>General</c:formatCode>
                <c:ptCount val="10"/>
                <c:pt idx="0">
                  <c:v>178.76540367889811</c:v>
                </c:pt>
                <c:pt idx="1">
                  <c:v>56.113451113692854</c:v>
                </c:pt>
                <c:pt idx="2">
                  <c:v>47.609968877215245</c:v>
                </c:pt>
                <c:pt idx="3">
                  <c:v>47.266467759257829</c:v>
                </c:pt>
                <c:pt idx="4">
                  <c:v>30.352729027182662</c:v>
                </c:pt>
                <c:pt idx="5">
                  <c:v>23.004922094789862</c:v>
                </c:pt>
                <c:pt idx="6">
                  <c:v>18.352153353312257</c:v>
                </c:pt>
                <c:pt idx="7">
                  <c:v>18.319551868866931</c:v>
                </c:pt>
                <c:pt idx="8">
                  <c:v>17.843867317164911</c:v>
                </c:pt>
                <c:pt idx="9">
                  <c:v>16.270385977710987</c:v>
                </c:pt>
              </c:numCache>
            </c:numRef>
          </c:val>
        </c:ser>
        <c:gapWidth val="75"/>
        <c:axId val="76632064"/>
        <c:axId val="76633600"/>
      </c:barChart>
      <c:catAx>
        <c:axId val="76632064"/>
        <c:scaling>
          <c:orientation val="minMax"/>
        </c:scaling>
        <c:axPos val="b"/>
        <c:tickLblPos val="nextTo"/>
        <c:txPr>
          <a:bodyPr/>
          <a:lstStyle/>
          <a:p>
            <a:pPr>
              <a:defRPr sz="1200"/>
            </a:pPr>
            <a:endParaRPr lang="en-US"/>
          </a:p>
        </c:txPr>
        <c:crossAx val="76633600"/>
        <c:crosses val="autoZero"/>
        <c:auto val="1"/>
        <c:lblAlgn val="ctr"/>
        <c:lblOffset val="100"/>
      </c:catAx>
      <c:valAx>
        <c:axId val="76633600"/>
        <c:scaling>
          <c:orientation val="minMax"/>
        </c:scaling>
        <c:axPos val="l"/>
        <c:majorGridlines/>
        <c:title>
          <c:tx>
            <c:rich>
              <a:bodyPr rot="-5400000" vert="horz"/>
              <a:lstStyle/>
              <a:p>
                <a:pPr>
                  <a:defRPr/>
                </a:pPr>
                <a:r>
                  <a:rPr lang="en-US" dirty="0"/>
                  <a:t>MW dc added 2012 &amp; 2013 per million population in 2012</a:t>
                </a:r>
              </a:p>
            </c:rich>
          </c:tx>
          <c:layout>
            <c:manualLayout>
              <c:xMode val="edge"/>
              <c:yMode val="edge"/>
              <c:x val="1.2749999999999996E-2"/>
              <c:y val="0.2142305101197349"/>
            </c:manualLayout>
          </c:layout>
        </c:title>
        <c:numFmt formatCode="General" sourceLinked="1"/>
        <c:tickLblPos val="nextTo"/>
        <c:txPr>
          <a:bodyPr/>
          <a:lstStyle/>
          <a:p>
            <a:pPr>
              <a:defRPr sz="1200"/>
            </a:pPr>
            <a:endParaRPr lang="en-US"/>
          </a:p>
        </c:txPr>
        <c:crossAx val="76632064"/>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dk1"/>
                </a:solidFill>
                <a:latin typeface="+mn-lt"/>
                <a:ea typeface="+mn-ea"/>
                <a:cs typeface="+mn-cs"/>
              </a:defRPr>
            </a:pPr>
            <a:r>
              <a:rPr lang="en-US" sz="1400" dirty="0">
                <a:solidFill>
                  <a:schemeClr val="dk1"/>
                </a:solidFill>
                <a:latin typeface="+mn-lt"/>
                <a:ea typeface="+mn-ea"/>
                <a:cs typeface="+mn-cs"/>
              </a:rPr>
              <a:t>Cost of Natural Gas Delivered to US Electric Generating Plants</a:t>
            </a:r>
            <a:endParaRPr lang="en-US" sz="1400" dirty="0"/>
          </a:p>
        </c:rich>
      </c:tx>
      <c:layout/>
      <c:spPr>
        <a:solidFill>
          <a:schemeClr val="lt1"/>
        </a:solidFill>
        <a:ln w="25400" cap="flat" cmpd="sng" algn="ctr">
          <a:noFill/>
          <a:prstDash val="solid"/>
        </a:ln>
        <a:effectLst/>
      </c:spPr>
    </c:title>
    <c:plotArea>
      <c:layout/>
      <c:lineChart>
        <c:grouping val="standard"/>
        <c:ser>
          <c:idx val="1"/>
          <c:order val="0"/>
          <c:tx>
            <c:strRef>
              <c:f>gasprice!$C$19</c:f>
              <c:strCache>
                <c:ptCount val="1"/>
                <c:pt idx="0">
                  <c:v>EIA AEO 1995 Ref Case Forecast</c:v>
                </c:pt>
              </c:strCache>
            </c:strRef>
          </c:tx>
          <c:spPr>
            <a:ln>
              <a:noFill/>
            </a:ln>
          </c:spPr>
          <c:marker>
            <c:symbol val="square"/>
            <c:size val="7"/>
          </c:marker>
          <c:cat>
            <c:numRef>
              <c:f>gasprice!$D$18:$V$18</c:f>
              <c:numCache>
                <c:formatCode>General</c:formatCod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numCache>
            </c:numRef>
          </c:cat>
          <c:val>
            <c:numRef>
              <c:f>gasprice!$D$19:$V$19</c:f>
              <c:numCache>
                <c:formatCode>General</c:formatCode>
                <c:ptCount val="19"/>
                <c:pt idx="5" formatCode="&quot;$&quot;#,##0.00">
                  <c:v>3.8302789705164928</c:v>
                </c:pt>
                <c:pt idx="10" formatCode="&quot;$&quot;#,##0.00">
                  <c:v>4.9526342264502645</c:v>
                </c:pt>
                <c:pt idx="15" formatCode="&quot;$&quot;#,##0.00">
                  <c:v>5.5159807430446515</c:v>
                </c:pt>
              </c:numCache>
            </c:numRef>
          </c:val>
        </c:ser>
        <c:ser>
          <c:idx val="2"/>
          <c:order val="1"/>
          <c:tx>
            <c:strRef>
              <c:f>gasprice!$C$20</c:f>
              <c:strCache>
                <c:ptCount val="1"/>
                <c:pt idx="0">
                  <c:v>Actual price</c:v>
                </c:pt>
              </c:strCache>
            </c:strRef>
          </c:tx>
          <c:spPr>
            <a:ln w="50800">
              <a:solidFill>
                <a:schemeClr val="tx1"/>
              </a:solidFill>
            </a:ln>
          </c:spPr>
          <c:marker>
            <c:symbol val="none"/>
          </c:marker>
          <c:cat>
            <c:numRef>
              <c:f>gasprice!$D$18:$V$18</c:f>
              <c:numCache>
                <c:formatCode>General</c:formatCod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numCache>
            </c:numRef>
          </c:cat>
          <c:val>
            <c:numRef>
              <c:f>gasprice!$D$20:$V$20</c:f>
              <c:numCache>
                <c:formatCode>"$"#,##0.00</c:formatCode>
                <c:ptCount val="19"/>
                <c:pt idx="0">
                  <c:v>2.805630874621635</c:v>
                </c:pt>
                <c:pt idx="1">
                  <c:v>3.6737782761183402</c:v>
                </c:pt>
                <c:pt idx="2">
                  <c:v>3.7761252115059252</c:v>
                </c:pt>
                <c:pt idx="3">
                  <c:v>3.2212498256381568</c:v>
                </c:pt>
                <c:pt idx="4">
                  <c:v>3.4260139886342347</c:v>
                </c:pt>
                <c:pt idx="5">
                  <c:v>5.6438004811508584</c:v>
                </c:pt>
                <c:pt idx="6">
                  <c:v>5.6581717888100869</c:v>
                </c:pt>
                <c:pt idx="7">
                  <c:v>4.4556280059737592</c:v>
                </c:pt>
                <c:pt idx="8">
                  <c:v>6.6327419150285394</c:v>
                </c:pt>
                <c:pt idx="9">
                  <c:v>7.1378891382405749</c:v>
                </c:pt>
                <c:pt idx="10">
                  <c:v>9.5492084837152689</c:v>
                </c:pt>
                <c:pt idx="11">
                  <c:v>7.7899082413989476</c:v>
                </c:pt>
                <c:pt idx="12">
                  <c:v>7.7744020259510824</c:v>
                </c:pt>
                <c:pt idx="13">
                  <c:v>9.7219668298974184</c:v>
                </c:pt>
                <c:pt idx="14">
                  <c:v>5.0484709000000008</c:v>
                </c:pt>
                <c:pt idx="15">
                  <c:v>5.3671764752373345</c:v>
                </c:pt>
                <c:pt idx="16">
                  <c:v>4.8866731519392914</c:v>
                </c:pt>
                <c:pt idx="17">
                  <c:v>3.4709588650324248</c:v>
                </c:pt>
                <c:pt idx="18">
                  <c:v>4.3199999999999985</c:v>
                </c:pt>
              </c:numCache>
            </c:numRef>
          </c:val>
        </c:ser>
        <c:marker val="1"/>
        <c:axId val="76691712"/>
        <c:axId val="76709888"/>
      </c:lineChart>
      <c:catAx>
        <c:axId val="76691712"/>
        <c:scaling>
          <c:orientation val="minMax"/>
        </c:scaling>
        <c:axPos val="b"/>
        <c:numFmt formatCode="General" sourceLinked="1"/>
        <c:tickLblPos val="nextTo"/>
        <c:txPr>
          <a:bodyPr rot="-5400000" vert="horz"/>
          <a:lstStyle/>
          <a:p>
            <a:pPr>
              <a:defRPr sz="1200"/>
            </a:pPr>
            <a:endParaRPr lang="en-US"/>
          </a:p>
        </c:txPr>
        <c:crossAx val="76709888"/>
        <c:crosses val="autoZero"/>
        <c:auto val="1"/>
        <c:lblAlgn val="ctr"/>
        <c:lblOffset val="100"/>
      </c:catAx>
      <c:valAx>
        <c:axId val="76709888"/>
        <c:scaling>
          <c:orientation val="minMax"/>
        </c:scaling>
        <c:axPos val="l"/>
        <c:majorGridlines/>
        <c:title>
          <c:tx>
            <c:rich>
              <a:bodyPr rot="-5400000" vert="horz"/>
              <a:lstStyle/>
              <a:p>
                <a:pPr>
                  <a:defRPr sz="1400"/>
                </a:pPr>
                <a:r>
                  <a:rPr lang="en-US" sz="1400" dirty="0"/>
                  <a:t>constant 2013 $/MMBtu</a:t>
                </a:r>
              </a:p>
            </c:rich>
          </c:tx>
          <c:layout/>
        </c:title>
        <c:numFmt formatCode="&quot;$&quot;#,##0" sourceLinked="0"/>
        <c:tickLblPos val="nextTo"/>
        <c:txPr>
          <a:bodyPr/>
          <a:lstStyle/>
          <a:p>
            <a:pPr>
              <a:defRPr sz="1200"/>
            </a:pPr>
            <a:endParaRPr lang="en-US"/>
          </a:p>
        </c:txPr>
        <c:crossAx val="76691712"/>
        <c:crosses val="autoZero"/>
        <c:crossBetween val="midCat"/>
      </c:valAx>
    </c:plotArea>
    <c:legend>
      <c:legendPos val="b"/>
      <c:layout/>
      <c:txPr>
        <a:bodyPr/>
        <a:lstStyle/>
        <a:p>
          <a:pPr>
            <a:defRPr sz="1400"/>
          </a:pPr>
          <a:endParaRPr lang="en-US"/>
        </a:p>
      </c:txPr>
    </c:legend>
    <c:plotVisOnly val="1"/>
  </c:chart>
  <c:spPr>
    <a:ln>
      <a:solidFill>
        <a:srgbClr val="FF0000"/>
      </a:solidFill>
    </a:ln>
    <a:effectLst>
      <a:outerShdw blurRad="50800" dist="38100" dir="2700000" algn="tl" rotWithShape="0">
        <a:prstClr val="black">
          <a:alpha val="40000"/>
        </a:prstClr>
      </a:outerShdw>
    </a:effectLst>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CO2 Emissions from Electric Generation</a:t>
            </a:r>
          </a:p>
          <a:p>
            <a:pPr>
              <a:defRPr/>
            </a:pPr>
            <a:r>
              <a:rPr lang="en-US" sz="1400" dirty="0"/>
              <a:t>(AZ, NM, NV, UT, CO, WY)</a:t>
            </a:r>
          </a:p>
        </c:rich>
      </c:tx>
      <c:layout/>
    </c:title>
    <c:plotArea>
      <c:layout>
        <c:manualLayout>
          <c:layoutTarget val="inner"/>
          <c:xMode val="edge"/>
          <c:yMode val="edge"/>
          <c:x val="0.14497462817147871"/>
          <c:y val="0.15151118115637335"/>
          <c:w val="0.80794203849520063"/>
          <c:h val="0.71664174011144965"/>
        </c:manualLayout>
      </c:layout>
      <c:lineChart>
        <c:grouping val="standard"/>
        <c:ser>
          <c:idx val="0"/>
          <c:order val="0"/>
          <c:tx>
            <c:strRef>
              <c:f>westco2!$H$7</c:f>
              <c:strCache>
                <c:ptCount val="1"/>
                <c:pt idx="0">
                  <c:v>actual</c:v>
                </c:pt>
              </c:strCache>
            </c:strRef>
          </c:tx>
          <c:spPr>
            <a:ln>
              <a:noFill/>
            </a:ln>
          </c:spPr>
          <c:marker>
            <c:symbol val="square"/>
            <c:size val="7"/>
            <c:spPr>
              <a:solidFill>
                <a:schemeClr val="accent6">
                  <a:lumMod val="50000"/>
                </a:schemeClr>
              </a:solidFill>
            </c:spPr>
          </c:marker>
          <c:cat>
            <c:numRef>
              <c:f>westco2!$J$8:$J$30</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westco2!$H$8:$H$30</c:f>
              <c:numCache>
                <c:formatCode>General</c:formatCode>
                <c:ptCount val="23"/>
                <c:pt idx="0">
                  <c:v>180.230017</c:v>
                </c:pt>
                <c:pt idx="1">
                  <c:v>174.48690800000207</c:v>
                </c:pt>
                <c:pt idx="2">
                  <c:v>187.65472</c:v>
                </c:pt>
                <c:pt idx="3">
                  <c:v>188.76308399999556</c:v>
                </c:pt>
                <c:pt idx="4">
                  <c:v>197.28322800000001</c:v>
                </c:pt>
                <c:pt idx="5">
                  <c:v>184.16514599999999</c:v>
                </c:pt>
                <c:pt idx="6">
                  <c:v>188.99199800000127</c:v>
                </c:pt>
                <c:pt idx="7">
                  <c:v>193.89122400000107</c:v>
                </c:pt>
                <c:pt idx="8">
                  <c:v>205.685935</c:v>
                </c:pt>
                <c:pt idx="9">
                  <c:v>207.667182</c:v>
                </c:pt>
                <c:pt idx="10">
                  <c:v>222.78663599999999</c:v>
                </c:pt>
                <c:pt idx="11">
                  <c:v>224.45443000000247</c:v>
                </c:pt>
                <c:pt idx="12">
                  <c:v>217.63283700000127</c:v>
                </c:pt>
                <c:pt idx="13">
                  <c:v>224.27036099999998</c:v>
                </c:pt>
                <c:pt idx="14">
                  <c:v>233.38073000000207</c:v>
                </c:pt>
                <c:pt idx="15">
                  <c:v>235.40058499999998</c:v>
                </c:pt>
                <c:pt idx="16">
                  <c:v>229.61022299999999</c:v>
                </c:pt>
                <c:pt idx="17">
                  <c:v>234.27788699999999</c:v>
                </c:pt>
                <c:pt idx="18">
                  <c:v>235.80962700000001</c:v>
                </c:pt>
                <c:pt idx="19">
                  <c:v>225.51060799999999</c:v>
                </c:pt>
                <c:pt idx="20">
                  <c:v>223.80349100000001</c:v>
                </c:pt>
                <c:pt idx="21">
                  <c:v>218.09761399999999</c:v>
                </c:pt>
                <c:pt idx="22">
                  <c:v>216.314547</c:v>
                </c:pt>
              </c:numCache>
            </c:numRef>
          </c:val>
        </c:ser>
        <c:ser>
          <c:idx val="1"/>
          <c:order val="1"/>
          <c:tx>
            <c:strRef>
              <c:f>westco2!$I$7</c:f>
              <c:strCache>
                <c:ptCount val="1"/>
                <c:pt idx="0">
                  <c:v>trend</c:v>
                </c:pt>
              </c:strCache>
            </c:strRef>
          </c:tx>
          <c:marker>
            <c:symbol val="none"/>
          </c:marker>
          <c:cat>
            <c:numRef>
              <c:f>westco2!$J$8:$J$30</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westco2!$I$8:$I$30</c:f>
              <c:numCache>
                <c:formatCode>General</c:formatCode>
                <c:ptCount val="23"/>
                <c:pt idx="0">
                  <c:v>177.93612920738889</c:v>
                </c:pt>
                <c:pt idx="1">
                  <c:v>179.39827900818707</c:v>
                </c:pt>
                <c:pt idx="2">
                  <c:v>181.68672624515017</c:v>
                </c:pt>
                <c:pt idx="3">
                  <c:v>184.67999620198052</c:v>
                </c:pt>
                <c:pt idx="4">
                  <c:v>188.25661416238438</c:v>
                </c:pt>
                <c:pt idx="5">
                  <c:v>192.29510541005772</c:v>
                </c:pt>
                <c:pt idx="6">
                  <c:v>196.67399522869849</c:v>
                </c:pt>
                <c:pt idx="7">
                  <c:v>201.27180890202467</c:v>
                </c:pt>
                <c:pt idx="8">
                  <c:v>205.9670717137212</c:v>
                </c:pt>
                <c:pt idx="9">
                  <c:v>210.63830894750112</c:v>
                </c:pt>
                <c:pt idx="10">
                  <c:v>215.16404588704816</c:v>
                </c:pt>
                <c:pt idx="11">
                  <c:v>219.42280781608756</c:v>
                </c:pt>
                <c:pt idx="12">
                  <c:v>223.29312001829723</c:v>
                </c:pt>
                <c:pt idx="13">
                  <c:v>226.65350777739638</c:v>
                </c:pt>
                <c:pt idx="14">
                  <c:v>229.38249637709094</c:v>
                </c:pt>
                <c:pt idx="15">
                  <c:v>231.35861110105162</c:v>
                </c:pt>
                <c:pt idx="16">
                  <c:v>232.46037723301077</c:v>
                </c:pt>
                <c:pt idx="17">
                  <c:v>232.56632005666287</c:v>
                </c:pt>
                <c:pt idx="18">
                  <c:v>231.55496485570004</c:v>
                </c:pt>
                <c:pt idx="19">
                  <c:v>229.30483691383264</c:v>
                </c:pt>
                <c:pt idx="20">
                  <c:v>225.69446151475978</c:v>
                </c:pt>
                <c:pt idx="21">
                  <c:v>220.6023639421829</c:v>
                </c:pt>
                <c:pt idx="22">
                  <c:v>213.90706947980343</c:v>
                </c:pt>
              </c:numCache>
            </c:numRef>
          </c:val>
        </c:ser>
        <c:marker val="1"/>
        <c:axId val="76729344"/>
        <c:axId val="76739328"/>
      </c:lineChart>
      <c:catAx>
        <c:axId val="76729344"/>
        <c:scaling>
          <c:orientation val="minMax"/>
        </c:scaling>
        <c:axPos val="b"/>
        <c:numFmt formatCode="General" sourceLinked="1"/>
        <c:tickLblPos val="nextTo"/>
        <c:txPr>
          <a:bodyPr rot="-5400000" vert="horz"/>
          <a:lstStyle/>
          <a:p>
            <a:pPr>
              <a:defRPr sz="1200"/>
            </a:pPr>
            <a:endParaRPr lang="en-US"/>
          </a:p>
        </c:txPr>
        <c:crossAx val="76739328"/>
        <c:crosses val="autoZero"/>
        <c:auto val="1"/>
        <c:lblAlgn val="ctr"/>
        <c:lblOffset val="100"/>
      </c:catAx>
      <c:valAx>
        <c:axId val="76739328"/>
        <c:scaling>
          <c:orientation val="minMax"/>
          <c:min val="150"/>
        </c:scaling>
        <c:axPos val="l"/>
        <c:majorGridlines/>
        <c:title>
          <c:tx>
            <c:rich>
              <a:bodyPr rot="-5400000" vert="horz"/>
              <a:lstStyle/>
              <a:p>
                <a:pPr>
                  <a:defRPr sz="1400"/>
                </a:pPr>
                <a:r>
                  <a:rPr lang="en-US" sz="1400" dirty="0"/>
                  <a:t>million metric tons of CO2</a:t>
                </a:r>
              </a:p>
            </c:rich>
          </c:tx>
          <c:layout/>
        </c:title>
        <c:numFmt formatCode="General" sourceLinked="1"/>
        <c:tickLblPos val="nextTo"/>
        <c:txPr>
          <a:bodyPr/>
          <a:lstStyle/>
          <a:p>
            <a:pPr>
              <a:defRPr sz="1200"/>
            </a:pPr>
            <a:endParaRPr lang="en-US"/>
          </a:p>
        </c:txPr>
        <c:crossAx val="76729344"/>
        <c:crosses val="autoZero"/>
        <c:crossBetween val="midCat"/>
      </c:valAx>
      <c:spPr>
        <a:solidFill>
          <a:schemeClr val="accent3">
            <a:lumMod val="20000"/>
            <a:lumOff val="80000"/>
          </a:schemeClr>
        </a:solidFill>
      </c:spPr>
    </c:plotArea>
    <c:legend>
      <c:legendPos val="r"/>
      <c:layout>
        <c:manualLayout>
          <c:xMode val="edge"/>
          <c:yMode val="edge"/>
          <c:x val="0.50291666666666657"/>
          <c:y val="0.6228641285843477"/>
          <c:w val="0.41930555555555582"/>
          <c:h val="0.15875096636892524"/>
        </c:manualLayout>
      </c:layout>
      <c:spPr>
        <a:solidFill>
          <a:schemeClr val="bg1">
            <a:lumMod val="95000"/>
          </a:schemeClr>
        </a:solidFill>
      </c:spPr>
      <c:txPr>
        <a:bodyPr/>
        <a:lstStyle/>
        <a:p>
          <a:pPr>
            <a:defRPr sz="1400"/>
          </a:pPr>
          <a:endParaRPr lang="en-US"/>
        </a:p>
      </c:txPr>
    </c:legend>
    <c:plotVisOnly val="1"/>
  </c:chart>
  <c:spPr>
    <a:solidFill>
      <a:schemeClr val="lt1"/>
    </a:solidFill>
    <a:ln w="25400" cap="flat" cmpd="sng" algn="ctr">
      <a:solidFill>
        <a:schemeClr val="accent3"/>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dirty="0"/>
              <a:t>APS CO</a:t>
            </a:r>
            <a:r>
              <a:rPr lang="en-US" sz="1600" baseline="-25000" dirty="0"/>
              <a:t>2</a:t>
            </a:r>
            <a:r>
              <a:rPr lang="en-US" sz="1600" dirty="0"/>
              <a:t> Emissions Trajectories:</a:t>
            </a:r>
          </a:p>
          <a:p>
            <a:pPr>
              <a:defRPr sz="1600"/>
            </a:pPr>
            <a:r>
              <a:rPr lang="en-US" sz="1600" dirty="0"/>
              <a:t>Current Path Scenario</a:t>
            </a:r>
          </a:p>
        </c:rich>
      </c:tx>
    </c:title>
    <c:plotArea>
      <c:layout>
        <c:manualLayout>
          <c:layoutTarget val="inner"/>
          <c:xMode val="edge"/>
          <c:yMode val="edge"/>
          <c:x val="0.13089129483814524"/>
          <c:y val="0.19512813707275353"/>
          <c:w val="0.81823359580052457"/>
          <c:h val="0.52791235365242251"/>
        </c:manualLayout>
      </c:layout>
      <c:lineChart>
        <c:grouping val="standard"/>
        <c:ser>
          <c:idx val="1"/>
          <c:order val="0"/>
          <c:tx>
            <c:strRef>
              <c:f>'co2'!$C$7</c:f>
              <c:strCache>
                <c:ptCount val="1"/>
                <c:pt idx="0">
                  <c:v>base</c:v>
                </c:pt>
              </c:strCache>
            </c:strRef>
          </c:tx>
          <c:marker>
            <c:symbol val="none"/>
          </c:marker>
          <c:cat>
            <c:numRef>
              <c:f>'co2'!$B$8:$B$23</c:f>
              <c:numCache>
                <c:formatCode>General</c:formatCode>
                <c:ptCount val="16"/>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numCache>
            </c:numRef>
          </c:cat>
          <c:val>
            <c:numRef>
              <c:f>'co2'!$C$8:$C$23</c:f>
              <c:numCache>
                <c:formatCode>#,##0</c:formatCode>
                <c:ptCount val="16"/>
                <c:pt idx="0">
                  <c:v>13736311</c:v>
                </c:pt>
                <c:pt idx="1">
                  <c:v>13647588</c:v>
                </c:pt>
                <c:pt idx="2">
                  <c:v>14181078</c:v>
                </c:pt>
                <c:pt idx="3">
                  <c:v>14296750</c:v>
                </c:pt>
                <c:pt idx="4">
                  <c:v>14963126</c:v>
                </c:pt>
                <c:pt idx="5">
                  <c:v>15558810</c:v>
                </c:pt>
                <c:pt idx="6">
                  <c:v>15701787</c:v>
                </c:pt>
                <c:pt idx="7">
                  <c:v>15299636</c:v>
                </c:pt>
                <c:pt idx="8">
                  <c:v>15738953</c:v>
                </c:pt>
                <c:pt idx="9">
                  <c:v>15584117</c:v>
                </c:pt>
                <c:pt idx="10">
                  <c:v>16302570</c:v>
                </c:pt>
                <c:pt idx="11">
                  <c:v>16776035</c:v>
                </c:pt>
                <c:pt idx="12">
                  <c:v>17313242</c:v>
                </c:pt>
                <c:pt idx="13">
                  <c:v>17758936</c:v>
                </c:pt>
                <c:pt idx="14">
                  <c:v>17936252</c:v>
                </c:pt>
                <c:pt idx="15">
                  <c:v>18028887</c:v>
                </c:pt>
              </c:numCache>
            </c:numRef>
          </c:val>
        </c:ser>
        <c:ser>
          <c:idx val="2"/>
          <c:order val="1"/>
          <c:tx>
            <c:strRef>
              <c:f>'co2'!$D$7</c:f>
              <c:strCache>
                <c:ptCount val="1"/>
                <c:pt idx="0">
                  <c:v>enhanced renewables</c:v>
                </c:pt>
              </c:strCache>
            </c:strRef>
          </c:tx>
          <c:spPr>
            <a:ln>
              <a:solidFill>
                <a:schemeClr val="accent1">
                  <a:lumMod val="50000"/>
                </a:schemeClr>
              </a:solidFill>
              <a:prstDash val="sysDash"/>
            </a:ln>
          </c:spPr>
          <c:marker>
            <c:symbol val="diamond"/>
            <c:size val="7"/>
            <c:spPr>
              <a:solidFill>
                <a:srgbClr val="C0504D">
                  <a:lumMod val="50000"/>
                </a:srgbClr>
              </a:solidFill>
            </c:spPr>
          </c:marker>
          <c:cat>
            <c:numRef>
              <c:f>'co2'!$B$8:$B$23</c:f>
              <c:numCache>
                <c:formatCode>General</c:formatCode>
                <c:ptCount val="16"/>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numCache>
            </c:numRef>
          </c:cat>
          <c:val>
            <c:numRef>
              <c:f>'co2'!$D$8:$D$23</c:f>
              <c:numCache>
                <c:formatCode>#,##0</c:formatCode>
                <c:ptCount val="16"/>
                <c:pt idx="0">
                  <c:v>13736311</c:v>
                </c:pt>
                <c:pt idx="1">
                  <c:v>13647588</c:v>
                </c:pt>
                <c:pt idx="2">
                  <c:v>14181078</c:v>
                </c:pt>
                <c:pt idx="3">
                  <c:v>14296750</c:v>
                </c:pt>
                <c:pt idx="4">
                  <c:v>14692068</c:v>
                </c:pt>
                <c:pt idx="5">
                  <c:v>14912832</c:v>
                </c:pt>
                <c:pt idx="6">
                  <c:v>14835550</c:v>
                </c:pt>
                <c:pt idx="7">
                  <c:v>14326786</c:v>
                </c:pt>
                <c:pt idx="8">
                  <c:v>14579386</c:v>
                </c:pt>
                <c:pt idx="9">
                  <c:v>14329098</c:v>
                </c:pt>
                <c:pt idx="10">
                  <c:v>14691257</c:v>
                </c:pt>
                <c:pt idx="11">
                  <c:v>15114311</c:v>
                </c:pt>
                <c:pt idx="12">
                  <c:v>15314894</c:v>
                </c:pt>
                <c:pt idx="13">
                  <c:v>15730180</c:v>
                </c:pt>
                <c:pt idx="14">
                  <c:v>15988276</c:v>
                </c:pt>
                <c:pt idx="15">
                  <c:v>16184628</c:v>
                </c:pt>
              </c:numCache>
            </c:numRef>
          </c:val>
        </c:ser>
        <c:ser>
          <c:idx val="3"/>
          <c:order val="2"/>
          <c:tx>
            <c:strRef>
              <c:f>'co2'!$E$7</c:f>
              <c:strCache>
                <c:ptCount val="1"/>
                <c:pt idx="0">
                  <c:v>coal reduction</c:v>
                </c:pt>
              </c:strCache>
            </c:strRef>
          </c:tx>
          <c:spPr>
            <a:ln>
              <a:solidFill>
                <a:schemeClr val="accent2">
                  <a:lumMod val="50000"/>
                </a:schemeClr>
              </a:solidFill>
            </a:ln>
          </c:spPr>
          <c:marker>
            <c:symbol val="square"/>
            <c:size val="5"/>
            <c:spPr>
              <a:solidFill>
                <a:schemeClr val="accent2">
                  <a:lumMod val="50000"/>
                </a:schemeClr>
              </a:solidFill>
            </c:spPr>
          </c:marker>
          <c:cat>
            <c:numRef>
              <c:f>'co2'!$B$8:$B$23</c:f>
              <c:numCache>
                <c:formatCode>General</c:formatCode>
                <c:ptCount val="16"/>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numCache>
            </c:numRef>
          </c:cat>
          <c:val>
            <c:numRef>
              <c:f>'co2'!$E$8:$E$23</c:f>
              <c:numCache>
                <c:formatCode>#,##0</c:formatCode>
                <c:ptCount val="16"/>
                <c:pt idx="0">
                  <c:v>13736311</c:v>
                </c:pt>
                <c:pt idx="1">
                  <c:v>13647588</c:v>
                </c:pt>
                <c:pt idx="2">
                  <c:v>13562400</c:v>
                </c:pt>
                <c:pt idx="3">
                  <c:v>13354717</c:v>
                </c:pt>
                <c:pt idx="4">
                  <c:v>13991972</c:v>
                </c:pt>
                <c:pt idx="5">
                  <c:v>14618325</c:v>
                </c:pt>
                <c:pt idx="6">
                  <c:v>14754508</c:v>
                </c:pt>
                <c:pt idx="7">
                  <c:v>14399549</c:v>
                </c:pt>
                <c:pt idx="8">
                  <c:v>14900716</c:v>
                </c:pt>
                <c:pt idx="9">
                  <c:v>14561642</c:v>
                </c:pt>
                <c:pt idx="10">
                  <c:v>15202473</c:v>
                </c:pt>
                <c:pt idx="11">
                  <c:v>13971770</c:v>
                </c:pt>
                <c:pt idx="12">
                  <c:v>14419311</c:v>
                </c:pt>
                <c:pt idx="13">
                  <c:v>14842328</c:v>
                </c:pt>
                <c:pt idx="14">
                  <c:v>15018677</c:v>
                </c:pt>
                <c:pt idx="15">
                  <c:v>15170665</c:v>
                </c:pt>
              </c:numCache>
            </c:numRef>
          </c:val>
        </c:ser>
        <c:ser>
          <c:idx val="4"/>
          <c:order val="3"/>
          <c:tx>
            <c:strRef>
              <c:f>'co2'!$F$7</c:f>
              <c:strCache>
                <c:ptCount val="1"/>
                <c:pt idx="0">
                  <c:v>coal to gas</c:v>
                </c:pt>
              </c:strCache>
            </c:strRef>
          </c:tx>
          <c:spPr>
            <a:ln>
              <a:solidFill>
                <a:schemeClr val="tx1"/>
              </a:solidFill>
              <a:prstDash val="sysDot"/>
            </a:ln>
          </c:spPr>
          <c:marker>
            <c:symbol val="none"/>
          </c:marker>
          <c:cat>
            <c:numRef>
              <c:f>'co2'!$B$8:$B$23</c:f>
              <c:numCache>
                <c:formatCode>General</c:formatCode>
                <c:ptCount val="16"/>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numCache>
            </c:numRef>
          </c:cat>
          <c:val>
            <c:numRef>
              <c:f>'co2'!$F$8:$F$23</c:f>
              <c:numCache>
                <c:formatCode>#,##0</c:formatCode>
                <c:ptCount val="16"/>
                <c:pt idx="0">
                  <c:v>13736311</c:v>
                </c:pt>
                <c:pt idx="1">
                  <c:v>13647588</c:v>
                </c:pt>
                <c:pt idx="2">
                  <c:v>13539017</c:v>
                </c:pt>
                <c:pt idx="3">
                  <c:v>13443236</c:v>
                </c:pt>
                <c:pt idx="4">
                  <c:v>12143889</c:v>
                </c:pt>
                <c:pt idx="5">
                  <c:v>12769380</c:v>
                </c:pt>
                <c:pt idx="6">
                  <c:v>12898586</c:v>
                </c:pt>
                <c:pt idx="7">
                  <c:v>12872999</c:v>
                </c:pt>
                <c:pt idx="8">
                  <c:v>13283710</c:v>
                </c:pt>
                <c:pt idx="9">
                  <c:v>13188088</c:v>
                </c:pt>
                <c:pt idx="10">
                  <c:v>13562851</c:v>
                </c:pt>
                <c:pt idx="11">
                  <c:v>14088252</c:v>
                </c:pt>
                <c:pt idx="12">
                  <c:v>14531944</c:v>
                </c:pt>
                <c:pt idx="13">
                  <c:v>14962493</c:v>
                </c:pt>
                <c:pt idx="14">
                  <c:v>15138125</c:v>
                </c:pt>
                <c:pt idx="15">
                  <c:v>15397857</c:v>
                </c:pt>
              </c:numCache>
            </c:numRef>
          </c:val>
        </c:ser>
        <c:marker val="1"/>
        <c:axId val="76940800"/>
        <c:axId val="76942336"/>
      </c:lineChart>
      <c:catAx>
        <c:axId val="76940800"/>
        <c:scaling>
          <c:orientation val="minMax"/>
        </c:scaling>
        <c:axPos val="b"/>
        <c:numFmt formatCode="General" sourceLinked="1"/>
        <c:tickLblPos val="nextTo"/>
        <c:txPr>
          <a:bodyPr rot="-5400000" vert="horz"/>
          <a:lstStyle/>
          <a:p>
            <a:pPr>
              <a:defRPr sz="1400"/>
            </a:pPr>
            <a:endParaRPr lang="en-US"/>
          </a:p>
        </c:txPr>
        <c:crossAx val="76942336"/>
        <c:crosses val="autoZero"/>
        <c:auto val="1"/>
        <c:lblAlgn val="ctr"/>
        <c:lblOffset val="100"/>
      </c:catAx>
      <c:valAx>
        <c:axId val="76942336"/>
        <c:scaling>
          <c:orientation val="minMax"/>
          <c:min val="10000000"/>
        </c:scaling>
        <c:axPos val="l"/>
        <c:majorGridlines/>
        <c:title>
          <c:tx>
            <c:rich>
              <a:bodyPr rot="-5400000" vert="horz"/>
              <a:lstStyle/>
              <a:p>
                <a:pPr>
                  <a:defRPr sz="1400"/>
                </a:pPr>
                <a:r>
                  <a:rPr lang="en-US" sz="1400" dirty="0"/>
                  <a:t>millions of metric tons of CO2</a:t>
                </a:r>
              </a:p>
            </c:rich>
          </c:tx>
        </c:title>
        <c:numFmt formatCode="#,##0" sourceLinked="1"/>
        <c:tickLblPos val="nextTo"/>
        <c:txPr>
          <a:bodyPr/>
          <a:lstStyle/>
          <a:p>
            <a:pPr>
              <a:defRPr sz="1200"/>
            </a:pPr>
            <a:endParaRPr lang="en-US"/>
          </a:p>
        </c:txPr>
        <c:crossAx val="76940800"/>
        <c:crosses val="autoZero"/>
        <c:crossBetween val="midCat"/>
        <c:dispUnits>
          <c:builtInUnit val="millions"/>
        </c:dispUnits>
      </c:valAx>
    </c:plotArea>
    <c:legend>
      <c:legendPos val="b"/>
      <c:layout>
        <c:manualLayout>
          <c:xMode val="edge"/>
          <c:yMode val="edge"/>
          <c:x val="7.2452830188679304E-2"/>
          <c:y val="0.8405090806089226"/>
          <c:w val="0.9085534591194967"/>
          <c:h val="0.14265472342571067"/>
        </c:manualLayout>
      </c:layout>
      <c:txPr>
        <a:bodyPr/>
        <a:lstStyle/>
        <a:p>
          <a:pPr>
            <a:defRPr sz="1200"/>
          </a:pPr>
          <a:endParaRPr lang="en-US"/>
        </a:p>
      </c:txPr>
    </c:legend>
    <c:plotVisOnly val="1"/>
  </c:chart>
  <c:spPr>
    <a:solidFill>
      <a:schemeClr val="bg1">
        <a:lumMod val="95000"/>
      </a:schemeClr>
    </a:solidFill>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dirty="0"/>
              <a:t>Change in APS CO</a:t>
            </a:r>
            <a:r>
              <a:rPr lang="en-US" sz="1200" baseline="-25000" dirty="0"/>
              <a:t>2</a:t>
            </a:r>
            <a:r>
              <a:rPr lang="en-US" sz="1200" dirty="0"/>
              <a:t> Emission Rate 2014 to 2029</a:t>
            </a:r>
          </a:p>
          <a:p>
            <a:pPr>
              <a:defRPr sz="1200"/>
            </a:pPr>
            <a:r>
              <a:rPr lang="en-US" sz="1200" dirty="0" smtClean="0"/>
              <a:t>(current </a:t>
            </a:r>
            <a:r>
              <a:rPr lang="en-US" sz="1200" dirty="0"/>
              <a:t>path </a:t>
            </a:r>
            <a:r>
              <a:rPr lang="en-US" sz="1200" dirty="0" smtClean="0"/>
              <a:t>scenario;</a:t>
            </a:r>
            <a:r>
              <a:rPr lang="en-US" sz="1200" baseline="0" dirty="0" smtClean="0"/>
              <a:t> </a:t>
            </a:r>
            <a:r>
              <a:rPr lang="en-US" sz="1200" dirty="0"/>
              <a:t>relative to all MWh)</a:t>
            </a:r>
          </a:p>
        </c:rich>
      </c:tx>
    </c:title>
    <c:plotArea>
      <c:layout/>
      <c:barChart>
        <c:barDir val="bar"/>
        <c:grouping val="clustered"/>
        <c:ser>
          <c:idx val="0"/>
          <c:order val="0"/>
          <c:tx>
            <c:strRef>
              <c:f>'co2'!$AT$7</c:f>
              <c:strCache>
                <c:ptCount val="1"/>
                <c:pt idx="0">
                  <c:v>relative to total MWh</c:v>
                </c:pt>
              </c:strCache>
            </c:strRef>
          </c:tx>
          <c:dPt>
            <c:idx val="0"/>
            <c:spPr>
              <a:solidFill>
                <a:schemeClr val="tx1"/>
              </a:solidFill>
            </c:spPr>
          </c:dPt>
          <c:dPt>
            <c:idx val="1"/>
            <c:spPr>
              <a:solidFill>
                <a:srgbClr val="FF0000"/>
              </a:solidFill>
            </c:spPr>
          </c:dPt>
          <c:dPt>
            <c:idx val="2"/>
            <c:spPr>
              <a:solidFill>
                <a:schemeClr val="accent3">
                  <a:lumMod val="75000"/>
                </a:schemeClr>
              </a:solidFill>
            </c:spPr>
          </c:dPt>
          <c:cat>
            <c:strRef>
              <c:f>'co2'!$AS$8:$AS$11</c:f>
              <c:strCache>
                <c:ptCount val="4"/>
                <c:pt idx="0">
                  <c:v>base</c:v>
                </c:pt>
                <c:pt idx="1">
                  <c:v>enhanced renewables</c:v>
                </c:pt>
                <c:pt idx="2">
                  <c:v>coal reduction</c:v>
                </c:pt>
                <c:pt idx="3">
                  <c:v>coal to gas</c:v>
                </c:pt>
              </c:strCache>
            </c:strRef>
          </c:cat>
          <c:val>
            <c:numRef>
              <c:f>'co2'!$AT$8:$AT$11</c:f>
              <c:numCache>
                <c:formatCode>0</c:formatCode>
                <c:ptCount val="4"/>
                <c:pt idx="0">
                  <c:v>-125.2874620001611</c:v>
                </c:pt>
                <c:pt idx="1">
                  <c:v>-204.64286428371105</c:v>
                </c:pt>
                <c:pt idx="2">
                  <c:v>-248.27200843626065</c:v>
                </c:pt>
                <c:pt idx="3">
                  <c:v>-238.49631394020417</c:v>
                </c:pt>
              </c:numCache>
            </c:numRef>
          </c:val>
        </c:ser>
        <c:gapWidth val="75"/>
        <c:axId val="76985472"/>
        <c:axId val="76987008"/>
      </c:barChart>
      <c:catAx>
        <c:axId val="76985472"/>
        <c:scaling>
          <c:orientation val="minMax"/>
        </c:scaling>
        <c:axPos val="l"/>
        <c:tickLblPos val="nextTo"/>
        <c:txPr>
          <a:bodyPr/>
          <a:lstStyle/>
          <a:p>
            <a:pPr>
              <a:defRPr sz="1200" b="1">
                <a:solidFill>
                  <a:schemeClr val="bg1"/>
                </a:solidFill>
              </a:defRPr>
            </a:pPr>
            <a:endParaRPr lang="en-US"/>
          </a:p>
        </c:txPr>
        <c:crossAx val="76987008"/>
        <c:crosses val="autoZero"/>
        <c:auto val="1"/>
        <c:lblAlgn val="ctr"/>
        <c:lblOffset val="100"/>
      </c:catAx>
      <c:valAx>
        <c:axId val="76987008"/>
        <c:scaling>
          <c:orientation val="minMax"/>
        </c:scaling>
        <c:axPos val="b"/>
        <c:majorGridlines/>
        <c:title>
          <c:tx>
            <c:rich>
              <a:bodyPr/>
              <a:lstStyle/>
              <a:p>
                <a:pPr>
                  <a:defRPr sz="1200"/>
                </a:pPr>
                <a:r>
                  <a:rPr lang="en-US" sz="1200" dirty="0"/>
                  <a:t>Change in emissions rate (pounds per MWh)</a:t>
                </a:r>
              </a:p>
            </c:rich>
          </c:tx>
        </c:title>
        <c:numFmt formatCode="0" sourceLinked="1"/>
        <c:tickLblPos val="nextTo"/>
        <c:txPr>
          <a:bodyPr/>
          <a:lstStyle/>
          <a:p>
            <a:pPr>
              <a:defRPr sz="1200"/>
            </a:pPr>
            <a:endParaRPr lang="en-US"/>
          </a:p>
        </c:txPr>
        <c:crossAx val="76985472"/>
        <c:crosses val="autoZero"/>
        <c:crossBetween val="between"/>
      </c:valAx>
    </c:plotArea>
    <c:plotVisOnly val="1"/>
  </c:chart>
  <c:spPr>
    <a:solidFill>
      <a:srgbClr val="EFF1D7"/>
    </a:solidFill>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dirty="0"/>
              <a:t>APS Projected Efficiency Savings </a:t>
            </a:r>
          </a:p>
          <a:p>
            <a:pPr>
              <a:defRPr sz="1400"/>
            </a:pPr>
            <a:r>
              <a:rPr lang="en-US" sz="1400" dirty="0"/>
              <a:t>(only savings from measures installed in 2014 forward are included)</a:t>
            </a:r>
          </a:p>
        </c:rich>
      </c:tx>
      <c:layout>
        <c:manualLayout>
          <c:xMode val="edge"/>
          <c:yMode val="edge"/>
          <c:x val="0.11479177602799873"/>
          <c:y val="2.3148148148148147E-2"/>
        </c:manualLayout>
      </c:layout>
    </c:title>
    <c:plotArea>
      <c:layout/>
      <c:barChart>
        <c:barDir val="col"/>
        <c:grouping val="clustered"/>
        <c:ser>
          <c:idx val="3"/>
          <c:order val="0"/>
          <c:tx>
            <c:strRef>
              <c:f>apssales!$M$6</c:f>
              <c:strCache>
                <c:ptCount val="1"/>
                <c:pt idx="0">
                  <c:v>EE</c:v>
                </c:pt>
              </c:strCache>
            </c:strRef>
          </c:tx>
          <c:spPr>
            <a:solidFill>
              <a:srgbClr val="7030A0"/>
            </a:solidFill>
          </c:spPr>
          <c:cat>
            <c:numRef>
              <c:f>apssales!$J$7:$J$22</c:f>
              <c:numCache>
                <c:formatCode>General</c:formatCode>
                <c:ptCount val="16"/>
                <c:pt idx="0">
                  <c:v>2014</c:v>
                </c:pt>
                <c:pt idx="1">
                  <c:v>2015</c:v>
                </c:pt>
                <c:pt idx="2">
                  <c:v>2016</c:v>
                </c:pt>
                <c:pt idx="3">
                  <c:v>2017</c:v>
                </c:pt>
                <c:pt idx="4">
                  <c:v>2018</c:v>
                </c:pt>
                <c:pt idx="5">
                  <c:v>2019</c:v>
                </c:pt>
                <c:pt idx="6">
                  <c:v>2020</c:v>
                </c:pt>
                <c:pt idx="7">
                  <c:v>2021</c:v>
                </c:pt>
                <c:pt idx="8">
                  <c:v>2022</c:v>
                </c:pt>
                <c:pt idx="9">
                  <c:v>2023</c:v>
                </c:pt>
                <c:pt idx="10">
                  <c:v>2024</c:v>
                </c:pt>
                <c:pt idx="11">
                  <c:v>2025</c:v>
                </c:pt>
                <c:pt idx="12">
                  <c:v>2026</c:v>
                </c:pt>
                <c:pt idx="13">
                  <c:v>2027</c:v>
                </c:pt>
                <c:pt idx="14">
                  <c:v>2028</c:v>
                </c:pt>
                <c:pt idx="15">
                  <c:v>2029</c:v>
                </c:pt>
              </c:numCache>
            </c:numRef>
          </c:cat>
          <c:val>
            <c:numRef>
              <c:f>apssales!$M$7:$M$22</c:f>
              <c:numCache>
                <c:formatCode>#,##0</c:formatCode>
                <c:ptCount val="16"/>
                <c:pt idx="0">
                  <c:v>501901</c:v>
                </c:pt>
                <c:pt idx="1">
                  <c:v>1072874</c:v>
                </c:pt>
                <c:pt idx="2">
                  <c:v>1675086</c:v>
                </c:pt>
                <c:pt idx="3">
                  <c:v>2245529</c:v>
                </c:pt>
                <c:pt idx="4">
                  <c:v>2783122</c:v>
                </c:pt>
                <c:pt idx="5">
                  <c:v>3301508</c:v>
                </c:pt>
                <c:pt idx="6">
                  <c:v>3830477</c:v>
                </c:pt>
                <c:pt idx="7">
                  <c:v>4154768</c:v>
                </c:pt>
                <c:pt idx="8">
                  <c:v>4279361</c:v>
                </c:pt>
                <c:pt idx="9">
                  <c:v>4447605</c:v>
                </c:pt>
                <c:pt idx="10">
                  <c:v>4624126</c:v>
                </c:pt>
                <c:pt idx="11">
                  <c:v>4788987</c:v>
                </c:pt>
                <c:pt idx="12">
                  <c:v>4950630</c:v>
                </c:pt>
                <c:pt idx="13">
                  <c:v>5119335</c:v>
                </c:pt>
                <c:pt idx="14">
                  <c:v>5300286</c:v>
                </c:pt>
                <c:pt idx="15">
                  <c:v>5488726</c:v>
                </c:pt>
              </c:numCache>
            </c:numRef>
          </c:val>
        </c:ser>
        <c:gapWidth val="75"/>
        <c:axId val="77433472"/>
        <c:axId val="77459840"/>
      </c:barChart>
      <c:catAx>
        <c:axId val="77433472"/>
        <c:scaling>
          <c:orientation val="minMax"/>
        </c:scaling>
        <c:axPos val="b"/>
        <c:numFmt formatCode="General" sourceLinked="1"/>
        <c:majorTickMark val="none"/>
        <c:tickLblPos val="nextTo"/>
        <c:txPr>
          <a:bodyPr rot="-5400000" vert="horz"/>
          <a:lstStyle/>
          <a:p>
            <a:pPr>
              <a:defRPr sz="1200"/>
            </a:pPr>
            <a:endParaRPr lang="en-US"/>
          </a:p>
        </c:txPr>
        <c:crossAx val="77459840"/>
        <c:crosses val="autoZero"/>
        <c:auto val="1"/>
        <c:lblAlgn val="ctr"/>
        <c:lblOffset val="100"/>
      </c:catAx>
      <c:valAx>
        <c:axId val="77459840"/>
        <c:scaling>
          <c:orientation val="minMax"/>
        </c:scaling>
        <c:axPos val="l"/>
        <c:majorGridlines/>
        <c:title>
          <c:tx>
            <c:rich>
              <a:bodyPr rot="-5400000" vert="horz"/>
              <a:lstStyle/>
              <a:p>
                <a:pPr>
                  <a:defRPr sz="1400"/>
                </a:pPr>
                <a:r>
                  <a:rPr lang="en-US" sz="1400" dirty="0" smtClean="0"/>
                  <a:t>GWh at</a:t>
                </a:r>
                <a:r>
                  <a:rPr lang="en-US" sz="1400" baseline="0" dirty="0" smtClean="0"/>
                  <a:t> customer meter</a:t>
                </a:r>
                <a:endParaRPr lang="en-US" sz="1400" dirty="0"/>
              </a:p>
            </c:rich>
          </c:tx>
        </c:title>
        <c:numFmt formatCode="#,##0" sourceLinked="1"/>
        <c:tickLblPos val="nextTo"/>
        <c:txPr>
          <a:bodyPr/>
          <a:lstStyle/>
          <a:p>
            <a:pPr>
              <a:defRPr sz="1200"/>
            </a:pPr>
            <a:endParaRPr lang="en-US"/>
          </a:p>
        </c:txPr>
        <c:crossAx val="77433472"/>
        <c:crosses val="autoZero"/>
        <c:crossBetween val="between"/>
        <c:dispUnits>
          <c:builtInUnit val="thousands"/>
        </c:dispUnits>
      </c:valAx>
    </c:plotArea>
    <c:plotVisOnly val="1"/>
  </c:chart>
  <c:spPr>
    <a:solidFill>
      <a:schemeClr val="bg1">
        <a:lumMod val="95000"/>
      </a:schemeClr>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dirty="0"/>
              <a:t>APS MW Contribution at Peak in 2029:  Selected </a:t>
            </a:r>
            <a:r>
              <a:rPr lang="en-US" sz="1600" dirty="0" smtClean="0"/>
              <a:t>Portfolio</a:t>
            </a:r>
          </a:p>
          <a:p>
            <a:pPr>
              <a:defRPr/>
            </a:pPr>
            <a:r>
              <a:rPr lang="en-US" sz="1600" dirty="0" smtClean="0"/>
              <a:t>(</a:t>
            </a:r>
            <a:r>
              <a:rPr lang="en-US" sz="1600" dirty="0"/>
              <a:t>13,025 MW total)</a:t>
            </a:r>
          </a:p>
        </c:rich>
      </c:tx>
      <c:layout/>
    </c:title>
    <c:plotArea>
      <c:layout/>
      <c:pieChart>
        <c:varyColors val="1"/>
        <c:ser>
          <c:idx val="0"/>
          <c:order val="0"/>
          <c:dPt>
            <c:idx val="0"/>
            <c:spPr>
              <a:solidFill>
                <a:schemeClr val="accent6">
                  <a:lumMod val="20000"/>
                  <a:lumOff val="80000"/>
                </a:schemeClr>
              </a:solidFill>
              <a:ln>
                <a:solidFill>
                  <a:schemeClr val="accent1"/>
                </a:solidFill>
              </a:ln>
            </c:spPr>
          </c:dPt>
          <c:dPt>
            <c:idx val="1"/>
            <c:spPr>
              <a:solidFill>
                <a:schemeClr val="tx1"/>
              </a:solidFill>
              <a:ln>
                <a:solidFill>
                  <a:schemeClr val="accent1"/>
                </a:solidFill>
              </a:ln>
            </c:spPr>
          </c:dPt>
          <c:dPt>
            <c:idx val="2"/>
            <c:spPr>
              <a:solidFill>
                <a:schemeClr val="accent5">
                  <a:lumMod val="20000"/>
                  <a:lumOff val="80000"/>
                </a:schemeClr>
              </a:solidFill>
              <a:ln>
                <a:solidFill>
                  <a:schemeClr val="accent1"/>
                </a:solidFill>
              </a:ln>
            </c:spPr>
          </c:dPt>
          <c:dPt>
            <c:idx val="3"/>
            <c:spPr>
              <a:solidFill>
                <a:schemeClr val="accent3">
                  <a:lumMod val="75000"/>
                </a:schemeClr>
              </a:solidFill>
              <a:ln>
                <a:solidFill>
                  <a:sysClr val="windowText" lastClr="000000"/>
                </a:solidFill>
              </a:ln>
            </c:spPr>
          </c:dPt>
          <c:dPt>
            <c:idx val="4"/>
            <c:spPr>
              <a:solidFill>
                <a:schemeClr val="accent2">
                  <a:lumMod val="75000"/>
                </a:schemeClr>
              </a:solidFill>
              <a:ln>
                <a:solidFill>
                  <a:sysClr val="windowText" lastClr="000000"/>
                </a:solidFill>
              </a:ln>
            </c:spPr>
          </c:dPt>
          <c:dPt>
            <c:idx val="5"/>
            <c:spPr>
              <a:solidFill>
                <a:srgbClr val="FFFF99"/>
              </a:solidFill>
              <a:ln>
                <a:solidFill>
                  <a:schemeClr val="tx2"/>
                </a:solidFill>
              </a:ln>
            </c:spPr>
          </c:dPt>
          <c:dPt>
            <c:idx val="6"/>
            <c:spPr>
              <a:solidFill>
                <a:srgbClr val="FF0000"/>
              </a:solidFill>
              <a:ln>
                <a:solidFill>
                  <a:schemeClr val="tx2"/>
                </a:solidFill>
              </a:ln>
            </c:spPr>
          </c:dPt>
          <c:dLbls>
            <c:dLbl>
              <c:idx val="0"/>
              <c:layout>
                <c:manualLayout>
                  <c:x val="5.0002843394575683E-2"/>
                  <c:y val="4.9455380577427821E-3"/>
                </c:manualLayout>
              </c:layout>
              <c:showVal val="1"/>
              <c:showCatName val="1"/>
            </c:dLbl>
            <c:dLbl>
              <c:idx val="1"/>
              <c:spPr/>
              <c:txPr>
                <a:bodyPr/>
                <a:lstStyle/>
                <a:p>
                  <a:pPr>
                    <a:defRPr sz="1200">
                      <a:solidFill>
                        <a:schemeClr val="bg1"/>
                      </a:solidFill>
                    </a:defRPr>
                  </a:pPr>
                  <a:endParaRPr lang="en-US"/>
                </a:p>
              </c:txPr>
            </c:dLbl>
            <c:dLbl>
              <c:idx val="2"/>
              <c:layout>
                <c:manualLayout>
                  <c:x val="2.2503827646545092E-2"/>
                  <c:y val="-0.20943405511811194"/>
                </c:manualLayout>
              </c:layout>
              <c:showVal val="1"/>
              <c:showCatName val="1"/>
            </c:dLbl>
            <c:dLbl>
              <c:idx val="3"/>
              <c:layout>
                <c:manualLayout>
                  <c:x val="-6.6858923884514504E-2"/>
                  <c:y val="0.10416994750656169"/>
                </c:manualLayout>
              </c:layout>
              <c:showVal val="1"/>
              <c:showCatName val="1"/>
            </c:dLbl>
            <c:dLbl>
              <c:idx val="6"/>
              <c:spPr/>
              <c:txPr>
                <a:bodyPr/>
                <a:lstStyle/>
                <a:p>
                  <a:pPr>
                    <a:defRPr sz="1200">
                      <a:solidFill>
                        <a:schemeClr val="bg1"/>
                      </a:solidFill>
                    </a:defRPr>
                  </a:pPr>
                  <a:endParaRPr lang="en-US"/>
                </a:p>
              </c:txPr>
            </c:dLbl>
            <c:txPr>
              <a:bodyPr/>
              <a:lstStyle/>
              <a:p>
                <a:pPr>
                  <a:defRPr sz="1200"/>
                </a:pPr>
                <a:endParaRPr lang="en-US"/>
              </a:p>
            </c:txPr>
            <c:showVal val="1"/>
            <c:showCatName val="1"/>
            <c:showLeaderLines val="1"/>
          </c:dLbls>
          <c:cat>
            <c:strRef>
              <c:f>genmix!$F$48:$F$54</c:f>
              <c:strCache>
                <c:ptCount val="7"/>
                <c:pt idx="0">
                  <c:v>nuclear</c:v>
                </c:pt>
                <c:pt idx="1">
                  <c:v>coal</c:v>
                </c:pt>
                <c:pt idx="2">
                  <c:v>gas</c:v>
                </c:pt>
                <c:pt idx="3">
                  <c:v>renewable</c:v>
                </c:pt>
                <c:pt idx="4">
                  <c:v>distributed energy</c:v>
                </c:pt>
                <c:pt idx="5">
                  <c:v>demand response</c:v>
                </c:pt>
                <c:pt idx="6">
                  <c:v>efficiency</c:v>
                </c:pt>
              </c:strCache>
            </c:strRef>
          </c:cat>
          <c:val>
            <c:numRef>
              <c:f>genmix!$G$48:$G$54</c:f>
              <c:numCache>
                <c:formatCode>#,##0</c:formatCode>
                <c:ptCount val="7"/>
                <c:pt idx="0">
                  <c:v>1146</c:v>
                </c:pt>
                <c:pt idx="1">
                  <c:v>1932</c:v>
                </c:pt>
                <c:pt idx="2">
                  <c:v>7137</c:v>
                </c:pt>
                <c:pt idx="3">
                  <c:v>827</c:v>
                </c:pt>
                <c:pt idx="4">
                  <c:v>261</c:v>
                </c:pt>
                <c:pt idx="5">
                  <c:v>275</c:v>
                </c:pt>
                <c:pt idx="6">
                  <c:v>1447</c:v>
                </c:pt>
              </c:numCache>
            </c:numRef>
          </c:val>
        </c:ser>
        <c:firstSliceAng val="0"/>
      </c:pieChart>
    </c:plotArea>
    <c:plotVisOnly val="1"/>
  </c:chart>
  <c:spPr>
    <a:solidFill>
      <a:srgbClr val="E2EC88"/>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dirty="0"/>
              <a:t>APS Energy (MWh) Mix, 2029, Selected Portfolio,  Current Path </a:t>
            </a:r>
            <a:r>
              <a:rPr lang="en-US" sz="1600" dirty="0"/>
              <a:t>Scenario</a:t>
            </a:r>
          </a:p>
        </c:rich>
      </c:tx>
      <c:layout/>
    </c:title>
    <c:plotArea>
      <c:layout>
        <c:manualLayout>
          <c:layoutTarget val="inner"/>
          <c:xMode val="edge"/>
          <c:yMode val="edge"/>
          <c:x val="0.15266962824502225"/>
          <c:y val="0.20231048711205604"/>
          <c:w val="0.68514682980098951"/>
          <c:h val="0.70056194334606847"/>
        </c:manualLayout>
      </c:layout>
      <c:pieChart>
        <c:varyColors val="1"/>
        <c:ser>
          <c:idx val="0"/>
          <c:order val="0"/>
          <c:dPt>
            <c:idx val="0"/>
            <c:spPr>
              <a:solidFill>
                <a:schemeClr val="accent6">
                  <a:lumMod val="20000"/>
                  <a:lumOff val="80000"/>
                </a:schemeClr>
              </a:solidFill>
              <a:ln>
                <a:solidFill>
                  <a:schemeClr val="accent1"/>
                </a:solidFill>
              </a:ln>
            </c:spPr>
          </c:dPt>
          <c:dPt>
            <c:idx val="1"/>
            <c:spPr>
              <a:solidFill>
                <a:schemeClr val="tx1"/>
              </a:solidFill>
            </c:spPr>
          </c:dPt>
          <c:dPt>
            <c:idx val="2"/>
            <c:spPr>
              <a:solidFill>
                <a:schemeClr val="accent5">
                  <a:lumMod val="20000"/>
                  <a:lumOff val="80000"/>
                </a:schemeClr>
              </a:solidFill>
              <a:ln>
                <a:solidFill>
                  <a:schemeClr val="accent1"/>
                </a:solidFill>
              </a:ln>
            </c:spPr>
          </c:dPt>
          <c:dPt>
            <c:idx val="3"/>
            <c:spPr>
              <a:solidFill>
                <a:srgbClr val="FFFF99"/>
              </a:solidFill>
              <a:ln>
                <a:solidFill>
                  <a:schemeClr val="accent1"/>
                </a:solidFill>
              </a:ln>
            </c:spPr>
          </c:dPt>
          <c:dPt>
            <c:idx val="4"/>
            <c:spPr>
              <a:solidFill>
                <a:srgbClr val="FF0000"/>
              </a:solidFill>
            </c:spPr>
          </c:dPt>
          <c:dLbls>
            <c:dLbl>
              <c:idx val="1"/>
              <c:layout>
                <c:manualLayout>
                  <c:x val="-0.19301799817236992"/>
                  <c:y val="-8.4777672495654266E-2"/>
                </c:manualLayout>
              </c:layout>
              <c:spPr/>
              <c:txPr>
                <a:bodyPr/>
                <a:lstStyle/>
                <a:p>
                  <a:pPr>
                    <a:defRPr sz="1400">
                      <a:solidFill>
                        <a:schemeClr val="bg1"/>
                      </a:solidFill>
                    </a:defRPr>
                  </a:pPr>
                  <a:endParaRPr lang="en-US"/>
                </a:p>
              </c:txPr>
              <c:showCatName val="1"/>
              <c:showPercent val="1"/>
            </c:dLbl>
            <c:dLbl>
              <c:idx val="2"/>
              <c:layout>
                <c:manualLayout>
                  <c:x val="0.12593621880961975"/>
                  <c:y val="-0.23259807941106841"/>
                </c:manualLayout>
              </c:layout>
              <c:showCatName val="1"/>
              <c:showPercent val="1"/>
            </c:dLbl>
            <c:dLbl>
              <c:idx val="3"/>
              <c:layout>
                <c:manualLayout>
                  <c:x val="0.20887678989195554"/>
                  <c:y val="3.5569667409715656E-2"/>
                </c:manualLayout>
              </c:layout>
              <c:tx>
                <c:rich>
                  <a:bodyPr/>
                  <a:lstStyle/>
                  <a:p>
                    <a:r>
                      <a:rPr lang="en-US" dirty="0"/>
                      <a:t>re+de
14%</a:t>
                    </a:r>
                  </a:p>
                </c:rich>
              </c:tx>
              <c:showCatName val="1"/>
              <c:showPercent val="1"/>
            </c:dLbl>
            <c:dLbl>
              <c:idx val="4"/>
              <c:layout>
                <c:manualLayout>
                  <c:x val="0.12385215737485483"/>
                  <c:y val="0.20554917788833019"/>
                </c:manualLayout>
              </c:layout>
              <c:tx>
                <c:rich>
                  <a:bodyPr/>
                  <a:lstStyle/>
                  <a:p>
                    <a:pPr>
                      <a:defRPr sz="1400">
                        <a:solidFill>
                          <a:schemeClr val="bg1"/>
                        </a:solidFill>
                      </a:defRPr>
                    </a:pPr>
                    <a:r>
                      <a:rPr lang="en-US" dirty="0"/>
                      <a:t>ee
15%</a:t>
                    </a:r>
                  </a:p>
                </c:rich>
              </c:tx>
              <c:spPr/>
              <c:showCatName val="1"/>
              <c:showPercent val="1"/>
            </c:dLbl>
            <c:txPr>
              <a:bodyPr/>
              <a:lstStyle/>
              <a:p>
                <a:pPr>
                  <a:defRPr sz="1400"/>
                </a:pPr>
                <a:endParaRPr lang="en-US"/>
              </a:p>
            </c:txPr>
            <c:showCatName val="1"/>
            <c:showPercent val="1"/>
            <c:showLeaderLines val="1"/>
          </c:dLbls>
          <c:cat>
            <c:strRef>
              <c:f>genmix!$B$5:$B$9</c:f>
              <c:strCache>
                <c:ptCount val="5"/>
                <c:pt idx="0">
                  <c:v>nuclear</c:v>
                </c:pt>
                <c:pt idx="1">
                  <c:v>coal</c:v>
                </c:pt>
                <c:pt idx="2">
                  <c:v>gas</c:v>
                </c:pt>
                <c:pt idx="3">
                  <c:v>re+de</c:v>
                </c:pt>
                <c:pt idx="4">
                  <c:v>ee</c:v>
                </c:pt>
              </c:strCache>
            </c:strRef>
          </c:cat>
          <c:val>
            <c:numRef>
              <c:f>genmix!$C$5:$C$9</c:f>
              <c:numCache>
                <c:formatCode>#,##0</c:formatCode>
                <c:ptCount val="5"/>
                <c:pt idx="0">
                  <c:v>9297</c:v>
                </c:pt>
                <c:pt idx="1">
                  <c:v>12548</c:v>
                </c:pt>
                <c:pt idx="2">
                  <c:v>14592</c:v>
                </c:pt>
                <c:pt idx="3">
                  <c:v>6944</c:v>
                </c:pt>
                <c:pt idx="4">
                  <c:v>7855</c:v>
                </c:pt>
              </c:numCache>
            </c:numRef>
          </c:val>
        </c:ser>
        <c:firstSliceAng val="0"/>
      </c:pieChart>
    </c:plotArea>
    <c:plotVisOnly val="1"/>
  </c:chart>
  <c:spPr>
    <a:solidFill>
      <a:schemeClr val="accent3">
        <a:lumMod val="20000"/>
        <a:lumOff val="80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dirty="0"/>
              <a:t>Present Value of Revenue Requirements</a:t>
            </a:r>
          </a:p>
          <a:p>
            <a:pPr>
              <a:defRPr sz="1400"/>
            </a:pPr>
            <a:r>
              <a:rPr lang="en-US" sz="1400" dirty="0"/>
              <a:t>APS, 2014-2043</a:t>
            </a:r>
          </a:p>
        </c:rich>
      </c:tx>
      <c:layout/>
    </c:title>
    <c:plotArea>
      <c:layout>
        <c:manualLayout>
          <c:layoutTarget val="inner"/>
          <c:xMode val="edge"/>
          <c:yMode val="edge"/>
          <c:x val="0.12125240594925669"/>
          <c:y val="0.16939913496728906"/>
          <c:w val="0.50973359580052457"/>
          <c:h val="0.38879035895161002"/>
        </c:manualLayout>
      </c:layout>
      <c:lineChart>
        <c:grouping val="standard"/>
        <c:ser>
          <c:idx val="0"/>
          <c:order val="0"/>
          <c:tx>
            <c:strRef>
              <c:f>cpw!$I$7</c:f>
              <c:strCache>
                <c:ptCount val="1"/>
                <c:pt idx="0">
                  <c:v>current path</c:v>
                </c:pt>
              </c:strCache>
            </c:strRef>
          </c:tx>
          <c:spPr>
            <a:ln>
              <a:noFill/>
            </a:ln>
          </c:spPr>
          <c:marker>
            <c:symbol val="circle"/>
            <c:size val="7"/>
            <c:spPr>
              <a:solidFill>
                <a:srgbClr val="FF0000"/>
              </a:solidFill>
            </c:spPr>
          </c:marker>
          <c:cat>
            <c:strRef>
              <c:f>cpw!$J$6:$M$6</c:f>
              <c:strCache>
                <c:ptCount val="4"/>
                <c:pt idx="0">
                  <c:v>base</c:v>
                </c:pt>
                <c:pt idx="1">
                  <c:v>enhanced renewables</c:v>
                </c:pt>
                <c:pt idx="2">
                  <c:v>coal reduction</c:v>
                </c:pt>
                <c:pt idx="3">
                  <c:v>coal to gas</c:v>
                </c:pt>
              </c:strCache>
            </c:strRef>
          </c:cat>
          <c:val>
            <c:numRef>
              <c:f>cpw!$J$7:$M$7</c:f>
              <c:numCache>
                <c:formatCode>"$"#,##0.00</c:formatCode>
                <c:ptCount val="4"/>
                <c:pt idx="0">
                  <c:v>47.5837</c:v>
                </c:pt>
                <c:pt idx="1">
                  <c:v>48.192800000000013</c:v>
                </c:pt>
                <c:pt idx="2">
                  <c:v>47.582000000000001</c:v>
                </c:pt>
                <c:pt idx="3">
                  <c:v>47.569800000000001</c:v>
                </c:pt>
              </c:numCache>
            </c:numRef>
          </c:val>
        </c:ser>
        <c:ser>
          <c:idx val="1"/>
          <c:order val="1"/>
          <c:tx>
            <c:strRef>
              <c:f>cpw!$I$8</c:f>
              <c:strCache>
                <c:ptCount val="1"/>
                <c:pt idx="0">
                  <c:v>gas dominates</c:v>
                </c:pt>
              </c:strCache>
            </c:strRef>
          </c:tx>
          <c:spPr>
            <a:ln>
              <a:noFill/>
            </a:ln>
          </c:spPr>
          <c:marker>
            <c:symbol val="star"/>
            <c:size val="7"/>
            <c:spPr>
              <a:noFill/>
            </c:spPr>
          </c:marker>
          <c:cat>
            <c:strRef>
              <c:f>cpw!$J$6:$M$6</c:f>
              <c:strCache>
                <c:ptCount val="4"/>
                <c:pt idx="0">
                  <c:v>base</c:v>
                </c:pt>
                <c:pt idx="1">
                  <c:v>enhanced renewables</c:v>
                </c:pt>
                <c:pt idx="2">
                  <c:v>coal reduction</c:v>
                </c:pt>
                <c:pt idx="3">
                  <c:v>coal to gas</c:v>
                </c:pt>
              </c:strCache>
            </c:strRef>
          </c:cat>
          <c:val>
            <c:numRef>
              <c:f>cpw!$J$8:$M$8</c:f>
              <c:numCache>
                <c:formatCode>"$"#,##0.00</c:formatCode>
                <c:ptCount val="4"/>
                <c:pt idx="0">
                  <c:v>44.876300000000001</c:v>
                </c:pt>
                <c:pt idx="1">
                  <c:v>45.994300000000003</c:v>
                </c:pt>
                <c:pt idx="2">
                  <c:v>44.845300000000002</c:v>
                </c:pt>
                <c:pt idx="3">
                  <c:v>44.573400000000007</c:v>
                </c:pt>
              </c:numCache>
            </c:numRef>
          </c:val>
        </c:ser>
        <c:ser>
          <c:idx val="2"/>
          <c:order val="2"/>
          <c:tx>
            <c:strRef>
              <c:f>cpw!$I$9</c:f>
              <c:strCache>
                <c:ptCount val="1"/>
                <c:pt idx="0">
                  <c:v>sustained high gas price</c:v>
                </c:pt>
              </c:strCache>
            </c:strRef>
          </c:tx>
          <c:spPr>
            <a:ln>
              <a:noFill/>
            </a:ln>
          </c:spPr>
          <c:marker>
            <c:symbol val="triangle"/>
            <c:size val="7"/>
            <c:spPr>
              <a:solidFill>
                <a:schemeClr val="tx1"/>
              </a:solidFill>
            </c:spPr>
          </c:marker>
          <c:cat>
            <c:strRef>
              <c:f>cpw!$J$6:$M$6</c:f>
              <c:strCache>
                <c:ptCount val="4"/>
                <c:pt idx="0">
                  <c:v>base</c:v>
                </c:pt>
                <c:pt idx="1">
                  <c:v>enhanced renewables</c:v>
                </c:pt>
                <c:pt idx="2">
                  <c:v>coal reduction</c:v>
                </c:pt>
                <c:pt idx="3">
                  <c:v>coal to gas</c:v>
                </c:pt>
              </c:strCache>
            </c:strRef>
          </c:cat>
          <c:val>
            <c:numRef>
              <c:f>cpw!$J$9:$M$9</c:f>
              <c:numCache>
                <c:formatCode>"$"#,##0.00</c:formatCode>
                <c:ptCount val="4"/>
                <c:pt idx="0">
                  <c:v>48.810300000000005</c:v>
                </c:pt>
                <c:pt idx="1">
                  <c:v>49.023000000000003</c:v>
                </c:pt>
                <c:pt idx="2">
                  <c:v>49.206500000000013</c:v>
                </c:pt>
                <c:pt idx="3">
                  <c:v>49.381199999999993</c:v>
                </c:pt>
              </c:numCache>
            </c:numRef>
          </c:val>
        </c:ser>
        <c:ser>
          <c:idx val="3"/>
          <c:order val="3"/>
          <c:tx>
            <c:strRef>
              <c:f>cpw!$I$10</c:f>
              <c:strCache>
                <c:ptCount val="1"/>
                <c:pt idx="0">
                  <c:v>increased environmental policy</c:v>
                </c:pt>
              </c:strCache>
            </c:strRef>
          </c:tx>
          <c:spPr>
            <a:ln>
              <a:noFill/>
            </a:ln>
          </c:spPr>
          <c:marker>
            <c:symbol val="square"/>
            <c:size val="5"/>
          </c:marker>
          <c:cat>
            <c:strRef>
              <c:f>cpw!$J$6:$M$6</c:f>
              <c:strCache>
                <c:ptCount val="4"/>
                <c:pt idx="0">
                  <c:v>base</c:v>
                </c:pt>
                <c:pt idx="1">
                  <c:v>enhanced renewables</c:v>
                </c:pt>
                <c:pt idx="2">
                  <c:v>coal reduction</c:v>
                </c:pt>
                <c:pt idx="3">
                  <c:v>coal to gas</c:v>
                </c:pt>
              </c:strCache>
            </c:strRef>
          </c:cat>
          <c:val>
            <c:numRef>
              <c:f>cpw!$J$10:$M$10</c:f>
              <c:numCache>
                <c:formatCode>"$"#,##0.00</c:formatCode>
                <c:ptCount val="4"/>
                <c:pt idx="0">
                  <c:v>51.751600000000003</c:v>
                </c:pt>
                <c:pt idx="1">
                  <c:v>51.475000000000001</c:v>
                </c:pt>
                <c:pt idx="2">
                  <c:v>51.759400000000007</c:v>
                </c:pt>
                <c:pt idx="3">
                  <c:v>51.618400000000001</c:v>
                </c:pt>
              </c:numCache>
            </c:numRef>
          </c:val>
        </c:ser>
        <c:ser>
          <c:idx val="4"/>
          <c:order val="4"/>
          <c:tx>
            <c:strRef>
              <c:f>cpw!$I$11</c:f>
              <c:strCache>
                <c:ptCount val="1"/>
                <c:pt idx="0">
                  <c:v>economic contraction</c:v>
                </c:pt>
              </c:strCache>
            </c:strRef>
          </c:tx>
          <c:spPr>
            <a:ln w="28575">
              <a:noFill/>
            </a:ln>
          </c:spPr>
          <c:marker>
            <c:symbol val="diamond"/>
            <c:size val="7"/>
          </c:marker>
          <c:cat>
            <c:strRef>
              <c:f>cpw!$J$6:$M$6</c:f>
              <c:strCache>
                <c:ptCount val="4"/>
                <c:pt idx="0">
                  <c:v>base</c:v>
                </c:pt>
                <c:pt idx="1">
                  <c:v>enhanced renewables</c:v>
                </c:pt>
                <c:pt idx="2">
                  <c:v>coal reduction</c:v>
                </c:pt>
                <c:pt idx="3">
                  <c:v>coal to gas</c:v>
                </c:pt>
              </c:strCache>
            </c:strRef>
          </c:cat>
          <c:val>
            <c:numRef>
              <c:f>cpw!$J$11:$M$11</c:f>
              <c:numCache>
                <c:formatCode>"$"#,##0.00</c:formatCode>
                <c:ptCount val="4"/>
                <c:pt idx="0">
                  <c:v>34.681100000000001</c:v>
                </c:pt>
                <c:pt idx="1">
                  <c:v>35.375800000000005</c:v>
                </c:pt>
                <c:pt idx="2">
                  <c:v>34.466000000000001</c:v>
                </c:pt>
                <c:pt idx="3">
                  <c:v>34.753800000000005</c:v>
                </c:pt>
              </c:numCache>
            </c:numRef>
          </c:val>
        </c:ser>
        <c:ser>
          <c:idx val="5"/>
          <c:order val="5"/>
          <c:tx>
            <c:strRef>
              <c:f>cpw!$I$12</c:f>
              <c:strCache>
                <c:ptCount val="1"/>
                <c:pt idx="0">
                  <c:v>economic boom</c:v>
                </c:pt>
              </c:strCache>
            </c:strRef>
          </c:tx>
          <c:spPr>
            <a:ln w="28575">
              <a:noFill/>
            </a:ln>
          </c:spPr>
          <c:marker>
            <c:symbol val="plus"/>
            <c:size val="7"/>
            <c:spPr>
              <a:solidFill>
                <a:schemeClr val="tx1"/>
              </a:solidFill>
            </c:spPr>
          </c:marker>
          <c:cat>
            <c:strRef>
              <c:f>cpw!$J$6:$M$6</c:f>
              <c:strCache>
                <c:ptCount val="4"/>
                <c:pt idx="0">
                  <c:v>base</c:v>
                </c:pt>
                <c:pt idx="1">
                  <c:v>enhanced renewables</c:v>
                </c:pt>
                <c:pt idx="2">
                  <c:v>coal reduction</c:v>
                </c:pt>
                <c:pt idx="3">
                  <c:v>coal to gas</c:v>
                </c:pt>
              </c:strCache>
            </c:strRef>
          </c:cat>
          <c:val>
            <c:numRef>
              <c:f>cpw!$J$12:$M$12</c:f>
              <c:numCache>
                <c:formatCode>"$"#,##0.00</c:formatCode>
                <c:ptCount val="4"/>
                <c:pt idx="0">
                  <c:v>60.582000000000001</c:v>
                </c:pt>
                <c:pt idx="1">
                  <c:v>61.311199999999999</c:v>
                </c:pt>
                <c:pt idx="2">
                  <c:v>60.768900000000563</c:v>
                </c:pt>
                <c:pt idx="3">
                  <c:v>60.374399999999994</c:v>
                </c:pt>
              </c:numCache>
            </c:numRef>
          </c:val>
        </c:ser>
        <c:marker val="1"/>
        <c:axId val="66786816"/>
        <c:axId val="66998272"/>
      </c:lineChart>
      <c:catAx>
        <c:axId val="66786816"/>
        <c:scaling>
          <c:orientation val="minMax"/>
        </c:scaling>
        <c:axPos val="b"/>
        <c:title>
          <c:tx>
            <c:rich>
              <a:bodyPr/>
              <a:lstStyle/>
              <a:p>
                <a:pPr>
                  <a:defRPr sz="1400"/>
                </a:pPr>
                <a:r>
                  <a:rPr lang="en-US" sz="1400" dirty="0"/>
                  <a:t>portfolio</a:t>
                </a:r>
              </a:p>
            </c:rich>
          </c:tx>
          <c:layout/>
        </c:title>
        <c:tickLblPos val="nextTo"/>
        <c:txPr>
          <a:bodyPr rot="-5400000" vert="horz"/>
          <a:lstStyle/>
          <a:p>
            <a:pPr>
              <a:defRPr sz="1200"/>
            </a:pPr>
            <a:endParaRPr lang="en-US"/>
          </a:p>
        </c:txPr>
        <c:crossAx val="66998272"/>
        <c:crosses val="autoZero"/>
        <c:auto val="1"/>
        <c:lblAlgn val="ctr"/>
        <c:lblOffset val="100"/>
      </c:catAx>
      <c:valAx>
        <c:axId val="66998272"/>
        <c:scaling>
          <c:orientation val="minMax"/>
          <c:min val="30"/>
        </c:scaling>
        <c:axPos val="l"/>
        <c:majorGridlines/>
        <c:title>
          <c:tx>
            <c:rich>
              <a:bodyPr rot="-5400000" vert="horz"/>
              <a:lstStyle/>
              <a:p>
                <a:pPr>
                  <a:defRPr sz="1400"/>
                </a:pPr>
                <a:r>
                  <a:rPr lang="en-US" sz="1400" dirty="0"/>
                  <a:t>billions of $</a:t>
                </a:r>
              </a:p>
            </c:rich>
          </c:tx>
          <c:layout/>
        </c:title>
        <c:numFmt formatCode="&quot;$&quot;#,##0" sourceLinked="0"/>
        <c:tickLblPos val="nextTo"/>
        <c:txPr>
          <a:bodyPr/>
          <a:lstStyle/>
          <a:p>
            <a:pPr>
              <a:defRPr sz="1200"/>
            </a:pPr>
            <a:endParaRPr lang="en-US"/>
          </a:p>
        </c:txPr>
        <c:crossAx val="66786816"/>
        <c:crosses val="autoZero"/>
        <c:crossBetween val="between"/>
      </c:valAx>
    </c:plotArea>
    <c:legend>
      <c:legendPos val="r"/>
      <c:layout>
        <c:manualLayout>
          <c:xMode val="edge"/>
          <c:yMode val="edge"/>
          <c:x val="0.66354313883841465"/>
          <c:y val="0.25207585656356429"/>
          <c:w val="0.32082502187228007"/>
          <c:h val="0.73445270045469668"/>
        </c:manualLayout>
      </c:layout>
      <c:spPr>
        <a:solidFill>
          <a:srgbClr val="FFFF99"/>
        </a:solidFill>
      </c:spPr>
      <c:txPr>
        <a:bodyPr/>
        <a:lstStyle/>
        <a:p>
          <a:pPr>
            <a:defRPr sz="1400"/>
          </a:pPr>
          <a:endParaRPr lang="en-US"/>
        </a:p>
      </c:txPr>
    </c:legend>
    <c:plotVisOnly val="1"/>
  </c:chart>
  <c:spPr>
    <a:solidFill>
      <a:schemeClr val="accent3">
        <a:lumMod val="20000"/>
        <a:lumOff val="80000"/>
      </a:schemeClr>
    </a:solidFill>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APS Retail Sales</a:t>
            </a:r>
          </a:p>
        </c:rich>
      </c:tx>
      <c:layout/>
    </c:title>
    <c:plotArea>
      <c:layout>
        <c:manualLayout>
          <c:layoutTarget val="inner"/>
          <c:xMode val="edge"/>
          <c:yMode val="edge"/>
          <c:x val="0.18007174103237344"/>
          <c:y val="0.10203684829062899"/>
          <c:w val="0.7828309273840891"/>
          <c:h val="0.74459932615445978"/>
        </c:manualLayout>
      </c:layout>
      <c:lineChart>
        <c:grouping val="standard"/>
        <c:ser>
          <c:idx val="3"/>
          <c:order val="0"/>
          <c:tx>
            <c:strRef>
              <c:f>apssales!$E$6</c:f>
              <c:strCache>
                <c:ptCount val="1"/>
                <c:pt idx="0">
                  <c:v>Historical retail sales</c:v>
                </c:pt>
              </c:strCache>
            </c:strRef>
          </c:tx>
          <c:spPr>
            <a:ln>
              <a:solidFill>
                <a:schemeClr val="tx1"/>
              </a:solidFill>
            </a:ln>
          </c:spPr>
          <c:marker>
            <c:symbol val="none"/>
          </c:marker>
          <c:cat>
            <c:numRef>
              <c:f>apssales!$B$7:$B$41</c:f>
              <c:numCache>
                <c:formatCode>General</c:formatCode>
                <c:ptCount val="35"/>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pt idx="30">
                  <c:v>2025</c:v>
                </c:pt>
                <c:pt idx="31">
                  <c:v>2026</c:v>
                </c:pt>
                <c:pt idx="32">
                  <c:v>2027</c:v>
                </c:pt>
                <c:pt idx="33">
                  <c:v>2028</c:v>
                </c:pt>
                <c:pt idx="34">
                  <c:v>2029</c:v>
                </c:pt>
              </c:numCache>
            </c:numRef>
          </c:cat>
          <c:val>
            <c:numRef>
              <c:f>apssales!$E$7:$E$41</c:f>
              <c:numCache>
                <c:formatCode>#,##0</c:formatCode>
                <c:ptCount val="35"/>
                <c:pt idx="0">
                  <c:v>17748711</c:v>
                </c:pt>
                <c:pt idx="1">
                  <c:v>19020696</c:v>
                </c:pt>
                <c:pt idx="2">
                  <c:v>19816927</c:v>
                </c:pt>
                <c:pt idx="3">
                  <c:v>20463083</c:v>
                </c:pt>
                <c:pt idx="4">
                  <c:v>21074570</c:v>
                </c:pt>
                <c:pt idx="5">
                  <c:v>22534524</c:v>
                </c:pt>
                <c:pt idx="6">
                  <c:v>23399012</c:v>
                </c:pt>
                <c:pt idx="7">
                  <c:v>23361755</c:v>
                </c:pt>
                <c:pt idx="8">
                  <c:v>24562305</c:v>
                </c:pt>
                <c:pt idx="9">
                  <c:v>25353323</c:v>
                </c:pt>
                <c:pt idx="10">
                  <c:v>26477551</c:v>
                </c:pt>
                <c:pt idx="11">
                  <c:v>27970397</c:v>
                </c:pt>
                <c:pt idx="12">
                  <c:v>29171321</c:v>
                </c:pt>
                <c:pt idx="13">
                  <c:v>28793588</c:v>
                </c:pt>
                <c:pt idx="14">
                  <c:v>28173296</c:v>
                </c:pt>
                <c:pt idx="15">
                  <c:v>27709463</c:v>
                </c:pt>
                <c:pt idx="16">
                  <c:v>28210326</c:v>
                </c:pt>
                <c:pt idx="17">
                  <c:v>28154136</c:v>
                </c:pt>
                <c:pt idx="18">
                  <c:v>28087605</c:v>
                </c:pt>
              </c:numCache>
            </c:numRef>
          </c:val>
        </c:ser>
        <c:ser>
          <c:idx val="4"/>
          <c:order val="1"/>
          <c:tx>
            <c:strRef>
              <c:f>apssales!$F$6</c:f>
              <c:strCache>
                <c:ptCount val="1"/>
                <c:pt idx="0">
                  <c:v>Projected by APS </c:v>
                </c:pt>
              </c:strCache>
            </c:strRef>
          </c:tx>
          <c:spPr>
            <a:ln>
              <a:solidFill>
                <a:schemeClr val="tx1"/>
              </a:solidFill>
              <a:prstDash val="sysDash"/>
            </a:ln>
          </c:spPr>
          <c:marker>
            <c:symbol val="none"/>
          </c:marker>
          <c:cat>
            <c:numRef>
              <c:f>apssales!$B$7:$B$41</c:f>
              <c:numCache>
                <c:formatCode>General</c:formatCode>
                <c:ptCount val="35"/>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pt idx="30">
                  <c:v>2025</c:v>
                </c:pt>
                <c:pt idx="31">
                  <c:v>2026</c:v>
                </c:pt>
                <c:pt idx="32">
                  <c:v>2027</c:v>
                </c:pt>
                <c:pt idx="33">
                  <c:v>2028</c:v>
                </c:pt>
                <c:pt idx="34">
                  <c:v>2029</c:v>
                </c:pt>
              </c:numCache>
            </c:numRef>
          </c:cat>
          <c:val>
            <c:numRef>
              <c:f>apssales!$F$7:$F$41</c:f>
              <c:numCache>
                <c:formatCode>General</c:formatCode>
                <c:ptCount val="35"/>
                <c:pt idx="19" formatCode="#,##0">
                  <c:v>28269317</c:v>
                </c:pt>
                <c:pt idx="20" formatCode="#,##0">
                  <c:v>28655403</c:v>
                </c:pt>
                <c:pt idx="21" formatCode="#,##0">
                  <c:v>29123953</c:v>
                </c:pt>
                <c:pt idx="22" formatCode="#,##0">
                  <c:v>29694718</c:v>
                </c:pt>
                <c:pt idx="23" formatCode="#,##0">
                  <c:v>30284595</c:v>
                </c:pt>
                <c:pt idx="24" formatCode="#,##0">
                  <c:v>30871570</c:v>
                </c:pt>
                <c:pt idx="25" formatCode="#,##0">
                  <c:v>31411373</c:v>
                </c:pt>
                <c:pt idx="26" formatCode="#,##0">
                  <c:v>32174727</c:v>
                </c:pt>
                <c:pt idx="27" formatCode="#,##0">
                  <c:v>33098498</c:v>
                </c:pt>
                <c:pt idx="28" formatCode="#,##0">
                  <c:v>33933398</c:v>
                </c:pt>
                <c:pt idx="29" formatCode="#,##0">
                  <c:v>34741268</c:v>
                </c:pt>
                <c:pt idx="30" formatCode="#,##0">
                  <c:v>35556169</c:v>
                </c:pt>
                <c:pt idx="31" formatCode="#,##0">
                  <c:v>36433938</c:v>
                </c:pt>
                <c:pt idx="32" formatCode="#,##0">
                  <c:v>37370560</c:v>
                </c:pt>
                <c:pt idx="33" formatCode="#,##0">
                  <c:v>38307875</c:v>
                </c:pt>
                <c:pt idx="34" formatCode="#,##0">
                  <c:v>39252073</c:v>
                </c:pt>
              </c:numCache>
            </c:numRef>
          </c:val>
        </c:ser>
        <c:marker val="1"/>
        <c:axId val="67343872"/>
        <c:axId val="67345408"/>
      </c:lineChart>
      <c:catAx>
        <c:axId val="67343872"/>
        <c:scaling>
          <c:orientation val="minMax"/>
        </c:scaling>
        <c:axPos val="b"/>
        <c:numFmt formatCode="General" sourceLinked="1"/>
        <c:tickLblPos val="nextTo"/>
        <c:spPr>
          <a:noFill/>
        </c:spPr>
        <c:txPr>
          <a:bodyPr rot="-5400000" vert="horz"/>
          <a:lstStyle/>
          <a:p>
            <a:pPr>
              <a:defRPr sz="1200"/>
            </a:pPr>
            <a:endParaRPr lang="en-US"/>
          </a:p>
        </c:txPr>
        <c:crossAx val="67345408"/>
        <c:crosses val="autoZero"/>
        <c:auto val="1"/>
        <c:lblAlgn val="ctr"/>
        <c:lblOffset val="100"/>
      </c:catAx>
      <c:valAx>
        <c:axId val="67345408"/>
        <c:scaling>
          <c:orientation val="minMax"/>
        </c:scaling>
        <c:axPos val="l"/>
        <c:majorGridlines/>
        <c:title>
          <c:tx>
            <c:rich>
              <a:bodyPr rot="-5400000" vert="horz"/>
              <a:lstStyle/>
              <a:p>
                <a:pPr>
                  <a:defRPr sz="1200"/>
                </a:pPr>
                <a:r>
                  <a:rPr lang="en-US" sz="1200" dirty="0"/>
                  <a:t>GWh</a:t>
                </a:r>
              </a:p>
            </c:rich>
          </c:tx>
          <c:layout/>
        </c:title>
        <c:numFmt formatCode="#,##0" sourceLinked="1"/>
        <c:tickLblPos val="nextTo"/>
        <c:txPr>
          <a:bodyPr/>
          <a:lstStyle/>
          <a:p>
            <a:pPr>
              <a:defRPr sz="1200"/>
            </a:pPr>
            <a:endParaRPr lang="en-US"/>
          </a:p>
        </c:txPr>
        <c:crossAx val="67343872"/>
        <c:crosses val="autoZero"/>
        <c:crossBetween val="midCat"/>
        <c:dispUnits>
          <c:builtInUnit val="thousands"/>
        </c:dispUnits>
      </c:valAx>
    </c:plotArea>
    <c:legend>
      <c:legendPos val="r"/>
      <c:layout>
        <c:manualLayout>
          <c:xMode val="edge"/>
          <c:yMode val="edge"/>
          <c:x val="0.34547840610832736"/>
          <c:y val="0.50563284684955778"/>
          <c:w val="0.5684104827805615"/>
          <c:h val="0.25618536536437075"/>
        </c:manualLayout>
      </c:layout>
      <c:spPr>
        <a:solidFill>
          <a:schemeClr val="accent3">
            <a:lumMod val="20000"/>
            <a:lumOff val="80000"/>
          </a:schemeClr>
        </a:solidFill>
      </c:spPr>
      <c:txPr>
        <a:bodyPr/>
        <a:lstStyle/>
        <a:p>
          <a:pPr>
            <a:defRPr sz="14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pPr>
            <a:r>
              <a:rPr lang="en-US" sz="1400" dirty="0"/>
              <a:t>Annual Cooling Degree Days, South Central Arizona</a:t>
            </a:r>
          </a:p>
        </c:rich>
      </c:tx>
      <c:layout/>
    </c:title>
    <c:plotArea>
      <c:layout>
        <c:manualLayout>
          <c:layoutTarget val="inner"/>
          <c:xMode val="edge"/>
          <c:yMode val="edge"/>
          <c:x val="0.24550289704352993"/>
          <c:y val="0.18293200529421041"/>
          <c:w val="0.72223295201307436"/>
          <c:h val="0.55707503574377504"/>
        </c:manualLayout>
      </c:layout>
      <c:lineChart>
        <c:grouping val="standard"/>
        <c:ser>
          <c:idx val="0"/>
          <c:order val="0"/>
          <c:tx>
            <c:strRef>
              <c:f>'cdd2'!$O$6</c:f>
              <c:strCache>
                <c:ptCount val="1"/>
                <c:pt idx="0">
                  <c:v>annual cdd</c:v>
                </c:pt>
              </c:strCache>
            </c:strRef>
          </c:tx>
          <c:spPr>
            <a:ln>
              <a:noFill/>
            </a:ln>
          </c:spPr>
          <c:marker>
            <c:symbol val="square"/>
            <c:size val="7"/>
          </c:marker>
          <c:cat>
            <c:numRef>
              <c:f>'cdd2'!$P$7:$P$40</c:f>
              <c:numCache>
                <c:formatCode>General</c:formatCod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numCache>
            </c:numRef>
          </c:cat>
          <c:val>
            <c:numRef>
              <c:f>'cdd2'!$O$7:$O$40</c:f>
              <c:numCache>
                <c:formatCode>General</c:formatCode>
                <c:ptCount val="34"/>
                <c:pt idx="0">
                  <c:v>3194</c:v>
                </c:pt>
                <c:pt idx="1">
                  <c:v>3487</c:v>
                </c:pt>
                <c:pt idx="2">
                  <c:v>2976</c:v>
                </c:pt>
                <c:pt idx="3">
                  <c:v>3091</c:v>
                </c:pt>
                <c:pt idx="4">
                  <c:v>3173</c:v>
                </c:pt>
                <c:pt idx="5">
                  <c:v>3247</c:v>
                </c:pt>
                <c:pt idx="6">
                  <c:v>3216</c:v>
                </c:pt>
                <c:pt idx="7">
                  <c:v>3364</c:v>
                </c:pt>
                <c:pt idx="8">
                  <c:v>3416</c:v>
                </c:pt>
                <c:pt idx="9">
                  <c:v>3610</c:v>
                </c:pt>
                <c:pt idx="10">
                  <c:v>3293</c:v>
                </c:pt>
                <c:pt idx="11">
                  <c:v>3082</c:v>
                </c:pt>
                <c:pt idx="12">
                  <c:v>3316</c:v>
                </c:pt>
                <c:pt idx="13">
                  <c:v>3208</c:v>
                </c:pt>
                <c:pt idx="14">
                  <c:v>3493</c:v>
                </c:pt>
                <c:pt idx="15">
                  <c:v>3382</c:v>
                </c:pt>
                <c:pt idx="16">
                  <c:v>3605</c:v>
                </c:pt>
                <c:pt idx="17">
                  <c:v>3589</c:v>
                </c:pt>
                <c:pt idx="18">
                  <c:v>3107</c:v>
                </c:pt>
                <c:pt idx="19">
                  <c:v>3365</c:v>
                </c:pt>
                <c:pt idx="20">
                  <c:v>3680</c:v>
                </c:pt>
                <c:pt idx="21">
                  <c:v>3775</c:v>
                </c:pt>
                <c:pt idx="22">
                  <c:v>3604</c:v>
                </c:pt>
                <c:pt idx="23">
                  <c:v>3726</c:v>
                </c:pt>
                <c:pt idx="24">
                  <c:v>3459</c:v>
                </c:pt>
                <c:pt idx="25">
                  <c:v>3500</c:v>
                </c:pt>
                <c:pt idx="26">
                  <c:v>3604</c:v>
                </c:pt>
                <c:pt idx="27">
                  <c:v>3801</c:v>
                </c:pt>
                <c:pt idx="28">
                  <c:v>3521</c:v>
                </c:pt>
                <c:pt idx="29">
                  <c:v>3642</c:v>
                </c:pt>
                <c:pt idx="30">
                  <c:v>3415</c:v>
                </c:pt>
                <c:pt idx="31">
                  <c:v>3628</c:v>
                </c:pt>
                <c:pt idx="32">
                  <c:v>3732</c:v>
                </c:pt>
                <c:pt idx="33">
                  <c:v>3570</c:v>
                </c:pt>
              </c:numCache>
            </c:numRef>
          </c:val>
        </c:ser>
        <c:ser>
          <c:idx val="2"/>
          <c:order val="1"/>
          <c:tx>
            <c:strRef>
              <c:f>'cdd2'!$Q$6</c:f>
              <c:strCache>
                <c:ptCount val="1"/>
                <c:pt idx="0">
                  <c:v>average 1980-1999</c:v>
                </c:pt>
              </c:strCache>
            </c:strRef>
          </c:tx>
          <c:spPr>
            <a:ln>
              <a:solidFill>
                <a:srgbClr val="FF0000"/>
              </a:solidFill>
              <a:prstDash val="sysDash"/>
            </a:ln>
          </c:spPr>
          <c:marker>
            <c:symbol val="none"/>
          </c:marker>
          <c:cat>
            <c:numRef>
              <c:f>'cdd2'!$P$7:$P$40</c:f>
              <c:numCache>
                <c:formatCode>General</c:formatCod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numCache>
            </c:numRef>
          </c:cat>
          <c:val>
            <c:numRef>
              <c:f>'cdd2'!$Q$7:$Q$40</c:f>
              <c:numCache>
                <c:formatCode>General</c:formatCode>
                <c:ptCount val="34"/>
                <c:pt idx="0">
                  <c:v>3310.7</c:v>
                </c:pt>
                <c:pt idx="1">
                  <c:v>3310.7</c:v>
                </c:pt>
                <c:pt idx="2">
                  <c:v>3310.7</c:v>
                </c:pt>
                <c:pt idx="3">
                  <c:v>3310.7</c:v>
                </c:pt>
                <c:pt idx="4">
                  <c:v>3310.7</c:v>
                </c:pt>
                <c:pt idx="5">
                  <c:v>3310.7</c:v>
                </c:pt>
                <c:pt idx="6">
                  <c:v>3310.7</c:v>
                </c:pt>
                <c:pt idx="7">
                  <c:v>3310.7</c:v>
                </c:pt>
                <c:pt idx="8">
                  <c:v>3310.7</c:v>
                </c:pt>
                <c:pt idx="9">
                  <c:v>3310.7</c:v>
                </c:pt>
                <c:pt idx="10">
                  <c:v>3310.7</c:v>
                </c:pt>
                <c:pt idx="11">
                  <c:v>3310.7</c:v>
                </c:pt>
                <c:pt idx="12">
                  <c:v>3310.7</c:v>
                </c:pt>
                <c:pt idx="13">
                  <c:v>3310.7</c:v>
                </c:pt>
                <c:pt idx="14">
                  <c:v>3310.7</c:v>
                </c:pt>
                <c:pt idx="15">
                  <c:v>3310.7</c:v>
                </c:pt>
                <c:pt idx="16">
                  <c:v>3310.7</c:v>
                </c:pt>
                <c:pt idx="17">
                  <c:v>3310.7</c:v>
                </c:pt>
                <c:pt idx="18">
                  <c:v>3310.7</c:v>
                </c:pt>
                <c:pt idx="19">
                  <c:v>3310.7</c:v>
                </c:pt>
              </c:numCache>
            </c:numRef>
          </c:val>
        </c:ser>
        <c:ser>
          <c:idx val="3"/>
          <c:order val="2"/>
          <c:tx>
            <c:strRef>
              <c:f>'cdd2'!$R$6</c:f>
              <c:strCache>
                <c:ptCount val="1"/>
                <c:pt idx="0">
                  <c:v>average 2000-2013</c:v>
                </c:pt>
              </c:strCache>
            </c:strRef>
          </c:tx>
          <c:spPr>
            <a:ln>
              <a:solidFill>
                <a:srgbClr val="00B050"/>
              </a:solidFill>
              <a:prstDash val="solid"/>
            </a:ln>
          </c:spPr>
          <c:marker>
            <c:symbol val="none"/>
          </c:marker>
          <c:cat>
            <c:numRef>
              <c:f>'cdd2'!$P$7:$P$40</c:f>
              <c:numCache>
                <c:formatCode>General</c:formatCod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numCache>
            </c:numRef>
          </c:cat>
          <c:val>
            <c:numRef>
              <c:f>'cdd2'!$R$7:$R$40</c:f>
              <c:numCache>
                <c:formatCode>General</c:formatCode>
                <c:ptCount val="34"/>
                <c:pt idx="20">
                  <c:v>3618.3571428571445</c:v>
                </c:pt>
                <c:pt idx="21">
                  <c:v>3618.3571428571445</c:v>
                </c:pt>
                <c:pt idx="22">
                  <c:v>3618.3571428571445</c:v>
                </c:pt>
                <c:pt idx="23">
                  <c:v>3618.3571428571445</c:v>
                </c:pt>
                <c:pt idx="24">
                  <c:v>3618.3571428571445</c:v>
                </c:pt>
                <c:pt idx="25">
                  <c:v>3618.3571428571445</c:v>
                </c:pt>
                <c:pt idx="26">
                  <c:v>3618.3571428571445</c:v>
                </c:pt>
                <c:pt idx="27">
                  <c:v>3618.3571428571445</c:v>
                </c:pt>
                <c:pt idx="28">
                  <c:v>3618.3571428571445</c:v>
                </c:pt>
                <c:pt idx="29">
                  <c:v>3618.3571428571445</c:v>
                </c:pt>
                <c:pt idx="30">
                  <c:v>3618.3571428571445</c:v>
                </c:pt>
                <c:pt idx="31">
                  <c:v>3618.3571428571445</c:v>
                </c:pt>
                <c:pt idx="32">
                  <c:v>3618.3571428571445</c:v>
                </c:pt>
                <c:pt idx="33">
                  <c:v>3618.3571428571445</c:v>
                </c:pt>
              </c:numCache>
            </c:numRef>
          </c:val>
        </c:ser>
        <c:marker val="1"/>
        <c:axId val="67416832"/>
        <c:axId val="67418368"/>
      </c:lineChart>
      <c:catAx>
        <c:axId val="67416832"/>
        <c:scaling>
          <c:orientation val="minMax"/>
        </c:scaling>
        <c:axPos val="b"/>
        <c:numFmt formatCode="General" sourceLinked="1"/>
        <c:tickLblPos val="nextTo"/>
        <c:txPr>
          <a:bodyPr/>
          <a:lstStyle/>
          <a:p>
            <a:pPr>
              <a:defRPr sz="1200"/>
            </a:pPr>
            <a:endParaRPr lang="en-US"/>
          </a:p>
        </c:txPr>
        <c:crossAx val="67418368"/>
        <c:crosses val="autoZero"/>
        <c:auto val="1"/>
        <c:lblAlgn val="ctr"/>
        <c:lblOffset val="100"/>
      </c:catAx>
      <c:valAx>
        <c:axId val="67418368"/>
        <c:scaling>
          <c:orientation val="minMax"/>
          <c:min val="2500"/>
        </c:scaling>
        <c:axPos val="l"/>
        <c:majorGridlines/>
        <c:title>
          <c:tx>
            <c:rich>
              <a:bodyPr rot="-5400000" vert="horz"/>
              <a:lstStyle/>
              <a:p>
                <a:pPr>
                  <a:defRPr sz="1400"/>
                </a:pPr>
                <a:r>
                  <a:rPr lang="en-US" sz="1400" dirty="0"/>
                  <a:t>cooling degree days</a:t>
                </a:r>
              </a:p>
            </c:rich>
          </c:tx>
          <c:layout>
            <c:manualLayout>
              <c:xMode val="edge"/>
              <c:yMode val="edge"/>
              <c:x val="2.3075848157869214E-2"/>
              <c:y val="0.34554502544541349"/>
            </c:manualLayout>
          </c:layout>
        </c:title>
        <c:numFmt formatCode="#,##0" sourceLinked="0"/>
        <c:tickLblPos val="nextTo"/>
        <c:txPr>
          <a:bodyPr/>
          <a:lstStyle/>
          <a:p>
            <a:pPr>
              <a:defRPr sz="1400"/>
            </a:pPr>
            <a:endParaRPr lang="en-US"/>
          </a:p>
        </c:txPr>
        <c:crossAx val="67416832"/>
        <c:crosses val="autoZero"/>
        <c:crossBetween val="midCat"/>
      </c:valAx>
    </c:plotArea>
    <c:legend>
      <c:legendPos val="b"/>
      <c:layout>
        <c:manualLayout>
          <c:xMode val="edge"/>
          <c:yMode val="edge"/>
          <c:x val="3.8372455801515361E-2"/>
          <c:y val="0.85828430325214766"/>
          <c:w val="0.88237433764175721"/>
          <c:h val="0.12487950078248547"/>
        </c:manualLayout>
      </c:layout>
      <c:spPr>
        <a:solidFill>
          <a:schemeClr val="accent3">
            <a:lumMod val="20000"/>
            <a:lumOff val="80000"/>
          </a:schemeClr>
        </a:solidFill>
      </c:spPr>
      <c:txPr>
        <a:bodyPr/>
        <a:lstStyle/>
        <a:p>
          <a:pPr>
            <a:defRPr sz="1200"/>
          </a:pPr>
          <a:endParaRPr lang="en-US"/>
        </a:p>
      </c:txPr>
    </c:legend>
    <c:plotVisOnly val="1"/>
  </c:chart>
  <c:spPr>
    <a:solidFill>
      <a:srgbClr val="EDF1B5"/>
    </a:soli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dirty="0"/>
              <a:t>Annual Cooling Degree Days, North Central Arizona</a:t>
            </a:r>
          </a:p>
        </c:rich>
      </c:tx>
      <c:layout/>
    </c:title>
    <c:plotArea>
      <c:layout>
        <c:manualLayout>
          <c:layoutTarget val="inner"/>
          <c:xMode val="edge"/>
          <c:yMode val="edge"/>
          <c:x val="0.22697989402268121"/>
          <c:y val="0.18396328030078926"/>
          <c:w val="0.75415218144901697"/>
          <c:h val="0.62338843689177381"/>
        </c:manualLayout>
      </c:layout>
      <c:lineChart>
        <c:grouping val="standard"/>
        <c:ser>
          <c:idx val="1"/>
          <c:order val="0"/>
          <c:tx>
            <c:strRef>
              <c:f>cddncaz!$J$5</c:f>
              <c:strCache>
                <c:ptCount val="1"/>
                <c:pt idx="0">
                  <c:v>cdd</c:v>
                </c:pt>
              </c:strCache>
            </c:strRef>
          </c:tx>
          <c:spPr>
            <a:ln>
              <a:noFill/>
            </a:ln>
          </c:spPr>
          <c:marker>
            <c:symbol val="square"/>
            <c:size val="5"/>
          </c:marker>
          <c:cat>
            <c:numRef>
              <c:f>cddncaz!$I$6:$I$39</c:f>
              <c:numCache>
                <c:formatCode>General</c:formatCod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numCache>
            </c:numRef>
          </c:cat>
          <c:val>
            <c:numRef>
              <c:f>cddncaz!$J$6:$J$39</c:f>
              <c:numCache>
                <c:formatCode>General</c:formatCode>
                <c:ptCount val="34"/>
                <c:pt idx="0">
                  <c:v>1285</c:v>
                </c:pt>
                <c:pt idx="1">
                  <c:v>1553</c:v>
                </c:pt>
                <c:pt idx="2">
                  <c:v>1146</c:v>
                </c:pt>
                <c:pt idx="3">
                  <c:v>1261</c:v>
                </c:pt>
                <c:pt idx="4">
                  <c:v>1357</c:v>
                </c:pt>
                <c:pt idx="5">
                  <c:v>1380</c:v>
                </c:pt>
                <c:pt idx="6">
                  <c:v>1200</c:v>
                </c:pt>
                <c:pt idx="7">
                  <c:v>1327</c:v>
                </c:pt>
                <c:pt idx="8">
                  <c:v>1406</c:v>
                </c:pt>
                <c:pt idx="9">
                  <c:v>1509</c:v>
                </c:pt>
                <c:pt idx="10">
                  <c:v>1349</c:v>
                </c:pt>
                <c:pt idx="11">
                  <c:v>1258</c:v>
                </c:pt>
                <c:pt idx="12">
                  <c:v>1308</c:v>
                </c:pt>
                <c:pt idx="13">
                  <c:v>1286</c:v>
                </c:pt>
                <c:pt idx="14">
                  <c:v>1624</c:v>
                </c:pt>
                <c:pt idx="15">
                  <c:v>1440</c:v>
                </c:pt>
                <c:pt idx="16">
                  <c:v>1600</c:v>
                </c:pt>
                <c:pt idx="17">
                  <c:v>1475</c:v>
                </c:pt>
                <c:pt idx="18">
                  <c:v>1265</c:v>
                </c:pt>
                <c:pt idx="19">
                  <c:v>1301</c:v>
                </c:pt>
                <c:pt idx="20">
                  <c:v>1691</c:v>
                </c:pt>
                <c:pt idx="21">
                  <c:v>1679</c:v>
                </c:pt>
                <c:pt idx="22">
                  <c:v>1663</c:v>
                </c:pt>
                <c:pt idx="23">
                  <c:v>1775</c:v>
                </c:pt>
                <c:pt idx="24">
                  <c:v>1400</c:v>
                </c:pt>
                <c:pt idx="25">
                  <c:v>1444</c:v>
                </c:pt>
                <c:pt idx="26">
                  <c:v>1586</c:v>
                </c:pt>
                <c:pt idx="27">
                  <c:v>1698</c:v>
                </c:pt>
                <c:pt idx="28">
                  <c:v>1541</c:v>
                </c:pt>
                <c:pt idx="29">
                  <c:v>1561</c:v>
                </c:pt>
                <c:pt idx="30">
                  <c:v>1498</c:v>
                </c:pt>
                <c:pt idx="31">
                  <c:v>1609</c:v>
                </c:pt>
                <c:pt idx="32">
                  <c:v>1640</c:v>
                </c:pt>
                <c:pt idx="33">
                  <c:v>1516</c:v>
                </c:pt>
              </c:numCache>
            </c:numRef>
          </c:val>
        </c:ser>
        <c:ser>
          <c:idx val="2"/>
          <c:order val="1"/>
          <c:tx>
            <c:strRef>
              <c:f>cddncaz!$K$5</c:f>
              <c:strCache>
                <c:ptCount val="1"/>
                <c:pt idx="0">
                  <c:v>avg 1980-1999</c:v>
                </c:pt>
              </c:strCache>
            </c:strRef>
          </c:tx>
          <c:spPr>
            <a:ln>
              <a:solidFill>
                <a:srgbClr val="FF0000"/>
              </a:solidFill>
              <a:prstDash val="sysDash"/>
            </a:ln>
          </c:spPr>
          <c:marker>
            <c:symbol val="none"/>
          </c:marker>
          <c:cat>
            <c:numRef>
              <c:f>cddncaz!$I$6:$I$39</c:f>
              <c:numCache>
                <c:formatCode>General</c:formatCod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numCache>
            </c:numRef>
          </c:cat>
          <c:val>
            <c:numRef>
              <c:f>cddncaz!$K$6:$K$39</c:f>
              <c:numCache>
                <c:formatCode>General</c:formatCode>
                <c:ptCount val="34"/>
                <c:pt idx="0">
                  <c:v>1366.5</c:v>
                </c:pt>
                <c:pt idx="1">
                  <c:v>1366.5</c:v>
                </c:pt>
                <c:pt idx="2">
                  <c:v>1366.5</c:v>
                </c:pt>
                <c:pt idx="3">
                  <c:v>1366.5</c:v>
                </c:pt>
                <c:pt idx="4">
                  <c:v>1366.5</c:v>
                </c:pt>
                <c:pt idx="5">
                  <c:v>1366.5</c:v>
                </c:pt>
                <c:pt idx="6">
                  <c:v>1366.5</c:v>
                </c:pt>
                <c:pt idx="7">
                  <c:v>1366.5</c:v>
                </c:pt>
                <c:pt idx="8">
                  <c:v>1366.5</c:v>
                </c:pt>
                <c:pt idx="9">
                  <c:v>1366.5</c:v>
                </c:pt>
                <c:pt idx="10">
                  <c:v>1366.5</c:v>
                </c:pt>
                <c:pt idx="11">
                  <c:v>1366.5</c:v>
                </c:pt>
                <c:pt idx="12">
                  <c:v>1366.5</c:v>
                </c:pt>
                <c:pt idx="13">
                  <c:v>1366.5</c:v>
                </c:pt>
                <c:pt idx="14">
                  <c:v>1366.5</c:v>
                </c:pt>
                <c:pt idx="15">
                  <c:v>1366.5</c:v>
                </c:pt>
                <c:pt idx="16">
                  <c:v>1366.5</c:v>
                </c:pt>
                <c:pt idx="17">
                  <c:v>1366.5</c:v>
                </c:pt>
                <c:pt idx="18">
                  <c:v>1366.5</c:v>
                </c:pt>
                <c:pt idx="19">
                  <c:v>1366.5</c:v>
                </c:pt>
              </c:numCache>
            </c:numRef>
          </c:val>
        </c:ser>
        <c:ser>
          <c:idx val="3"/>
          <c:order val="2"/>
          <c:tx>
            <c:strRef>
              <c:f>cddncaz!$L$5</c:f>
              <c:strCache>
                <c:ptCount val="1"/>
                <c:pt idx="0">
                  <c:v>avg 2000-2013</c:v>
                </c:pt>
              </c:strCache>
            </c:strRef>
          </c:tx>
          <c:spPr>
            <a:ln>
              <a:solidFill>
                <a:srgbClr val="00B050"/>
              </a:solidFill>
            </a:ln>
          </c:spPr>
          <c:marker>
            <c:symbol val="none"/>
          </c:marker>
          <c:cat>
            <c:numRef>
              <c:f>cddncaz!$I$6:$I$39</c:f>
              <c:numCache>
                <c:formatCode>General</c:formatCod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numCache>
            </c:numRef>
          </c:cat>
          <c:val>
            <c:numRef>
              <c:f>cddncaz!$L$6:$L$39</c:f>
              <c:numCache>
                <c:formatCode>General</c:formatCode>
                <c:ptCount val="34"/>
                <c:pt idx="20">
                  <c:v>1592.928571428572</c:v>
                </c:pt>
                <c:pt idx="21">
                  <c:v>1592.928571428572</c:v>
                </c:pt>
                <c:pt idx="22">
                  <c:v>1592.928571428572</c:v>
                </c:pt>
                <c:pt idx="23">
                  <c:v>1592.928571428572</c:v>
                </c:pt>
                <c:pt idx="24">
                  <c:v>1592.928571428572</c:v>
                </c:pt>
                <c:pt idx="25">
                  <c:v>1592.928571428572</c:v>
                </c:pt>
                <c:pt idx="26">
                  <c:v>1592.928571428572</c:v>
                </c:pt>
                <c:pt idx="27">
                  <c:v>1592.928571428572</c:v>
                </c:pt>
                <c:pt idx="28">
                  <c:v>1592.928571428572</c:v>
                </c:pt>
                <c:pt idx="29">
                  <c:v>1592.928571428572</c:v>
                </c:pt>
                <c:pt idx="30">
                  <c:v>1592.928571428572</c:v>
                </c:pt>
                <c:pt idx="31">
                  <c:v>1592.928571428572</c:v>
                </c:pt>
                <c:pt idx="32">
                  <c:v>1592.928571428572</c:v>
                </c:pt>
                <c:pt idx="33">
                  <c:v>1592.928571428572</c:v>
                </c:pt>
              </c:numCache>
            </c:numRef>
          </c:val>
        </c:ser>
        <c:marker val="1"/>
        <c:axId val="67453312"/>
        <c:axId val="67454848"/>
      </c:lineChart>
      <c:catAx>
        <c:axId val="67453312"/>
        <c:scaling>
          <c:orientation val="minMax"/>
        </c:scaling>
        <c:axPos val="b"/>
        <c:numFmt formatCode="General" sourceLinked="1"/>
        <c:tickLblPos val="nextTo"/>
        <c:txPr>
          <a:bodyPr rot="-5400000" vert="horz"/>
          <a:lstStyle/>
          <a:p>
            <a:pPr>
              <a:defRPr/>
            </a:pPr>
            <a:endParaRPr lang="en-US"/>
          </a:p>
        </c:txPr>
        <c:crossAx val="67454848"/>
        <c:crosses val="autoZero"/>
        <c:auto val="1"/>
        <c:lblAlgn val="ctr"/>
        <c:lblOffset val="100"/>
      </c:catAx>
      <c:valAx>
        <c:axId val="67454848"/>
        <c:scaling>
          <c:orientation val="minMax"/>
          <c:min val="1000"/>
        </c:scaling>
        <c:axPos val="l"/>
        <c:majorGridlines/>
        <c:title>
          <c:tx>
            <c:rich>
              <a:bodyPr rot="-5400000" vert="horz"/>
              <a:lstStyle/>
              <a:p>
                <a:pPr>
                  <a:defRPr sz="1400"/>
                </a:pPr>
                <a:r>
                  <a:rPr lang="en-US" sz="1400" dirty="0"/>
                  <a:t>cooling degree days</a:t>
                </a:r>
              </a:p>
            </c:rich>
          </c:tx>
          <c:layout>
            <c:manualLayout>
              <c:xMode val="edge"/>
              <c:yMode val="edge"/>
              <c:x val="2.9986001749781277E-2"/>
              <c:y val="0.34466644794400947"/>
            </c:manualLayout>
          </c:layout>
        </c:title>
        <c:numFmt formatCode="#,##0" sourceLinked="0"/>
        <c:tickLblPos val="nextTo"/>
        <c:txPr>
          <a:bodyPr/>
          <a:lstStyle/>
          <a:p>
            <a:pPr>
              <a:defRPr sz="1200"/>
            </a:pPr>
            <a:endParaRPr lang="en-US"/>
          </a:p>
        </c:txPr>
        <c:crossAx val="67453312"/>
        <c:crosses val="autoZero"/>
        <c:crossBetween val="midCat"/>
      </c:valAx>
    </c:plotArea>
    <c:legend>
      <c:legendPos val="b"/>
      <c:layout>
        <c:manualLayout>
          <c:xMode val="edge"/>
          <c:yMode val="edge"/>
          <c:x val="6.7886891497053431E-2"/>
          <c:y val="0.89313810121735326"/>
          <c:w val="0.86422621700589408"/>
          <c:h val="9.0025702817279007E-2"/>
        </c:manualLayout>
      </c:layout>
      <c:spPr>
        <a:solidFill>
          <a:schemeClr val="bg1">
            <a:lumMod val="95000"/>
          </a:schemeClr>
        </a:solidFill>
      </c:spPr>
      <c:txPr>
        <a:bodyPr/>
        <a:lstStyle/>
        <a:p>
          <a:pPr>
            <a:defRPr sz="1200"/>
          </a:pPr>
          <a:endParaRPr lang="en-US"/>
        </a:p>
      </c:txPr>
    </c:legend>
    <c:plotVisOnly val="1"/>
  </c:chart>
  <c:spPr>
    <a:solidFill>
      <a:schemeClr val="accent6">
        <a:lumMod val="20000"/>
        <a:lumOff val="80000"/>
      </a:schemeClr>
    </a:solid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dirty="0"/>
              <a:t>AZ Population Growth Rate</a:t>
            </a:r>
          </a:p>
        </c:rich>
      </c:tx>
      <c:layout/>
    </c:title>
    <c:plotArea>
      <c:layout/>
      <c:barChart>
        <c:barDir val="col"/>
        <c:grouping val="clustered"/>
        <c:ser>
          <c:idx val="1"/>
          <c:order val="0"/>
          <c:tx>
            <c:strRef>
              <c:f>pop!$L$52</c:f>
              <c:strCache>
                <c:ptCount val="1"/>
                <c:pt idx="0">
                  <c:v>% chg</c:v>
                </c:pt>
              </c:strCache>
            </c:strRef>
          </c:tx>
          <c:spPr>
            <a:solidFill>
              <a:schemeClr val="accent3">
                <a:lumMod val="50000"/>
              </a:schemeClr>
            </a:solidFill>
          </c:spPr>
          <c:dPt>
            <c:idx val="11"/>
            <c:spPr>
              <a:solidFill>
                <a:srgbClr val="FF0000"/>
              </a:solidFill>
            </c:spPr>
          </c:dPt>
          <c:dPt>
            <c:idx val="12"/>
            <c:spPr>
              <a:solidFill>
                <a:srgbClr val="FF0000"/>
              </a:solidFill>
            </c:spPr>
          </c:dPt>
          <c:dPt>
            <c:idx val="13"/>
            <c:spPr>
              <a:solidFill>
                <a:srgbClr val="FF0000"/>
              </a:solidFill>
            </c:spPr>
          </c:dPt>
          <c:dPt>
            <c:idx val="14"/>
            <c:spPr>
              <a:solidFill>
                <a:srgbClr val="FF0000"/>
              </a:solidFill>
            </c:spPr>
          </c:dPt>
          <c:dPt>
            <c:idx val="15"/>
            <c:spPr>
              <a:solidFill>
                <a:srgbClr val="FF0000"/>
              </a:solidFill>
            </c:spPr>
          </c:dPt>
          <c:cat>
            <c:numRef>
              <c:f>pop!$K$53:$K$68</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pop!$L$53:$L$68</c:f>
              <c:numCache>
                <c:formatCode>0.00%</c:formatCode>
                <c:ptCount val="16"/>
                <c:pt idx="0">
                  <c:v>3.0895568705021612E-2</c:v>
                </c:pt>
                <c:pt idx="1">
                  <c:v>2.8767389218285339E-2</c:v>
                </c:pt>
                <c:pt idx="2">
                  <c:v>2.7222893800199592E-2</c:v>
                </c:pt>
                <c:pt idx="3">
                  <c:v>2.1875616451310306E-2</c:v>
                </c:pt>
                <c:pt idx="4">
                  <c:v>2.3282172274573579E-2</c:v>
                </c:pt>
                <c:pt idx="5">
                  <c:v>2.1145961412127691E-2</c:v>
                </c:pt>
                <c:pt idx="6">
                  <c:v>2.5776881527245752E-2</c:v>
                </c:pt>
                <c:pt idx="7">
                  <c:v>3.3025417149941866E-2</c:v>
                </c:pt>
                <c:pt idx="8">
                  <c:v>3.2550349995384545E-2</c:v>
                </c:pt>
                <c:pt idx="9">
                  <c:v>2.2978397751852252E-2</c:v>
                </c:pt>
                <c:pt idx="10">
                  <c:v>1.8269589494009298E-2</c:v>
                </c:pt>
                <c:pt idx="11">
                  <c:v>9.9981497881810027E-3</c:v>
                </c:pt>
                <c:pt idx="12">
                  <c:v>1.0347533734795043E-2</c:v>
                </c:pt>
                <c:pt idx="13">
                  <c:v>9.3630778976999812E-3</c:v>
                </c:pt>
                <c:pt idx="14">
                  <c:v>1.2730808020534275E-2</c:v>
                </c:pt>
                <c:pt idx="15">
                  <c:v>1.1520879772388203E-2</c:v>
                </c:pt>
              </c:numCache>
            </c:numRef>
          </c:val>
        </c:ser>
        <c:gapWidth val="75"/>
        <c:axId val="70669056"/>
        <c:axId val="70670592"/>
      </c:barChart>
      <c:catAx>
        <c:axId val="70669056"/>
        <c:scaling>
          <c:orientation val="minMax"/>
        </c:scaling>
        <c:axPos val="b"/>
        <c:numFmt formatCode="General" sourceLinked="1"/>
        <c:majorTickMark val="none"/>
        <c:tickLblPos val="nextTo"/>
        <c:txPr>
          <a:bodyPr rot="-5400000" vert="horz"/>
          <a:lstStyle/>
          <a:p>
            <a:pPr>
              <a:defRPr sz="1400"/>
            </a:pPr>
            <a:endParaRPr lang="en-US"/>
          </a:p>
        </c:txPr>
        <c:crossAx val="70670592"/>
        <c:crosses val="autoZero"/>
        <c:auto val="1"/>
        <c:lblAlgn val="ctr"/>
        <c:lblOffset val="100"/>
      </c:catAx>
      <c:valAx>
        <c:axId val="70670592"/>
        <c:scaling>
          <c:orientation val="minMax"/>
        </c:scaling>
        <c:axPos val="l"/>
        <c:majorGridlines/>
        <c:title>
          <c:tx>
            <c:rich>
              <a:bodyPr rot="-5400000" vert="horz"/>
              <a:lstStyle/>
              <a:p>
                <a:pPr>
                  <a:defRPr sz="1400"/>
                </a:pPr>
                <a:r>
                  <a:rPr lang="en-US" sz="1400" dirty="0"/>
                  <a:t>% change from previous year</a:t>
                </a:r>
              </a:p>
            </c:rich>
          </c:tx>
          <c:layout/>
        </c:title>
        <c:numFmt formatCode="0.0%" sourceLinked="0"/>
        <c:tickLblPos val="nextTo"/>
        <c:txPr>
          <a:bodyPr/>
          <a:lstStyle/>
          <a:p>
            <a:pPr>
              <a:defRPr sz="1400"/>
            </a:pPr>
            <a:endParaRPr lang="en-US"/>
          </a:p>
        </c:txPr>
        <c:crossAx val="70669056"/>
        <c:crosses val="autoZero"/>
        <c:crossBetween val="between"/>
      </c:valAx>
    </c:plotArea>
    <c:plotVisOnly val="1"/>
    <c:dispBlanksAs val="gap"/>
  </c:chart>
  <c:spPr>
    <a:solidFill>
      <a:schemeClr val="bg1">
        <a:lumMod val="95000"/>
      </a:schemeClr>
    </a:solid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Percentage of People with Income Below Poverty Level in the Past 12 Months:  Arizona</a:t>
            </a:r>
          </a:p>
        </c:rich>
      </c:tx>
      <c:layout/>
    </c:title>
    <c:plotArea>
      <c:layout/>
      <c:lineChart>
        <c:grouping val="standard"/>
        <c:ser>
          <c:idx val="1"/>
          <c:order val="0"/>
          <c:tx>
            <c:strRef>
              <c:f>poverty!$C$8</c:f>
              <c:strCache>
                <c:ptCount val="1"/>
                <c:pt idx="0">
                  <c:v>%</c:v>
                </c:pt>
              </c:strCache>
            </c:strRef>
          </c:tx>
          <c:spPr>
            <a:ln w="63500"/>
          </c:spPr>
          <c:marker>
            <c:symbol val="none"/>
          </c:marker>
          <c:cat>
            <c:numRef>
              <c:f>poverty!$B$9:$B$21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poverty!$C$9:$C$21</c:f>
              <c:numCache>
                <c:formatCode>0.0%</c:formatCode>
                <c:ptCount val="13"/>
                <c:pt idx="0">
                  <c:v>0.15600000000000044</c:v>
                </c:pt>
                <c:pt idx="1">
                  <c:v>0.13700000000000001</c:v>
                </c:pt>
                <c:pt idx="2">
                  <c:v>0.14200000000000004</c:v>
                </c:pt>
                <c:pt idx="3">
                  <c:v>0.15400000000000041</c:v>
                </c:pt>
                <c:pt idx="4">
                  <c:v>0.14200000000000004</c:v>
                </c:pt>
                <c:pt idx="5">
                  <c:v>0.14200000000000004</c:v>
                </c:pt>
                <c:pt idx="6">
                  <c:v>0.14200000000000004</c:v>
                </c:pt>
                <c:pt idx="7">
                  <c:v>0.14200000000000004</c:v>
                </c:pt>
                <c:pt idx="8">
                  <c:v>0.14700000000000021</c:v>
                </c:pt>
                <c:pt idx="9">
                  <c:v>0.16500000000000001</c:v>
                </c:pt>
                <c:pt idx="10">
                  <c:v>0.17400000000000004</c:v>
                </c:pt>
                <c:pt idx="11">
                  <c:v>0.19</c:v>
                </c:pt>
                <c:pt idx="12">
                  <c:v>0.18700000000000044</c:v>
                </c:pt>
              </c:numCache>
            </c:numRef>
          </c:val>
        </c:ser>
        <c:marker val="1"/>
        <c:axId val="70707456"/>
        <c:axId val="70709248"/>
      </c:lineChart>
      <c:catAx>
        <c:axId val="70707456"/>
        <c:scaling>
          <c:orientation val="minMax"/>
        </c:scaling>
        <c:axPos val="b"/>
        <c:numFmt formatCode="General" sourceLinked="1"/>
        <c:tickLblPos val="nextTo"/>
        <c:txPr>
          <a:bodyPr rot="-5400000" vert="horz"/>
          <a:lstStyle/>
          <a:p>
            <a:pPr>
              <a:defRPr sz="1200"/>
            </a:pPr>
            <a:endParaRPr lang="en-US"/>
          </a:p>
        </c:txPr>
        <c:crossAx val="70709248"/>
        <c:crosses val="autoZero"/>
        <c:auto val="1"/>
        <c:lblAlgn val="ctr"/>
        <c:lblOffset val="100"/>
      </c:catAx>
      <c:valAx>
        <c:axId val="70709248"/>
        <c:scaling>
          <c:orientation val="minMax"/>
          <c:min val="0.12000000000000002"/>
        </c:scaling>
        <c:axPos val="l"/>
        <c:majorGridlines/>
        <c:numFmt formatCode="0%" sourceLinked="0"/>
        <c:tickLblPos val="nextTo"/>
        <c:txPr>
          <a:bodyPr/>
          <a:lstStyle/>
          <a:p>
            <a:pPr>
              <a:defRPr sz="1200"/>
            </a:pPr>
            <a:endParaRPr lang="en-US"/>
          </a:p>
        </c:txPr>
        <c:crossAx val="70707456"/>
        <c:crosses val="autoZero"/>
        <c:crossBetween val="midCat"/>
      </c:valAx>
    </c:plotArea>
    <c:plotVisOnly val="1"/>
    <c:dispBlanksAs val="gap"/>
  </c:chart>
  <c:spPr>
    <a:solidFill>
      <a:srgbClr val="EDF1B5"/>
    </a:solidFill>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9E98F2-58FF-44EC-AFF3-A0168F26E5CF}" type="doc">
      <dgm:prSet loTypeId="urn:microsoft.com/office/officeart/2005/8/layout/radial4" loCatId="relationship" qsTypeId="urn:microsoft.com/office/officeart/2005/8/quickstyle/simple1" qsCatId="simple" csTypeId="urn:microsoft.com/office/officeart/2005/8/colors/accent0_3" csCatId="mainScheme" phldr="1"/>
      <dgm:spPr/>
      <dgm:t>
        <a:bodyPr/>
        <a:lstStyle/>
        <a:p>
          <a:endParaRPr lang="en-US"/>
        </a:p>
      </dgm:t>
    </dgm:pt>
    <dgm:pt modelId="{185FD067-D607-4386-B3D2-D361FB5CC51F}">
      <dgm:prSet phldrT="[Text]" custT="1"/>
      <dgm:spPr/>
      <dgm:t>
        <a:bodyPr/>
        <a:lstStyle/>
        <a:p>
          <a:r>
            <a:rPr lang="en-US" sz="2000" dirty="0" smtClean="0"/>
            <a:t>Take-away</a:t>
          </a:r>
          <a:endParaRPr lang="en-US" sz="2000" dirty="0"/>
        </a:p>
      </dgm:t>
    </dgm:pt>
    <dgm:pt modelId="{0792E407-9099-4C41-AC35-3DC6086FAB00}" type="parTrans" cxnId="{864CF187-D667-4925-B915-6BD3A980B6DF}">
      <dgm:prSet/>
      <dgm:spPr/>
      <dgm:t>
        <a:bodyPr/>
        <a:lstStyle/>
        <a:p>
          <a:endParaRPr lang="en-US"/>
        </a:p>
      </dgm:t>
    </dgm:pt>
    <dgm:pt modelId="{9BD439FE-5EF8-4155-9EAA-D8EF2B40535D}" type="sibTrans" cxnId="{864CF187-D667-4925-B915-6BD3A980B6DF}">
      <dgm:prSet/>
      <dgm:spPr/>
      <dgm:t>
        <a:bodyPr/>
        <a:lstStyle/>
        <a:p>
          <a:endParaRPr lang="en-US"/>
        </a:p>
      </dgm:t>
    </dgm:pt>
    <dgm:pt modelId="{5534504A-95B1-4A91-B29A-B289752104D1}">
      <dgm:prSet phldrT="[Text]"/>
      <dgm:spPr>
        <a:solidFill>
          <a:schemeClr val="tx1"/>
        </a:solidFill>
      </dgm:spPr>
      <dgm:t>
        <a:bodyPr/>
        <a:lstStyle/>
        <a:p>
          <a:r>
            <a:rPr lang="en-US" dirty="0" smtClean="0"/>
            <a:t>Context</a:t>
          </a:r>
          <a:endParaRPr lang="en-US" dirty="0"/>
        </a:p>
      </dgm:t>
    </dgm:pt>
    <dgm:pt modelId="{235B1A6E-CB1C-4EAA-A0CA-63C2B62642AE}" type="parTrans" cxnId="{D4475ED6-EE2E-4BA6-B6F8-AB78F19FB918}">
      <dgm:prSet/>
      <dgm:spPr/>
      <dgm:t>
        <a:bodyPr/>
        <a:lstStyle/>
        <a:p>
          <a:endParaRPr lang="en-US" dirty="0"/>
        </a:p>
      </dgm:t>
    </dgm:pt>
    <dgm:pt modelId="{445E3299-0237-47C4-9AF9-00E2134AE2BA}" type="sibTrans" cxnId="{D4475ED6-EE2E-4BA6-B6F8-AB78F19FB918}">
      <dgm:prSet/>
      <dgm:spPr/>
      <dgm:t>
        <a:bodyPr/>
        <a:lstStyle/>
        <a:p>
          <a:endParaRPr lang="en-US"/>
        </a:p>
      </dgm:t>
    </dgm:pt>
    <dgm:pt modelId="{205C947C-DF38-454F-8C10-70F5CE75FC7D}">
      <dgm:prSet phldrT="[Text]"/>
      <dgm:spPr>
        <a:solidFill>
          <a:schemeClr val="accent3">
            <a:lumMod val="75000"/>
          </a:schemeClr>
        </a:solidFill>
      </dgm:spPr>
      <dgm:t>
        <a:bodyPr/>
        <a:lstStyle/>
        <a:p>
          <a:r>
            <a:rPr lang="en-US" dirty="0" smtClean="0"/>
            <a:t>Uncertainties</a:t>
          </a:r>
          <a:endParaRPr lang="en-US" dirty="0"/>
        </a:p>
      </dgm:t>
    </dgm:pt>
    <dgm:pt modelId="{776A65AE-22A2-4B0A-8666-40F53D56D2AC}" type="parTrans" cxnId="{C054EAFB-6641-4806-8F81-809C74935F4B}">
      <dgm:prSet/>
      <dgm:spPr/>
      <dgm:t>
        <a:bodyPr/>
        <a:lstStyle/>
        <a:p>
          <a:endParaRPr lang="en-US" dirty="0"/>
        </a:p>
      </dgm:t>
    </dgm:pt>
    <dgm:pt modelId="{6A31AF67-DBB8-4696-A09D-08EE028D6FAF}" type="sibTrans" cxnId="{C054EAFB-6641-4806-8F81-809C74935F4B}">
      <dgm:prSet/>
      <dgm:spPr/>
      <dgm:t>
        <a:bodyPr/>
        <a:lstStyle/>
        <a:p>
          <a:endParaRPr lang="en-US"/>
        </a:p>
      </dgm:t>
    </dgm:pt>
    <dgm:pt modelId="{F923A0A8-0FB7-4108-9A79-785409A2AEA3}">
      <dgm:prSet phldrT="[Text]"/>
      <dgm:spPr>
        <a:solidFill>
          <a:schemeClr val="accent6">
            <a:lumMod val="75000"/>
          </a:schemeClr>
        </a:solidFill>
      </dgm:spPr>
      <dgm:t>
        <a:bodyPr/>
        <a:lstStyle/>
        <a:p>
          <a:r>
            <a:rPr lang="en-US" dirty="0" smtClean="0"/>
            <a:t>Innovation</a:t>
          </a:r>
          <a:endParaRPr lang="en-US" dirty="0"/>
        </a:p>
      </dgm:t>
    </dgm:pt>
    <dgm:pt modelId="{903AEA51-B4B4-42BC-9CCA-5059F031E597}" type="parTrans" cxnId="{2FB8664D-5F9A-4D63-A4DB-E05810BB0873}">
      <dgm:prSet/>
      <dgm:spPr/>
      <dgm:t>
        <a:bodyPr/>
        <a:lstStyle/>
        <a:p>
          <a:endParaRPr lang="en-US" dirty="0"/>
        </a:p>
      </dgm:t>
    </dgm:pt>
    <dgm:pt modelId="{2B658FB3-3614-45ED-A94A-D4EEDB2F3446}" type="sibTrans" cxnId="{2FB8664D-5F9A-4D63-A4DB-E05810BB0873}">
      <dgm:prSet/>
      <dgm:spPr/>
      <dgm:t>
        <a:bodyPr/>
        <a:lstStyle/>
        <a:p>
          <a:endParaRPr lang="en-US"/>
        </a:p>
      </dgm:t>
    </dgm:pt>
    <dgm:pt modelId="{AFEA99F4-D010-46D2-8BA4-46888AC52114}">
      <dgm:prSet phldrT="[Text]"/>
      <dgm:spPr>
        <a:solidFill>
          <a:srgbClr val="9A867A"/>
        </a:solidFill>
      </dgm:spPr>
      <dgm:t>
        <a:bodyPr/>
        <a:lstStyle/>
        <a:p>
          <a:r>
            <a:rPr lang="en-US" dirty="0" smtClean="0"/>
            <a:t>CO</a:t>
          </a:r>
          <a:r>
            <a:rPr lang="en-US" baseline="-25000" dirty="0" smtClean="0"/>
            <a:t>2</a:t>
          </a:r>
          <a:r>
            <a:rPr lang="en-US" dirty="0" smtClean="0"/>
            <a:t> emissions</a:t>
          </a:r>
          <a:endParaRPr lang="en-US" dirty="0"/>
        </a:p>
      </dgm:t>
    </dgm:pt>
    <dgm:pt modelId="{8CA10D44-C59C-40A1-BF08-ED77E3BE19A0}" type="parTrans" cxnId="{2ED628C9-42BB-4ADE-85A4-BEC42120926D}">
      <dgm:prSet/>
      <dgm:spPr/>
      <dgm:t>
        <a:bodyPr/>
        <a:lstStyle/>
        <a:p>
          <a:endParaRPr lang="en-US" dirty="0"/>
        </a:p>
      </dgm:t>
    </dgm:pt>
    <dgm:pt modelId="{025D5FE4-A7F1-411D-A4DA-DFF008D41E75}" type="sibTrans" cxnId="{2ED628C9-42BB-4ADE-85A4-BEC42120926D}">
      <dgm:prSet/>
      <dgm:spPr/>
      <dgm:t>
        <a:bodyPr/>
        <a:lstStyle/>
        <a:p>
          <a:endParaRPr lang="en-US"/>
        </a:p>
      </dgm:t>
    </dgm:pt>
    <dgm:pt modelId="{7B539DAC-A9A7-487F-92DA-55E6F3DC619B}">
      <dgm:prSet phldrT="[Text]"/>
      <dgm:spPr>
        <a:solidFill>
          <a:schemeClr val="accent4">
            <a:lumMod val="75000"/>
          </a:schemeClr>
        </a:solidFill>
      </dgm:spPr>
      <dgm:t>
        <a:bodyPr/>
        <a:lstStyle/>
        <a:p>
          <a:r>
            <a:rPr lang="en-US" dirty="0" smtClean="0"/>
            <a:t>Energy efficiency</a:t>
          </a:r>
          <a:endParaRPr lang="en-US" dirty="0"/>
        </a:p>
      </dgm:t>
    </dgm:pt>
    <dgm:pt modelId="{BF821E18-92A5-4591-8ACF-668032380DFE}" type="parTrans" cxnId="{93AE35BB-5033-45FA-9688-ADF261FBDC13}">
      <dgm:prSet/>
      <dgm:spPr/>
      <dgm:t>
        <a:bodyPr/>
        <a:lstStyle/>
        <a:p>
          <a:endParaRPr lang="en-US" dirty="0"/>
        </a:p>
      </dgm:t>
    </dgm:pt>
    <dgm:pt modelId="{43E1C962-8BCF-4621-8A6A-B8F855E88AA5}" type="sibTrans" cxnId="{93AE35BB-5033-45FA-9688-ADF261FBDC13}">
      <dgm:prSet/>
      <dgm:spPr/>
      <dgm:t>
        <a:bodyPr/>
        <a:lstStyle/>
        <a:p>
          <a:endParaRPr lang="en-US"/>
        </a:p>
      </dgm:t>
    </dgm:pt>
    <dgm:pt modelId="{C49A5CCD-0D44-449C-9A6C-ADF19EF15265}" type="pres">
      <dgm:prSet presAssocID="{B69E98F2-58FF-44EC-AFF3-A0168F26E5CF}" presName="cycle" presStyleCnt="0">
        <dgm:presLayoutVars>
          <dgm:chMax val="1"/>
          <dgm:dir/>
          <dgm:animLvl val="ctr"/>
          <dgm:resizeHandles val="exact"/>
        </dgm:presLayoutVars>
      </dgm:prSet>
      <dgm:spPr/>
      <dgm:t>
        <a:bodyPr/>
        <a:lstStyle/>
        <a:p>
          <a:endParaRPr lang="en-US"/>
        </a:p>
      </dgm:t>
    </dgm:pt>
    <dgm:pt modelId="{0FB6FFCE-5A2A-47CF-9D2D-74FA967DCF14}" type="pres">
      <dgm:prSet presAssocID="{185FD067-D607-4386-B3D2-D361FB5CC51F}" presName="centerShape" presStyleLbl="node0" presStyleIdx="0" presStyleCnt="1"/>
      <dgm:spPr/>
      <dgm:t>
        <a:bodyPr/>
        <a:lstStyle/>
        <a:p>
          <a:endParaRPr lang="en-US"/>
        </a:p>
      </dgm:t>
    </dgm:pt>
    <dgm:pt modelId="{4C5CD2D1-FB30-4D0E-BB6E-B9FE06FCE88A}" type="pres">
      <dgm:prSet presAssocID="{235B1A6E-CB1C-4EAA-A0CA-63C2B62642AE}" presName="parTrans" presStyleLbl="bgSibTrans2D1" presStyleIdx="0" presStyleCnt="5"/>
      <dgm:spPr/>
      <dgm:t>
        <a:bodyPr/>
        <a:lstStyle/>
        <a:p>
          <a:endParaRPr lang="en-US"/>
        </a:p>
      </dgm:t>
    </dgm:pt>
    <dgm:pt modelId="{C2242A74-66FC-4E98-AE57-D58D6AE52F1E}" type="pres">
      <dgm:prSet presAssocID="{5534504A-95B1-4A91-B29A-B289752104D1}" presName="node" presStyleLbl="node1" presStyleIdx="0" presStyleCnt="5">
        <dgm:presLayoutVars>
          <dgm:bulletEnabled val="1"/>
        </dgm:presLayoutVars>
      </dgm:prSet>
      <dgm:spPr/>
      <dgm:t>
        <a:bodyPr/>
        <a:lstStyle/>
        <a:p>
          <a:endParaRPr lang="en-US"/>
        </a:p>
      </dgm:t>
    </dgm:pt>
    <dgm:pt modelId="{10B31A6C-5CAF-475C-8EF0-18189CCB6CD0}" type="pres">
      <dgm:prSet presAssocID="{776A65AE-22A2-4B0A-8666-40F53D56D2AC}" presName="parTrans" presStyleLbl="bgSibTrans2D1" presStyleIdx="1" presStyleCnt="5"/>
      <dgm:spPr/>
      <dgm:t>
        <a:bodyPr/>
        <a:lstStyle/>
        <a:p>
          <a:endParaRPr lang="en-US"/>
        </a:p>
      </dgm:t>
    </dgm:pt>
    <dgm:pt modelId="{3902CFCB-7E55-4154-B254-C01B003454C0}" type="pres">
      <dgm:prSet presAssocID="{205C947C-DF38-454F-8C10-70F5CE75FC7D}" presName="node" presStyleLbl="node1" presStyleIdx="1" presStyleCnt="5">
        <dgm:presLayoutVars>
          <dgm:bulletEnabled val="1"/>
        </dgm:presLayoutVars>
      </dgm:prSet>
      <dgm:spPr/>
      <dgm:t>
        <a:bodyPr/>
        <a:lstStyle/>
        <a:p>
          <a:endParaRPr lang="en-US"/>
        </a:p>
      </dgm:t>
    </dgm:pt>
    <dgm:pt modelId="{8C55F565-40A4-43C6-B09A-6E6D5F092D41}" type="pres">
      <dgm:prSet presAssocID="{903AEA51-B4B4-42BC-9CCA-5059F031E597}" presName="parTrans" presStyleLbl="bgSibTrans2D1" presStyleIdx="2" presStyleCnt="5"/>
      <dgm:spPr/>
      <dgm:t>
        <a:bodyPr/>
        <a:lstStyle/>
        <a:p>
          <a:endParaRPr lang="en-US"/>
        </a:p>
      </dgm:t>
    </dgm:pt>
    <dgm:pt modelId="{4FA8D6A7-1D78-46B7-85C5-A5714EEC47EE}" type="pres">
      <dgm:prSet presAssocID="{F923A0A8-0FB7-4108-9A79-785409A2AEA3}" presName="node" presStyleLbl="node1" presStyleIdx="2" presStyleCnt="5">
        <dgm:presLayoutVars>
          <dgm:bulletEnabled val="1"/>
        </dgm:presLayoutVars>
      </dgm:prSet>
      <dgm:spPr/>
      <dgm:t>
        <a:bodyPr/>
        <a:lstStyle/>
        <a:p>
          <a:endParaRPr lang="en-US"/>
        </a:p>
      </dgm:t>
    </dgm:pt>
    <dgm:pt modelId="{FF416A2B-4239-485C-A4B6-CCE014E83278}" type="pres">
      <dgm:prSet presAssocID="{8CA10D44-C59C-40A1-BF08-ED77E3BE19A0}" presName="parTrans" presStyleLbl="bgSibTrans2D1" presStyleIdx="3" presStyleCnt="5"/>
      <dgm:spPr/>
      <dgm:t>
        <a:bodyPr/>
        <a:lstStyle/>
        <a:p>
          <a:endParaRPr lang="en-US"/>
        </a:p>
      </dgm:t>
    </dgm:pt>
    <dgm:pt modelId="{D09EFE8C-C6A0-42E3-9A36-898AD86761DC}" type="pres">
      <dgm:prSet presAssocID="{AFEA99F4-D010-46D2-8BA4-46888AC52114}" presName="node" presStyleLbl="node1" presStyleIdx="3" presStyleCnt="5">
        <dgm:presLayoutVars>
          <dgm:bulletEnabled val="1"/>
        </dgm:presLayoutVars>
      </dgm:prSet>
      <dgm:spPr/>
      <dgm:t>
        <a:bodyPr/>
        <a:lstStyle/>
        <a:p>
          <a:endParaRPr lang="en-US"/>
        </a:p>
      </dgm:t>
    </dgm:pt>
    <dgm:pt modelId="{B469B919-CEB3-4B99-A163-943C085779FC}" type="pres">
      <dgm:prSet presAssocID="{BF821E18-92A5-4591-8ACF-668032380DFE}" presName="parTrans" presStyleLbl="bgSibTrans2D1" presStyleIdx="4" presStyleCnt="5"/>
      <dgm:spPr/>
      <dgm:t>
        <a:bodyPr/>
        <a:lstStyle/>
        <a:p>
          <a:endParaRPr lang="en-US"/>
        </a:p>
      </dgm:t>
    </dgm:pt>
    <dgm:pt modelId="{0CE9EED7-67E0-477B-BB97-91AFDB0C5B93}" type="pres">
      <dgm:prSet presAssocID="{7B539DAC-A9A7-487F-92DA-55E6F3DC619B}" presName="node" presStyleLbl="node1" presStyleIdx="4" presStyleCnt="5">
        <dgm:presLayoutVars>
          <dgm:bulletEnabled val="1"/>
        </dgm:presLayoutVars>
      </dgm:prSet>
      <dgm:spPr/>
      <dgm:t>
        <a:bodyPr/>
        <a:lstStyle/>
        <a:p>
          <a:endParaRPr lang="en-US"/>
        </a:p>
      </dgm:t>
    </dgm:pt>
  </dgm:ptLst>
  <dgm:cxnLst>
    <dgm:cxn modelId="{81723EB5-CDD3-4F58-92C1-754F159CA766}" type="presOf" srcId="{235B1A6E-CB1C-4EAA-A0CA-63C2B62642AE}" destId="{4C5CD2D1-FB30-4D0E-BB6E-B9FE06FCE88A}" srcOrd="0" destOrd="0" presId="urn:microsoft.com/office/officeart/2005/8/layout/radial4"/>
    <dgm:cxn modelId="{959562D1-B0EC-4FF3-A1D9-3CE64BED7E98}" type="presOf" srcId="{BF821E18-92A5-4591-8ACF-668032380DFE}" destId="{B469B919-CEB3-4B99-A163-943C085779FC}" srcOrd="0" destOrd="0" presId="urn:microsoft.com/office/officeart/2005/8/layout/radial4"/>
    <dgm:cxn modelId="{0C7B79D3-EA06-40FC-B527-5585911B7677}" type="presOf" srcId="{AFEA99F4-D010-46D2-8BA4-46888AC52114}" destId="{D09EFE8C-C6A0-42E3-9A36-898AD86761DC}" srcOrd="0" destOrd="0" presId="urn:microsoft.com/office/officeart/2005/8/layout/radial4"/>
    <dgm:cxn modelId="{D4475ED6-EE2E-4BA6-B6F8-AB78F19FB918}" srcId="{185FD067-D607-4386-B3D2-D361FB5CC51F}" destId="{5534504A-95B1-4A91-B29A-B289752104D1}" srcOrd="0" destOrd="0" parTransId="{235B1A6E-CB1C-4EAA-A0CA-63C2B62642AE}" sibTransId="{445E3299-0237-47C4-9AF9-00E2134AE2BA}"/>
    <dgm:cxn modelId="{10B1FD33-0C72-4170-AC98-B00B26AFF308}" type="presOf" srcId="{776A65AE-22A2-4B0A-8666-40F53D56D2AC}" destId="{10B31A6C-5CAF-475C-8EF0-18189CCB6CD0}" srcOrd="0" destOrd="0" presId="urn:microsoft.com/office/officeart/2005/8/layout/radial4"/>
    <dgm:cxn modelId="{864CF187-D667-4925-B915-6BD3A980B6DF}" srcId="{B69E98F2-58FF-44EC-AFF3-A0168F26E5CF}" destId="{185FD067-D607-4386-B3D2-D361FB5CC51F}" srcOrd="0" destOrd="0" parTransId="{0792E407-9099-4C41-AC35-3DC6086FAB00}" sibTransId="{9BD439FE-5EF8-4155-9EAA-D8EF2B40535D}"/>
    <dgm:cxn modelId="{EBC04DEE-11DD-4BAA-827E-42F15CCCE90A}" type="presOf" srcId="{5534504A-95B1-4A91-B29A-B289752104D1}" destId="{C2242A74-66FC-4E98-AE57-D58D6AE52F1E}" srcOrd="0" destOrd="0" presId="urn:microsoft.com/office/officeart/2005/8/layout/radial4"/>
    <dgm:cxn modelId="{1E1B996C-D676-4BC9-BE84-23C539692C4B}" type="presOf" srcId="{F923A0A8-0FB7-4108-9A79-785409A2AEA3}" destId="{4FA8D6A7-1D78-46B7-85C5-A5714EEC47EE}" srcOrd="0" destOrd="0" presId="urn:microsoft.com/office/officeart/2005/8/layout/radial4"/>
    <dgm:cxn modelId="{09BE4455-7F57-4332-8DD3-61917B605E57}" type="presOf" srcId="{7B539DAC-A9A7-487F-92DA-55E6F3DC619B}" destId="{0CE9EED7-67E0-477B-BB97-91AFDB0C5B93}" srcOrd="0" destOrd="0" presId="urn:microsoft.com/office/officeart/2005/8/layout/radial4"/>
    <dgm:cxn modelId="{29E36355-75AF-4B0E-9C98-6C8B84D71C0C}" type="presOf" srcId="{185FD067-D607-4386-B3D2-D361FB5CC51F}" destId="{0FB6FFCE-5A2A-47CF-9D2D-74FA967DCF14}" srcOrd="0" destOrd="0" presId="urn:microsoft.com/office/officeart/2005/8/layout/radial4"/>
    <dgm:cxn modelId="{32A67413-0194-423F-B73E-066D24D36C2C}" type="presOf" srcId="{8CA10D44-C59C-40A1-BF08-ED77E3BE19A0}" destId="{FF416A2B-4239-485C-A4B6-CCE014E83278}" srcOrd="0" destOrd="0" presId="urn:microsoft.com/office/officeart/2005/8/layout/radial4"/>
    <dgm:cxn modelId="{E3860FB3-84ED-41D5-8F97-04E33C73B110}" type="presOf" srcId="{903AEA51-B4B4-42BC-9CCA-5059F031E597}" destId="{8C55F565-40A4-43C6-B09A-6E6D5F092D41}" srcOrd="0" destOrd="0" presId="urn:microsoft.com/office/officeart/2005/8/layout/radial4"/>
    <dgm:cxn modelId="{C054EAFB-6641-4806-8F81-809C74935F4B}" srcId="{185FD067-D607-4386-B3D2-D361FB5CC51F}" destId="{205C947C-DF38-454F-8C10-70F5CE75FC7D}" srcOrd="1" destOrd="0" parTransId="{776A65AE-22A2-4B0A-8666-40F53D56D2AC}" sibTransId="{6A31AF67-DBB8-4696-A09D-08EE028D6FAF}"/>
    <dgm:cxn modelId="{2ED628C9-42BB-4ADE-85A4-BEC42120926D}" srcId="{185FD067-D607-4386-B3D2-D361FB5CC51F}" destId="{AFEA99F4-D010-46D2-8BA4-46888AC52114}" srcOrd="3" destOrd="0" parTransId="{8CA10D44-C59C-40A1-BF08-ED77E3BE19A0}" sibTransId="{025D5FE4-A7F1-411D-A4DA-DFF008D41E75}"/>
    <dgm:cxn modelId="{93AE35BB-5033-45FA-9688-ADF261FBDC13}" srcId="{185FD067-D607-4386-B3D2-D361FB5CC51F}" destId="{7B539DAC-A9A7-487F-92DA-55E6F3DC619B}" srcOrd="4" destOrd="0" parTransId="{BF821E18-92A5-4591-8ACF-668032380DFE}" sibTransId="{43E1C962-8BCF-4621-8A6A-B8F855E88AA5}"/>
    <dgm:cxn modelId="{0750240D-C8BE-4B3F-A3D4-EE7D83CC9217}" type="presOf" srcId="{205C947C-DF38-454F-8C10-70F5CE75FC7D}" destId="{3902CFCB-7E55-4154-B254-C01B003454C0}" srcOrd="0" destOrd="0" presId="urn:microsoft.com/office/officeart/2005/8/layout/radial4"/>
    <dgm:cxn modelId="{2FB8664D-5F9A-4D63-A4DB-E05810BB0873}" srcId="{185FD067-D607-4386-B3D2-D361FB5CC51F}" destId="{F923A0A8-0FB7-4108-9A79-785409A2AEA3}" srcOrd="2" destOrd="0" parTransId="{903AEA51-B4B4-42BC-9CCA-5059F031E597}" sibTransId="{2B658FB3-3614-45ED-A94A-D4EEDB2F3446}"/>
    <dgm:cxn modelId="{C2FDA580-87FE-4022-95C5-CADD9C4387E5}" type="presOf" srcId="{B69E98F2-58FF-44EC-AFF3-A0168F26E5CF}" destId="{C49A5CCD-0D44-449C-9A6C-ADF19EF15265}" srcOrd="0" destOrd="0" presId="urn:microsoft.com/office/officeart/2005/8/layout/radial4"/>
    <dgm:cxn modelId="{AF5DB791-8BC7-4B3B-A6AC-B445E47C36DF}" type="presParOf" srcId="{C49A5CCD-0D44-449C-9A6C-ADF19EF15265}" destId="{0FB6FFCE-5A2A-47CF-9D2D-74FA967DCF14}" srcOrd="0" destOrd="0" presId="urn:microsoft.com/office/officeart/2005/8/layout/radial4"/>
    <dgm:cxn modelId="{540A9410-06D7-4501-8E02-F8D5D110DA11}" type="presParOf" srcId="{C49A5CCD-0D44-449C-9A6C-ADF19EF15265}" destId="{4C5CD2D1-FB30-4D0E-BB6E-B9FE06FCE88A}" srcOrd="1" destOrd="0" presId="urn:microsoft.com/office/officeart/2005/8/layout/radial4"/>
    <dgm:cxn modelId="{F5298570-93F2-4891-A66C-2B453EE138FD}" type="presParOf" srcId="{C49A5CCD-0D44-449C-9A6C-ADF19EF15265}" destId="{C2242A74-66FC-4E98-AE57-D58D6AE52F1E}" srcOrd="2" destOrd="0" presId="urn:microsoft.com/office/officeart/2005/8/layout/radial4"/>
    <dgm:cxn modelId="{23F3F285-DBC3-4C8B-A3BB-7E355E467451}" type="presParOf" srcId="{C49A5CCD-0D44-449C-9A6C-ADF19EF15265}" destId="{10B31A6C-5CAF-475C-8EF0-18189CCB6CD0}" srcOrd="3" destOrd="0" presId="urn:microsoft.com/office/officeart/2005/8/layout/radial4"/>
    <dgm:cxn modelId="{99D3E73F-32F9-48E4-8EC7-05D1E770DDF7}" type="presParOf" srcId="{C49A5CCD-0D44-449C-9A6C-ADF19EF15265}" destId="{3902CFCB-7E55-4154-B254-C01B003454C0}" srcOrd="4" destOrd="0" presId="urn:microsoft.com/office/officeart/2005/8/layout/radial4"/>
    <dgm:cxn modelId="{02AAA442-CA8C-4980-90BB-26F00235D7F9}" type="presParOf" srcId="{C49A5CCD-0D44-449C-9A6C-ADF19EF15265}" destId="{8C55F565-40A4-43C6-B09A-6E6D5F092D41}" srcOrd="5" destOrd="0" presId="urn:microsoft.com/office/officeart/2005/8/layout/radial4"/>
    <dgm:cxn modelId="{7B8B5067-93D1-4BC4-8D03-61E620A74AFD}" type="presParOf" srcId="{C49A5CCD-0D44-449C-9A6C-ADF19EF15265}" destId="{4FA8D6A7-1D78-46B7-85C5-A5714EEC47EE}" srcOrd="6" destOrd="0" presId="urn:microsoft.com/office/officeart/2005/8/layout/radial4"/>
    <dgm:cxn modelId="{60DD165E-A095-4AF3-ADD3-882CAB3BA191}" type="presParOf" srcId="{C49A5CCD-0D44-449C-9A6C-ADF19EF15265}" destId="{FF416A2B-4239-485C-A4B6-CCE014E83278}" srcOrd="7" destOrd="0" presId="urn:microsoft.com/office/officeart/2005/8/layout/radial4"/>
    <dgm:cxn modelId="{9FF82D2C-0719-4909-BB47-9B305AA34968}" type="presParOf" srcId="{C49A5CCD-0D44-449C-9A6C-ADF19EF15265}" destId="{D09EFE8C-C6A0-42E3-9A36-898AD86761DC}" srcOrd="8" destOrd="0" presId="urn:microsoft.com/office/officeart/2005/8/layout/radial4"/>
    <dgm:cxn modelId="{22F17F8D-2717-440C-9647-387773132173}" type="presParOf" srcId="{C49A5CCD-0D44-449C-9A6C-ADF19EF15265}" destId="{B469B919-CEB3-4B99-A163-943C085779FC}" srcOrd="9" destOrd="0" presId="urn:microsoft.com/office/officeart/2005/8/layout/radial4"/>
    <dgm:cxn modelId="{2F944753-0B15-4806-AF16-53B44B5F687B}" type="presParOf" srcId="{C49A5CCD-0D44-449C-9A6C-ADF19EF15265}" destId="{0CE9EED7-67E0-477B-BB97-91AFDB0C5B93}" srcOrd="10" destOrd="0" presId="urn:microsoft.com/office/officeart/2005/8/layout/radial4"/>
  </dgm:cxnLst>
  <dgm:bg>
    <a:solidFill>
      <a:schemeClr val="accent1">
        <a:lumMod val="20000"/>
        <a:lumOff val="8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B6FFCE-5A2A-47CF-9D2D-74FA967DCF14}">
      <dsp:nvSpPr>
        <dsp:cNvPr id="0" name=""/>
        <dsp:cNvSpPr/>
      </dsp:nvSpPr>
      <dsp:spPr>
        <a:xfrm>
          <a:off x="1612826" y="2442180"/>
          <a:ext cx="1117746" cy="1117746"/>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Take-away</a:t>
          </a:r>
          <a:endParaRPr lang="en-US" sz="2000" kern="1200" dirty="0"/>
        </a:p>
      </dsp:txBody>
      <dsp:txXfrm>
        <a:off x="1612826" y="2442180"/>
        <a:ext cx="1117746" cy="1117746"/>
      </dsp:txXfrm>
    </dsp:sp>
    <dsp:sp modelId="{4C5CD2D1-FB30-4D0E-BB6E-B9FE06FCE88A}">
      <dsp:nvSpPr>
        <dsp:cNvPr id="0" name=""/>
        <dsp:cNvSpPr/>
      </dsp:nvSpPr>
      <dsp:spPr>
        <a:xfrm rot="10800000">
          <a:off x="531262" y="2841775"/>
          <a:ext cx="1022078" cy="3185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242A74-66FC-4E98-AE57-D58D6AE52F1E}">
      <dsp:nvSpPr>
        <dsp:cNvPr id="0" name=""/>
        <dsp:cNvSpPr/>
      </dsp:nvSpPr>
      <dsp:spPr>
        <a:xfrm>
          <a:off x="332" y="2576310"/>
          <a:ext cx="1061859" cy="849487"/>
        </a:xfrm>
        <a:prstGeom prst="roundRect">
          <a:avLst>
            <a:gd name="adj" fmla="val 10000"/>
          </a:avLst>
        </a:prstGeom>
        <a:solidFill>
          <a:schemeClr val="tx1"/>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Context</a:t>
          </a:r>
          <a:endParaRPr lang="en-US" sz="1300" kern="1200" dirty="0"/>
        </a:p>
      </dsp:txBody>
      <dsp:txXfrm>
        <a:off x="332" y="2576310"/>
        <a:ext cx="1061859" cy="849487"/>
      </dsp:txXfrm>
    </dsp:sp>
    <dsp:sp modelId="{10B31A6C-5CAF-475C-8EF0-18189CCB6CD0}">
      <dsp:nvSpPr>
        <dsp:cNvPr id="0" name=""/>
        <dsp:cNvSpPr/>
      </dsp:nvSpPr>
      <dsp:spPr>
        <a:xfrm rot="13500000">
          <a:off x="862055" y="2043169"/>
          <a:ext cx="1022078" cy="3185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02CFCB-7E55-4154-B254-C01B003454C0}">
      <dsp:nvSpPr>
        <dsp:cNvPr id="0" name=""/>
        <dsp:cNvSpPr/>
      </dsp:nvSpPr>
      <dsp:spPr>
        <a:xfrm>
          <a:off x="480805" y="1416345"/>
          <a:ext cx="1061859" cy="849487"/>
        </a:xfrm>
        <a:prstGeom prst="roundRect">
          <a:avLst>
            <a:gd name="adj" fmla="val 10000"/>
          </a:avLst>
        </a:prstGeom>
        <a:solidFill>
          <a:schemeClr val="accent3">
            <a:lumMod val="75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Uncertainties</a:t>
          </a:r>
          <a:endParaRPr lang="en-US" sz="1300" kern="1200" dirty="0"/>
        </a:p>
      </dsp:txBody>
      <dsp:txXfrm>
        <a:off x="480805" y="1416345"/>
        <a:ext cx="1061859" cy="849487"/>
      </dsp:txXfrm>
    </dsp:sp>
    <dsp:sp modelId="{8C55F565-40A4-43C6-B09A-6E6D5F092D41}">
      <dsp:nvSpPr>
        <dsp:cNvPr id="0" name=""/>
        <dsp:cNvSpPr/>
      </dsp:nvSpPr>
      <dsp:spPr>
        <a:xfrm rot="16200000">
          <a:off x="1660660" y="1712376"/>
          <a:ext cx="1022078" cy="3185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A8D6A7-1D78-46B7-85C5-A5714EEC47EE}">
      <dsp:nvSpPr>
        <dsp:cNvPr id="0" name=""/>
        <dsp:cNvSpPr/>
      </dsp:nvSpPr>
      <dsp:spPr>
        <a:xfrm>
          <a:off x="1640770" y="935872"/>
          <a:ext cx="1061859" cy="849487"/>
        </a:xfrm>
        <a:prstGeom prst="roundRect">
          <a:avLst>
            <a:gd name="adj" fmla="val 10000"/>
          </a:avLst>
        </a:prstGeom>
        <a:solidFill>
          <a:schemeClr val="accent6">
            <a:lumMod val="75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Innovation</a:t>
          </a:r>
          <a:endParaRPr lang="en-US" sz="1300" kern="1200" dirty="0"/>
        </a:p>
      </dsp:txBody>
      <dsp:txXfrm>
        <a:off x="1640770" y="935872"/>
        <a:ext cx="1061859" cy="849487"/>
      </dsp:txXfrm>
    </dsp:sp>
    <dsp:sp modelId="{FF416A2B-4239-485C-A4B6-CCE014E83278}">
      <dsp:nvSpPr>
        <dsp:cNvPr id="0" name=""/>
        <dsp:cNvSpPr/>
      </dsp:nvSpPr>
      <dsp:spPr>
        <a:xfrm rot="18900000">
          <a:off x="2459266" y="2043169"/>
          <a:ext cx="1022078" cy="3185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9EFE8C-C6A0-42E3-9A36-898AD86761DC}">
      <dsp:nvSpPr>
        <dsp:cNvPr id="0" name=""/>
        <dsp:cNvSpPr/>
      </dsp:nvSpPr>
      <dsp:spPr>
        <a:xfrm>
          <a:off x="2800734" y="1416345"/>
          <a:ext cx="1061859" cy="849487"/>
        </a:xfrm>
        <a:prstGeom prst="roundRect">
          <a:avLst>
            <a:gd name="adj" fmla="val 10000"/>
          </a:avLst>
        </a:prstGeom>
        <a:solidFill>
          <a:srgbClr val="9A867A"/>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CO</a:t>
          </a:r>
          <a:r>
            <a:rPr lang="en-US" sz="1300" kern="1200" baseline="-25000" dirty="0" smtClean="0"/>
            <a:t>2</a:t>
          </a:r>
          <a:r>
            <a:rPr lang="en-US" sz="1300" kern="1200" dirty="0" smtClean="0"/>
            <a:t> emissions</a:t>
          </a:r>
          <a:endParaRPr lang="en-US" sz="1300" kern="1200" dirty="0"/>
        </a:p>
      </dsp:txBody>
      <dsp:txXfrm>
        <a:off x="2800734" y="1416345"/>
        <a:ext cx="1061859" cy="849487"/>
      </dsp:txXfrm>
    </dsp:sp>
    <dsp:sp modelId="{B469B919-CEB3-4B99-A163-943C085779FC}">
      <dsp:nvSpPr>
        <dsp:cNvPr id="0" name=""/>
        <dsp:cNvSpPr/>
      </dsp:nvSpPr>
      <dsp:spPr>
        <a:xfrm>
          <a:off x="2790059" y="2841775"/>
          <a:ext cx="1022078" cy="31855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E9EED7-67E0-477B-BB97-91AFDB0C5B93}">
      <dsp:nvSpPr>
        <dsp:cNvPr id="0" name=""/>
        <dsp:cNvSpPr/>
      </dsp:nvSpPr>
      <dsp:spPr>
        <a:xfrm>
          <a:off x="3281207" y="2576310"/>
          <a:ext cx="1061859" cy="849487"/>
        </a:xfrm>
        <a:prstGeom prst="roundRect">
          <a:avLst>
            <a:gd name="adj" fmla="val 10000"/>
          </a:avLst>
        </a:prstGeom>
        <a:solidFill>
          <a:schemeClr val="accent4">
            <a:lumMod val="75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smtClean="0"/>
            <a:t>Energy efficiency</a:t>
          </a:r>
          <a:endParaRPr lang="en-US" sz="1300" kern="1200" dirty="0"/>
        </a:p>
      </dsp:txBody>
      <dsp:txXfrm>
        <a:off x="3281207" y="2576310"/>
        <a:ext cx="1061859" cy="84948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B28A60-5B6D-4733-80FA-8B98999CC5A9}" type="datetimeFigureOut">
              <a:rPr lang="en-US" smtClean="0"/>
              <a:pPr/>
              <a:t>9/10/2014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1E94CB-4B6A-40DA-B978-A7A9953CD6A9}"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9DED17-8C57-4F81-8665-F1264BBDA635}" type="datetimeFigureOut">
              <a:rPr lang="en-US" smtClean="0"/>
              <a:pPr/>
              <a:t>9/10/2014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B5DEA-AC13-4529-9A63-4E8E09D3AE7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Projected load growth after EE &amp; DG removed</a:t>
            </a:r>
            <a:r>
              <a:rPr lang="en-US" baseline="0" dirty="0" smtClean="0"/>
              <a:t> and after off system sales removed</a:t>
            </a:r>
            <a:endParaRPr lang="en-US" dirty="0"/>
          </a:p>
        </p:txBody>
      </p:sp>
      <p:sp>
        <p:nvSpPr>
          <p:cNvPr id="4" name="Slide Number Placeholder 3"/>
          <p:cNvSpPr>
            <a:spLocks noGrp="1"/>
          </p:cNvSpPr>
          <p:nvPr>
            <p:ph type="sldNum" sz="quarter" idx="10"/>
          </p:nvPr>
        </p:nvSpPr>
        <p:spPr/>
        <p:txBody>
          <a:bodyPr/>
          <a:lstStyle/>
          <a:p>
            <a:fld id="{21EB5DEA-AC13-4529-9A63-4E8E09D3AE77}" type="slidenum">
              <a:rPr lang="en-US" smtClean="0"/>
              <a:pPr/>
              <a:t>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EB5DEA-AC13-4529-9A63-4E8E09D3AE77}" type="slidenum">
              <a:rPr lang="en-US" smtClean="0"/>
              <a:pPr/>
              <a:t>17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Efficiency savings are for the current path scenario &amp; selected</a:t>
            </a:r>
            <a:r>
              <a:rPr lang="en-US" baseline="0" dirty="0" smtClean="0"/>
              <a:t> portfolio</a:t>
            </a:r>
            <a:r>
              <a:rPr lang="en-US" dirty="0" smtClean="0"/>
              <a:t> and are measured at the customer’s meter</a:t>
            </a:r>
            <a:endParaRPr lang="en-US" dirty="0"/>
          </a:p>
        </p:txBody>
      </p:sp>
      <p:sp>
        <p:nvSpPr>
          <p:cNvPr id="4" name="Slide Number Placeholder 3"/>
          <p:cNvSpPr>
            <a:spLocks noGrp="1"/>
          </p:cNvSpPr>
          <p:nvPr>
            <p:ph type="sldNum" sz="quarter" idx="10"/>
          </p:nvPr>
        </p:nvSpPr>
        <p:spPr/>
        <p:txBody>
          <a:bodyPr/>
          <a:lstStyle/>
          <a:p>
            <a:fld id="{21EB5DEA-AC13-4529-9A63-4E8E09D3AE77}"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A28253-1B52-4C95-98B3-8AEE543087AB}" type="datetime1">
              <a:rPr lang="en-US" smtClean="0"/>
              <a:pPr/>
              <a:t>9/10/2014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41930-F408-4C92-96A5-D6C89F27A064}" type="datetime1">
              <a:rPr lang="en-US" smtClean="0"/>
              <a:pPr/>
              <a:t>9/10/2014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70206-4AE3-41CA-9BE0-BDECA566E53A}" type="datetime1">
              <a:rPr lang="en-US" smtClean="0"/>
              <a:pPr/>
              <a:t>9/10/2014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E8BD15-ADB5-4DC2-B427-A95CE6EA666B}" type="datetime1">
              <a:rPr lang="en-US" smtClean="0"/>
              <a:pPr/>
              <a:t>9/10/2014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3C7F5B-5360-4D9C-AEDB-FFB616E44E5B}" type="datetime1">
              <a:rPr lang="en-US" smtClean="0"/>
              <a:pPr/>
              <a:t>9/10/2014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295859-5A06-42A3-8172-26F97AC7AFA5}" type="datetime1">
              <a:rPr lang="en-US" smtClean="0"/>
              <a:pPr/>
              <a:t>9/10/2014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8BF263-4F24-4488-AAC8-03219FDA1BD6}" type="datetime1">
              <a:rPr lang="en-US" smtClean="0"/>
              <a:pPr/>
              <a:t>9/10/2014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0DB24F-43BE-451B-8FF6-27E05850007A}" type="datetime1">
              <a:rPr lang="en-US" smtClean="0"/>
              <a:pPr/>
              <a:t>9/10/2014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05CBA-634F-4A20-8D8C-6E7FD1AD90C0}" type="datetime1">
              <a:rPr lang="en-US" smtClean="0"/>
              <a:pPr/>
              <a:t>9/10/2014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BEE23-1867-499E-8360-7966740990E8}" type="datetime1">
              <a:rPr lang="en-US" smtClean="0"/>
              <a:pPr/>
              <a:t>9/10/2014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E6784-2A25-48C0-A58D-FA3B865F9A6D}" type="datetime1">
              <a:rPr lang="en-US" smtClean="0"/>
              <a:pPr/>
              <a:t>9/10/2014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B987A-9B03-4221-B015-1057FD6D56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077BC-5F01-4556-88AD-2086F9EBAA45}" type="datetime1">
              <a:rPr lang="en-US" smtClean="0"/>
              <a:pPr/>
              <a:t>9/10/2014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B987A-9B03-4221-B015-1057FD6D563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fontScale="90000"/>
          </a:bodyPr>
          <a:lstStyle/>
          <a:p>
            <a:r>
              <a:rPr lang="en-US" sz="3600" b="1" dirty="0" smtClean="0">
                <a:solidFill>
                  <a:schemeClr val="bg1"/>
                </a:solidFill>
              </a:rPr>
              <a:t>What Should Commissioners Consider when Reviewing Arizona Resource Plans?</a:t>
            </a:r>
            <a:endParaRPr lang="en-US" sz="3600" b="1" dirty="0">
              <a:solidFill>
                <a:schemeClr val="bg1"/>
              </a:solidFill>
            </a:endParaRPr>
          </a:p>
        </p:txBody>
      </p:sp>
      <p:sp>
        <p:nvSpPr>
          <p:cNvPr id="5" name="Subtitle 4"/>
          <p:cNvSpPr>
            <a:spLocks noGrp="1"/>
          </p:cNvSpPr>
          <p:nvPr>
            <p:ph idx="1"/>
          </p:nvPr>
        </p:nvSpPr>
        <p:spPr>
          <a:noFill/>
        </p:spPr>
        <p:style>
          <a:lnRef idx="2">
            <a:schemeClr val="accent2"/>
          </a:lnRef>
          <a:fillRef idx="1">
            <a:schemeClr val="lt1"/>
          </a:fillRef>
          <a:effectRef idx="0">
            <a:schemeClr val="accent2"/>
          </a:effectRef>
          <a:fontRef idx="minor">
            <a:schemeClr val="dk1"/>
          </a:fontRef>
        </p:style>
        <p:txBody>
          <a:bodyPr/>
          <a:lstStyle/>
          <a:p>
            <a:pPr algn="ctr">
              <a:buNone/>
            </a:pPr>
            <a:endParaRPr lang="en-US" sz="1800" b="1" dirty="0" smtClean="0">
              <a:solidFill>
                <a:srgbClr val="FF0000"/>
              </a:solidFill>
            </a:endParaRPr>
          </a:p>
          <a:p>
            <a:pPr algn="ctr">
              <a:buNone/>
            </a:pPr>
            <a:r>
              <a:rPr lang="en-US" sz="1800" b="1" dirty="0" smtClean="0">
                <a:solidFill>
                  <a:srgbClr val="FF0000"/>
                </a:solidFill>
              </a:rPr>
              <a:t>Presentation to the</a:t>
            </a:r>
          </a:p>
          <a:p>
            <a:pPr algn="ctr">
              <a:buNone/>
            </a:pPr>
            <a:r>
              <a:rPr lang="en-US" sz="1800" b="1" dirty="0" smtClean="0">
                <a:solidFill>
                  <a:srgbClr val="FF0000"/>
                </a:solidFill>
              </a:rPr>
              <a:t>Arizona Corporation Commission</a:t>
            </a:r>
          </a:p>
          <a:p>
            <a:pPr algn="ctr">
              <a:buNone/>
            </a:pPr>
            <a:r>
              <a:rPr lang="en-US" sz="1800" b="1" dirty="0" smtClean="0">
                <a:solidFill>
                  <a:srgbClr val="FF0000"/>
                </a:solidFill>
              </a:rPr>
              <a:t>September 11, 2014</a:t>
            </a:r>
          </a:p>
          <a:p>
            <a:pPr algn="ctr">
              <a:buNone/>
            </a:pPr>
            <a:r>
              <a:rPr lang="en-US" sz="1800" b="1" dirty="0" smtClean="0">
                <a:solidFill>
                  <a:srgbClr val="FF0000"/>
                </a:solidFill>
              </a:rPr>
              <a:t>Docket No. E-00000V-13-0070</a:t>
            </a:r>
          </a:p>
          <a:p>
            <a:pPr algn="ctr">
              <a:buNone/>
            </a:pPr>
            <a:r>
              <a:rPr lang="en-US" sz="1800" b="1" dirty="0" smtClean="0">
                <a:solidFill>
                  <a:schemeClr val="accent3">
                    <a:lumMod val="50000"/>
                  </a:schemeClr>
                </a:solidFill>
              </a:rPr>
              <a:t>David Berry</a:t>
            </a:r>
          </a:p>
          <a:p>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1</a:t>
            </a:fld>
            <a:endParaRPr lang="en-US" dirty="0"/>
          </a:p>
        </p:txBody>
      </p:sp>
      <p:pic>
        <p:nvPicPr>
          <p:cNvPr id="6" name="Picture 2" descr="C:\Users\David\Pictures\WRA logo jan 2008.jpg"/>
          <p:cNvPicPr>
            <a:picLocks noChangeAspect="1" noChangeArrowheads="1"/>
          </p:cNvPicPr>
          <p:nvPr/>
        </p:nvPicPr>
        <p:blipFill>
          <a:blip r:embed="rId2" cstate="print"/>
          <a:srcRect/>
          <a:stretch>
            <a:fillRect/>
          </a:stretch>
        </p:blipFill>
        <p:spPr bwMode="auto">
          <a:xfrm>
            <a:off x="2971800" y="3785616"/>
            <a:ext cx="3224784" cy="1853184"/>
          </a:xfrm>
          <a:prstGeom prst="rect">
            <a:avLst/>
          </a:prstGeom>
          <a:noFill/>
          <a:effectLst/>
        </p:spPr>
      </p:pic>
      <p:sp>
        <p:nvSpPr>
          <p:cNvPr id="8" name="TextBox 7"/>
          <p:cNvSpPr txBox="1"/>
          <p:nvPr/>
        </p:nvSpPr>
        <p:spPr>
          <a:xfrm>
            <a:off x="457200" y="2286000"/>
            <a:ext cx="2971800" cy="369332"/>
          </a:xfrm>
          <a:prstGeom prst="rect">
            <a:avLst/>
          </a:prstGeom>
          <a:noFill/>
        </p:spPr>
        <p:txBody>
          <a:bodyPr wrap="square" rtlCol="0">
            <a:spAutoFit/>
          </a:bodyPr>
          <a:lstStyle/>
          <a:p>
            <a:endParaRPr lang="en-US" dirty="0"/>
          </a:p>
        </p:txBody>
      </p:sp>
      <p:sp>
        <p:nvSpPr>
          <p:cNvPr id="13" name="TextBox 12"/>
          <p:cNvSpPr txBox="1"/>
          <p:nvPr/>
        </p:nvSpPr>
        <p:spPr>
          <a:xfrm>
            <a:off x="2362200" y="5638800"/>
            <a:ext cx="4572000" cy="369332"/>
          </a:xfrm>
          <a:prstGeom prst="rect">
            <a:avLst/>
          </a:prstGeom>
          <a:noFill/>
        </p:spPr>
        <p:txBody>
          <a:bodyPr wrap="square" rtlCol="0">
            <a:spAutoFit/>
          </a:bodyPr>
          <a:lstStyle/>
          <a:p>
            <a:pPr algn="ctr"/>
            <a:r>
              <a:rPr lang="en-US" i="1" dirty="0" smtClean="0"/>
              <a:t>david.berry@westernresources.org</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US" sz="3200" dirty="0" smtClean="0"/>
              <a:t/>
            </a:r>
            <a:br>
              <a:rPr lang="en-US" sz="3200" dirty="0" smtClean="0"/>
            </a:br>
            <a:r>
              <a:rPr lang="en-US" sz="3200" dirty="0" smtClean="0"/>
              <a:t>The past is not a reliable guide to the future with regard to electricity sales</a:t>
            </a:r>
            <a:r>
              <a:rPr lang="en-US" sz="3200" dirty="0" smtClean="0"/>
              <a:t/>
            </a:r>
            <a:br>
              <a:rPr lang="en-US" sz="3200" dirty="0" smtClean="0"/>
            </a:br>
            <a:endParaRPr lang="en-US" sz="3200"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10</a:t>
            </a:fld>
            <a:endParaRPr lang="en-US" dirty="0"/>
          </a:p>
        </p:txBody>
      </p:sp>
      <p:graphicFrame>
        <p:nvGraphicFramePr>
          <p:cNvPr id="8" name="Content Placeholder 7"/>
          <p:cNvGraphicFramePr>
            <a:graphicFrameLocks noGrp="1"/>
          </p:cNvGraphicFramePr>
          <p:nvPr>
            <p:ph sz="half" idx="2"/>
          </p:nvPr>
        </p:nvGraphicFramePr>
        <p:xfrm>
          <a:off x="4572000" y="1600200"/>
          <a:ext cx="41148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477000" y="4267200"/>
            <a:ext cx="2209800" cy="1169551"/>
          </a:xfrm>
          <a:prstGeom prst="rect">
            <a:avLst/>
          </a:prstGeom>
          <a:solidFill>
            <a:srgbClr val="E2EC88"/>
          </a:solidFill>
        </p:spPr>
        <p:txBody>
          <a:bodyPr wrap="square" rtlCol="0">
            <a:spAutoFit/>
          </a:bodyPr>
          <a:lstStyle/>
          <a:p>
            <a:r>
              <a:rPr lang="en-US" sz="1400" dirty="0" smtClean="0"/>
              <a:t>Factors affecting sales:  great recession, energy efficiency, distributed PV, changing life styles and behavior</a:t>
            </a:r>
            <a:endParaRPr lang="en-US" sz="1400" dirty="0"/>
          </a:p>
        </p:txBody>
      </p:sp>
      <p:sp>
        <p:nvSpPr>
          <p:cNvPr id="12" name="TextBox 11"/>
          <p:cNvSpPr txBox="1"/>
          <p:nvPr/>
        </p:nvSpPr>
        <p:spPr>
          <a:xfrm>
            <a:off x="2362200" y="2514600"/>
            <a:ext cx="1828800" cy="954107"/>
          </a:xfrm>
          <a:prstGeom prst="rect">
            <a:avLst/>
          </a:prstGeom>
          <a:solidFill>
            <a:srgbClr val="E2EC88"/>
          </a:solidFill>
        </p:spPr>
        <p:txBody>
          <a:bodyPr wrap="square" rtlCol="0">
            <a:spAutoFit/>
          </a:bodyPr>
          <a:lstStyle/>
          <a:p>
            <a:r>
              <a:rPr lang="en-US" sz="1400" dirty="0" smtClean="0"/>
              <a:t>There is not a stable relationship between nonresidential MWh sales &amp; GDP</a:t>
            </a:r>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200" dirty="0" smtClean="0"/>
              <a:t>Distributed PV may reduce retail electric sales</a:t>
            </a:r>
            <a:endParaRPr lang="en-US" sz="3200"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11</a:t>
            </a:fld>
            <a:endParaRPr lang="en-US" dirty="0"/>
          </a:p>
        </p:txBody>
      </p:sp>
      <p:graphicFrame>
        <p:nvGraphicFramePr>
          <p:cNvPr id="12" name="Content Placeholder 11"/>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1"/>
          </p:nvPr>
        </p:nvGraphicFramePr>
        <p:xfrm>
          <a:off x="457200" y="1600200"/>
          <a:ext cx="42672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400" dirty="0" smtClean="0"/>
              <a:t>Natural gas prices fluctuate wildly.  It’s hard to accurately project natural gas prices over the long term</a:t>
            </a:r>
            <a:endParaRPr lang="en-US" sz="2400" dirty="0"/>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FB8B987A-9B03-4221-B015-1057FD6D563D}" type="slidenum">
              <a:rPr lang="en-US" smtClean="0"/>
              <a:pPr/>
              <a:t>12</a:t>
            </a:fld>
            <a:endParaRPr lang="en-US" dirty="0"/>
          </a:p>
        </p:txBody>
      </p:sp>
      <p:sp>
        <p:nvSpPr>
          <p:cNvPr id="6" name="TextBox 5"/>
          <p:cNvSpPr txBox="1"/>
          <p:nvPr/>
        </p:nvSpPr>
        <p:spPr>
          <a:xfrm>
            <a:off x="4114800" y="4419600"/>
            <a:ext cx="3962400" cy="830997"/>
          </a:xfrm>
          <a:prstGeom prst="rect">
            <a:avLst/>
          </a:prstGeom>
          <a:solidFill>
            <a:schemeClr val="accent2">
              <a:lumMod val="20000"/>
              <a:lumOff val="80000"/>
            </a:schemeClr>
          </a:solidFill>
        </p:spPr>
        <p:txBody>
          <a:bodyPr wrap="square" rtlCol="0">
            <a:spAutoFit/>
          </a:bodyPr>
          <a:lstStyle/>
          <a:p>
            <a:pPr>
              <a:buNone/>
            </a:pPr>
            <a:r>
              <a:rPr lang="en-US" sz="1200" dirty="0" smtClean="0"/>
              <a:t>Sources:</a:t>
            </a:r>
          </a:p>
          <a:p>
            <a:r>
              <a:rPr lang="en-US" sz="1200" dirty="0" smtClean="0"/>
              <a:t>Historical data: EIA, converted to constant 2013 $</a:t>
            </a:r>
          </a:p>
          <a:p>
            <a:r>
              <a:rPr lang="en-US" sz="1200" dirty="0" smtClean="0"/>
              <a:t>EIA, Annual Energy Outlook 1995, Reference Case, converted to constant 2013 $</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50000"/>
            </a:schemeClr>
          </a:solidFill>
        </p:spPr>
        <p:style>
          <a:lnRef idx="1">
            <a:schemeClr val="accent6"/>
          </a:lnRef>
          <a:fillRef idx="3">
            <a:schemeClr val="accent6"/>
          </a:fillRef>
          <a:effectRef idx="2">
            <a:schemeClr val="accent6"/>
          </a:effectRef>
          <a:fontRef idx="minor">
            <a:schemeClr val="lt1"/>
          </a:fontRef>
        </p:style>
        <p:txBody>
          <a:bodyPr>
            <a:normAutofit/>
          </a:bodyPr>
          <a:lstStyle/>
          <a:p>
            <a:r>
              <a:rPr lang="en-US" sz="3200" dirty="0" smtClean="0"/>
              <a:t>Innovation can occur rapidly and can profoundly change an industry</a:t>
            </a:r>
            <a:endParaRPr lang="en-US" sz="3200" dirty="0"/>
          </a:p>
        </p:txBody>
      </p:sp>
      <p:sp>
        <p:nvSpPr>
          <p:cNvPr id="4" name="Content Placeholder 3"/>
          <p:cNvSpPr>
            <a:spLocks noGrp="1"/>
          </p:cNvSpPr>
          <p:nvPr>
            <p:ph sz="half" idx="1"/>
          </p:nvPr>
        </p:nvSpPr>
        <p:spPr>
          <a:xfrm>
            <a:off x="457200" y="1600200"/>
            <a:ext cx="4191000" cy="4525963"/>
          </a:xfrm>
          <a:solidFill>
            <a:schemeClr val="accent6">
              <a:lumMod val="20000"/>
              <a:lumOff val="80000"/>
            </a:schemeClr>
          </a:solidFill>
        </p:spPr>
        <p:txBody>
          <a:bodyPr>
            <a:normAutofit fontScale="85000" lnSpcReduction="20000"/>
          </a:bodyPr>
          <a:lstStyle/>
          <a:p>
            <a:r>
              <a:rPr lang="en-US" sz="2600" dirty="0" smtClean="0"/>
              <a:t>A few examples of recent innovations</a:t>
            </a:r>
          </a:p>
          <a:p>
            <a:pPr lvl="1"/>
            <a:r>
              <a:rPr lang="en-US" sz="2200" dirty="0" smtClean="0"/>
              <a:t>PV on noise barriers, at airports, in the water supply system</a:t>
            </a:r>
          </a:p>
          <a:p>
            <a:pPr lvl="1"/>
            <a:r>
              <a:rPr lang="en-US" sz="2200" dirty="0" smtClean="0"/>
              <a:t>PowerParasols</a:t>
            </a:r>
            <a:r>
              <a:rPr lang="en-US" sz="1600" dirty="0" smtClean="0"/>
              <a:t>®</a:t>
            </a:r>
            <a:endParaRPr lang="en-US" sz="2200" dirty="0" smtClean="0"/>
          </a:p>
          <a:p>
            <a:pPr lvl="1"/>
            <a:r>
              <a:rPr lang="en-US" sz="2200" b="1" dirty="0" smtClean="0"/>
              <a:t>Leasing model for rooftop solar</a:t>
            </a:r>
          </a:p>
          <a:p>
            <a:pPr lvl="1"/>
            <a:r>
              <a:rPr lang="en-US" sz="2200" dirty="0" smtClean="0"/>
              <a:t>Market transformation for energy efficiency</a:t>
            </a:r>
          </a:p>
          <a:p>
            <a:pPr lvl="1"/>
            <a:r>
              <a:rPr lang="en-US" sz="2200" dirty="0" smtClean="0"/>
              <a:t>Energy storage</a:t>
            </a:r>
          </a:p>
          <a:p>
            <a:pPr lvl="1"/>
            <a:r>
              <a:rPr lang="en-US" sz="2200" dirty="0" smtClean="0"/>
              <a:t>Micro-grids</a:t>
            </a:r>
          </a:p>
          <a:p>
            <a:pPr lvl="1"/>
            <a:r>
              <a:rPr lang="en-US" sz="2200" dirty="0" smtClean="0"/>
              <a:t>Solar roadways (?)</a:t>
            </a:r>
          </a:p>
          <a:p>
            <a:r>
              <a:rPr lang="en-US" sz="2600" b="1" dirty="0" smtClean="0">
                <a:solidFill>
                  <a:schemeClr val="accent2">
                    <a:lumMod val="75000"/>
                  </a:schemeClr>
                </a:solidFill>
              </a:rPr>
              <a:t>Taken together these &amp; other innovations may result in significant disruptions to business as usual</a:t>
            </a:r>
          </a:p>
          <a:p>
            <a:pPr>
              <a:buNone/>
            </a:pPr>
            <a:endParaRPr lang="en-US" dirty="0" smtClean="0"/>
          </a:p>
        </p:txBody>
      </p:sp>
      <p:pic>
        <p:nvPicPr>
          <p:cNvPr id="7" name="Content Placeholder 6" descr="DBG7.jpg"/>
          <p:cNvPicPr>
            <a:picLocks noGrp="1" noChangeAspect="1"/>
          </p:cNvPicPr>
          <p:nvPr>
            <p:ph sz="half" idx="2"/>
          </p:nvPr>
        </p:nvPicPr>
        <p:blipFill>
          <a:blip r:embed="rId2" cstate="print"/>
          <a:stretch>
            <a:fillRect/>
          </a:stretch>
        </p:blipFill>
        <p:spPr>
          <a:xfrm>
            <a:off x="4724400" y="1600200"/>
            <a:ext cx="3962400" cy="3028950"/>
          </a:xfrm>
        </p:spPr>
      </p:pic>
      <p:sp>
        <p:nvSpPr>
          <p:cNvPr id="5" name="Slide Number Placeholder 4"/>
          <p:cNvSpPr>
            <a:spLocks noGrp="1"/>
          </p:cNvSpPr>
          <p:nvPr>
            <p:ph type="sldNum" sz="quarter" idx="12"/>
          </p:nvPr>
        </p:nvSpPr>
        <p:spPr/>
        <p:txBody>
          <a:bodyPr/>
          <a:lstStyle/>
          <a:p>
            <a:fld id="{FB8B987A-9B03-4221-B015-1057FD6D563D}" type="slidenum">
              <a:rPr lang="en-US" smtClean="0"/>
              <a:pPr/>
              <a:t>13</a:t>
            </a:fld>
            <a:endParaRPr lang="en-US" dirty="0"/>
          </a:p>
        </p:txBody>
      </p:sp>
      <p:sp>
        <p:nvSpPr>
          <p:cNvPr id="8" name="TextBox 7"/>
          <p:cNvSpPr txBox="1"/>
          <p:nvPr/>
        </p:nvSpPr>
        <p:spPr>
          <a:xfrm>
            <a:off x="4724400" y="4800600"/>
            <a:ext cx="4038600" cy="246221"/>
          </a:xfrm>
          <a:prstGeom prst="rect">
            <a:avLst/>
          </a:prstGeom>
          <a:noFill/>
        </p:spPr>
        <p:txBody>
          <a:bodyPr wrap="square" rtlCol="0">
            <a:spAutoFit/>
          </a:bodyPr>
          <a:lstStyle/>
          <a:p>
            <a:pPr algn="ctr"/>
            <a:r>
              <a:rPr lang="en-US" sz="1000" dirty="0" smtClean="0"/>
              <a:t>Photo:  BJ Berry</a:t>
            </a:r>
            <a:endParaRPr lang="en-U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50000"/>
            </a:schemeClr>
          </a:solidFill>
        </p:spPr>
        <p:style>
          <a:lnRef idx="1">
            <a:schemeClr val="accent6"/>
          </a:lnRef>
          <a:fillRef idx="3">
            <a:schemeClr val="accent6"/>
          </a:fillRef>
          <a:effectRef idx="2">
            <a:schemeClr val="accent6"/>
          </a:effectRef>
          <a:fontRef idx="minor">
            <a:schemeClr val="lt1"/>
          </a:fontRef>
        </p:style>
        <p:txBody>
          <a:bodyPr>
            <a:normAutofit/>
          </a:bodyPr>
          <a:lstStyle/>
          <a:p>
            <a:r>
              <a:rPr lang="en-US" sz="3200" dirty="0" smtClean="0"/>
              <a:t>Energy efficiency market transformation: new pathways to energy efficiency</a:t>
            </a:r>
            <a:endParaRPr lang="en-US" sz="3200" dirty="0"/>
          </a:p>
        </p:txBody>
      </p:sp>
      <p:sp>
        <p:nvSpPr>
          <p:cNvPr id="3" name="Content Placeholder 2"/>
          <p:cNvSpPr>
            <a:spLocks noGrp="1"/>
          </p:cNvSpPr>
          <p:nvPr>
            <p:ph sz="half" idx="1"/>
          </p:nvPr>
        </p:nvSpPr>
        <p:spPr>
          <a:solidFill>
            <a:schemeClr val="accent6">
              <a:lumMod val="20000"/>
              <a:lumOff val="80000"/>
            </a:schemeClr>
          </a:solidFill>
          <a:effectLst>
            <a:glow rad="63500">
              <a:schemeClr val="accent1">
                <a:satMod val="175000"/>
                <a:alpha val="40000"/>
              </a:schemeClr>
            </a:glow>
          </a:effectLst>
        </p:spPr>
        <p:txBody>
          <a:bodyPr>
            <a:normAutofit fontScale="55000" lnSpcReduction="20000"/>
          </a:bodyPr>
          <a:lstStyle/>
          <a:p>
            <a:pPr>
              <a:buNone/>
            </a:pPr>
            <a:r>
              <a:rPr lang="en-US" sz="3300" b="1" dirty="0" smtClean="0">
                <a:solidFill>
                  <a:srgbClr val="FF0000"/>
                </a:solidFill>
              </a:rPr>
              <a:t>Through creation of social capital</a:t>
            </a:r>
          </a:p>
          <a:p>
            <a:r>
              <a:rPr lang="en-US" sz="3300" dirty="0" smtClean="0"/>
              <a:t>Social capital consists of shared norms, expectations, and understanding </a:t>
            </a:r>
          </a:p>
          <a:p>
            <a:r>
              <a:rPr lang="en-US" sz="3300" b="1" dirty="0" smtClean="0">
                <a:solidFill>
                  <a:schemeClr val="accent6">
                    <a:lumMod val="50000"/>
                  </a:schemeClr>
                </a:solidFill>
              </a:rPr>
              <a:t>Mobilizing resources</a:t>
            </a:r>
            <a:r>
              <a:rPr lang="en-US" sz="3300" dirty="0" smtClean="0"/>
              <a:t>:  community organizations educate consumers, train contractors,  distribute efficiency measures, offer personalized assistance to consumers, etc. </a:t>
            </a:r>
          </a:p>
          <a:p>
            <a:r>
              <a:rPr lang="en-US" sz="3300" b="1" dirty="0" smtClean="0">
                <a:solidFill>
                  <a:schemeClr val="accent6">
                    <a:lumMod val="50000"/>
                  </a:schemeClr>
                </a:solidFill>
              </a:rPr>
              <a:t>Creating social capital</a:t>
            </a:r>
            <a:r>
              <a:rPr lang="en-US" sz="3300" dirty="0" smtClean="0"/>
              <a:t>:  these organizations advance energy efficiency by </a:t>
            </a:r>
            <a:r>
              <a:rPr lang="en-US" sz="3300" b="1" dirty="0" smtClean="0"/>
              <a:t>fostering trust, empowering communities to take ownership of efficiency programs, using social networks to increase participation, &amp; using partnerships to expand their own capabilities</a:t>
            </a:r>
          </a:p>
        </p:txBody>
      </p:sp>
      <p:sp>
        <p:nvSpPr>
          <p:cNvPr id="4" name="Content Placeholder 3"/>
          <p:cNvSpPr>
            <a:spLocks noGrp="1"/>
          </p:cNvSpPr>
          <p:nvPr>
            <p:ph sz="half" idx="2"/>
          </p:nvPr>
        </p:nvSpPr>
        <p:spPr>
          <a:solidFill>
            <a:schemeClr val="accent6">
              <a:lumMod val="40000"/>
              <a:lumOff val="60000"/>
            </a:schemeClr>
          </a:solidFill>
          <a:effectLst>
            <a:glow rad="101600">
              <a:schemeClr val="accent3">
                <a:satMod val="175000"/>
                <a:alpha val="40000"/>
              </a:schemeClr>
            </a:glow>
          </a:effectLst>
        </p:spPr>
        <p:txBody>
          <a:bodyPr>
            <a:noAutofit/>
          </a:bodyPr>
          <a:lstStyle/>
          <a:p>
            <a:pPr>
              <a:buNone/>
            </a:pPr>
            <a:r>
              <a:rPr lang="en-US" sz="1600" b="1" dirty="0" smtClean="0">
                <a:solidFill>
                  <a:srgbClr val="FF0000"/>
                </a:solidFill>
              </a:rPr>
              <a:t>Through market opportunities and entrepreneurship</a:t>
            </a:r>
          </a:p>
          <a:p>
            <a:r>
              <a:rPr lang="en-US" sz="1600" dirty="0" smtClean="0"/>
              <a:t>Opportunities to apply best practices</a:t>
            </a:r>
          </a:p>
          <a:p>
            <a:pPr lvl="1"/>
            <a:r>
              <a:rPr lang="en-US" sz="1600" dirty="0" smtClean="0"/>
              <a:t>Many large companies such as Kroger have clean energy goals &amp; programs</a:t>
            </a:r>
          </a:p>
          <a:p>
            <a:r>
              <a:rPr lang="en-US" sz="1600" dirty="0" smtClean="0"/>
              <a:t>Opportunities for information and communications </a:t>
            </a:r>
          </a:p>
          <a:p>
            <a:pPr lvl="1"/>
            <a:r>
              <a:rPr lang="en-US" sz="1600" dirty="0" smtClean="0"/>
              <a:t>Identifying wasted energy in building operations by using smart meter data combined with weather &amp; other data</a:t>
            </a:r>
          </a:p>
          <a:p>
            <a:pPr lvl="1"/>
            <a:r>
              <a:rPr lang="en-US" sz="1600" dirty="0" smtClean="0"/>
              <a:t>Using smart phone apps to control thermostats or appliances remotely</a:t>
            </a:r>
          </a:p>
          <a:p>
            <a:pPr lvl="1"/>
            <a:r>
              <a:rPr lang="en-US" sz="1600" dirty="0" smtClean="0"/>
              <a:t>Smart homes</a:t>
            </a:r>
          </a:p>
          <a:p>
            <a:r>
              <a:rPr lang="en-US" sz="1600" dirty="0" smtClean="0"/>
              <a:t>More efficient design</a:t>
            </a:r>
          </a:p>
          <a:p>
            <a:pPr lvl="1"/>
            <a:r>
              <a:rPr lang="en-US" sz="1600" dirty="0" smtClean="0"/>
              <a:t>Meritage Homes </a:t>
            </a:r>
            <a:endParaRPr lang="en-US" sz="1600" dirty="0"/>
          </a:p>
        </p:txBody>
      </p:sp>
      <p:sp>
        <p:nvSpPr>
          <p:cNvPr id="5" name="Slide Number Placeholder 4"/>
          <p:cNvSpPr>
            <a:spLocks noGrp="1"/>
          </p:cNvSpPr>
          <p:nvPr>
            <p:ph type="sldNum" sz="quarter" idx="12"/>
          </p:nvPr>
        </p:nvSpPr>
        <p:spPr/>
        <p:txBody>
          <a:bodyPr/>
          <a:lstStyle/>
          <a:p>
            <a:fld id="{FB8B987A-9B03-4221-B015-1057FD6D563D}"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rgbClr val="9A867A"/>
          </a:solidFill>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200" dirty="0" smtClean="0"/>
              <a:t>What is the trajectory of carbon dioxide emissions?</a:t>
            </a:r>
            <a:endParaRPr lang="en-US" sz="3200" dirty="0"/>
          </a:p>
        </p:txBody>
      </p:sp>
      <p:sp>
        <p:nvSpPr>
          <p:cNvPr id="8" name="Content Placeholder 7"/>
          <p:cNvSpPr>
            <a:spLocks noGrp="1"/>
          </p:cNvSpPr>
          <p:nvPr>
            <p:ph sz="half" idx="2"/>
          </p:nvPr>
        </p:nvSpPr>
        <p:spPr>
          <a:xfrm>
            <a:off x="6096000" y="1600200"/>
            <a:ext cx="2590800" cy="4525963"/>
          </a:xfrm>
          <a:solidFill>
            <a:schemeClr val="accent3">
              <a:lumMod val="40000"/>
              <a:lumOff val="60000"/>
            </a:schemeClr>
          </a:solidFill>
        </p:spPr>
        <p:txBody>
          <a:bodyPr>
            <a:normAutofit fontScale="92500" lnSpcReduction="20000"/>
          </a:bodyPr>
          <a:lstStyle/>
          <a:p>
            <a:pPr>
              <a:buNone/>
            </a:pPr>
            <a:r>
              <a:rPr lang="en-US" b="1" dirty="0" smtClean="0">
                <a:solidFill>
                  <a:schemeClr val="accent6">
                    <a:lumMod val="50000"/>
                  </a:schemeClr>
                </a:solidFill>
              </a:rPr>
              <a:t>Factors affecting emissions decline:</a:t>
            </a:r>
          </a:p>
          <a:p>
            <a:r>
              <a:rPr lang="en-US" dirty="0" smtClean="0"/>
              <a:t>Coal plant retirements</a:t>
            </a:r>
          </a:p>
          <a:p>
            <a:r>
              <a:rPr lang="en-US" dirty="0" smtClean="0"/>
              <a:t>Improved energy efficiency</a:t>
            </a:r>
          </a:p>
          <a:p>
            <a:r>
              <a:rPr lang="en-US" dirty="0" smtClean="0"/>
              <a:t>Renewable energy</a:t>
            </a:r>
          </a:p>
          <a:p>
            <a:r>
              <a:rPr lang="en-US" dirty="0" smtClean="0"/>
              <a:t>The great recession</a:t>
            </a:r>
          </a:p>
          <a:p>
            <a:pPr>
              <a:buNone/>
            </a:pPr>
            <a:endParaRPr lang="en-US" dirty="0" smtClean="0"/>
          </a:p>
          <a:p>
            <a:endParaRPr lang="en-US" dirty="0"/>
          </a:p>
        </p:txBody>
      </p:sp>
      <p:sp>
        <p:nvSpPr>
          <p:cNvPr id="9" name="Slide Number Placeholder 8"/>
          <p:cNvSpPr>
            <a:spLocks noGrp="1"/>
          </p:cNvSpPr>
          <p:nvPr>
            <p:ph type="sldNum" sz="quarter" idx="12"/>
          </p:nvPr>
        </p:nvSpPr>
        <p:spPr/>
        <p:txBody>
          <a:bodyPr/>
          <a:lstStyle/>
          <a:p>
            <a:fld id="{FB8B987A-9B03-4221-B015-1057FD6D563D}" type="slidenum">
              <a:rPr lang="en-US" smtClean="0"/>
              <a:pPr/>
              <a:t>15</a:t>
            </a:fld>
            <a:endParaRPr lang="en-US" dirty="0"/>
          </a:p>
        </p:txBody>
      </p:sp>
      <p:graphicFrame>
        <p:nvGraphicFramePr>
          <p:cNvPr id="11" name="Content Placeholder 10"/>
          <p:cNvGraphicFramePr>
            <a:graphicFrameLocks noGrp="1"/>
          </p:cNvGraphicFramePr>
          <p:nvPr>
            <p:ph sz="half" idx="1"/>
          </p:nvPr>
        </p:nvGraphicFramePr>
        <p:xfrm>
          <a:off x="457200" y="1600200"/>
          <a:ext cx="54864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solidFill>
            <a:srgbClr val="9A867A"/>
          </a:solidFill>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2400" dirty="0" smtClean="0"/>
              <a:t>How can Arizona reduce its CO</a:t>
            </a:r>
            <a:r>
              <a:rPr lang="en-US" sz="2400" baseline="-25000" dirty="0" smtClean="0"/>
              <a:t>2</a:t>
            </a:r>
            <a:r>
              <a:rPr lang="en-US" sz="2400" dirty="0" smtClean="0"/>
              <a:t> emissions rate (lbs per MWh) from fossil fuel plants to meet the proposed EPA carbon rule?</a:t>
            </a:r>
            <a:endParaRPr lang="en-US" sz="2400" dirty="0"/>
          </a:p>
        </p:txBody>
      </p:sp>
      <p:sp>
        <p:nvSpPr>
          <p:cNvPr id="3" name="Content Placeholder 2"/>
          <p:cNvSpPr>
            <a:spLocks noGrp="1"/>
          </p:cNvSpPr>
          <p:nvPr>
            <p:ph idx="1"/>
          </p:nvPr>
        </p:nvSpPr>
        <p:spPr>
          <a:solidFill>
            <a:schemeClr val="bg2"/>
          </a:solidFill>
        </p:spPr>
        <p:style>
          <a:lnRef idx="1">
            <a:schemeClr val="dk1"/>
          </a:lnRef>
          <a:fillRef idx="2">
            <a:schemeClr val="dk1"/>
          </a:fillRef>
          <a:effectRef idx="1">
            <a:schemeClr val="dk1"/>
          </a:effectRef>
          <a:fontRef idx="minor">
            <a:schemeClr val="dk1"/>
          </a:fontRef>
        </p:style>
        <p:txBody>
          <a:bodyPr>
            <a:noAutofit/>
          </a:bodyPr>
          <a:lstStyle/>
          <a:p>
            <a:pPr marL="457200" indent="-457200">
              <a:buFont typeface="+mj-lt"/>
              <a:buAutoNum type="arabicPeriod"/>
            </a:pPr>
            <a:r>
              <a:rPr lang="en-US" sz="2000" b="1" dirty="0" smtClean="0">
                <a:solidFill>
                  <a:schemeClr val="tx1"/>
                </a:solidFill>
              </a:rPr>
              <a:t>EPA’s proposed rule would require significant decreases in the emission rates of fossil fuel power plants in AZ*</a:t>
            </a:r>
          </a:p>
          <a:p>
            <a:pPr marL="857250" lvl="1" indent="-457200">
              <a:buFont typeface="Wingdings" pitchFamily="2" charset="2"/>
              <a:buChar char="Ø"/>
            </a:pPr>
            <a:r>
              <a:rPr lang="en-US" sz="2000" b="1" dirty="0" smtClean="0">
                <a:solidFill>
                  <a:schemeClr val="tx1"/>
                </a:solidFill>
              </a:rPr>
              <a:t>EPA’s 2030 goal for AZ is 702 pounds per net MWh.  This goal pertains to the state, not to individual utilities.  </a:t>
            </a:r>
          </a:p>
          <a:p>
            <a:pPr marL="457200" indent="-457200">
              <a:buFont typeface="+mj-lt"/>
              <a:buAutoNum type="arabicPeriod"/>
            </a:pPr>
            <a:r>
              <a:rPr lang="en-US" sz="2000" b="1" dirty="0" smtClean="0">
                <a:solidFill>
                  <a:schemeClr val="tx1"/>
                </a:solidFill>
              </a:rPr>
              <a:t>Practical steps AZ utilities could take to reduce CO</a:t>
            </a:r>
            <a:r>
              <a:rPr lang="en-US" sz="2000" b="1" baseline="-25000" dirty="0" smtClean="0">
                <a:solidFill>
                  <a:schemeClr val="tx1"/>
                </a:solidFill>
              </a:rPr>
              <a:t>2</a:t>
            </a:r>
            <a:r>
              <a:rPr lang="en-US" sz="2000" b="1" dirty="0" smtClean="0">
                <a:solidFill>
                  <a:schemeClr val="tx1"/>
                </a:solidFill>
              </a:rPr>
              <a:t> emissions</a:t>
            </a:r>
          </a:p>
          <a:p>
            <a:pPr marL="857250" lvl="1" indent="-457200">
              <a:buFont typeface="Wingdings" pitchFamily="2" charset="2"/>
              <a:buChar char="Ø"/>
            </a:pPr>
            <a:r>
              <a:rPr lang="en-US" sz="2000" b="1" dirty="0" smtClean="0">
                <a:solidFill>
                  <a:schemeClr val="tx1"/>
                </a:solidFill>
              </a:rPr>
              <a:t>Continue energy efficiency programs consistent with the energy efficiency standard</a:t>
            </a:r>
          </a:p>
          <a:p>
            <a:pPr marL="857250" lvl="1" indent="-457200">
              <a:buFont typeface="Wingdings" pitchFamily="2" charset="2"/>
              <a:buChar char="Ø"/>
            </a:pPr>
            <a:r>
              <a:rPr lang="en-US" sz="2000" b="1" dirty="0" smtClean="0">
                <a:solidFill>
                  <a:schemeClr val="tx1"/>
                </a:solidFill>
              </a:rPr>
              <a:t>Increase the use of renewable resources (geothermal, solar, &amp; wind)</a:t>
            </a:r>
          </a:p>
          <a:p>
            <a:pPr marL="857250" lvl="1" indent="-457200">
              <a:buFont typeface="Wingdings" pitchFamily="2" charset="2"/>
              <a:buChar char="Ø"/>
            </a:pPr>
            <a:r>
              <a:rPr lang="en-US" sz="2000" b="1" dirty="0" smtClean="0">
                <a:solidFill>
                  <a:schemeClr val="tx1"/>
                </a:solidFill>
              </a:rPr>
              <a:t>Substitute gas-fired generation for coal-fired generation</a:t>
            </a:r>
          </a:p>
          <a:p>
            <a:pPr>
              <a:buNone/>
            </a:pPr>
            <a:r>
              <a:rPr lang="en-US" sz="2000" dirty="0" smtClean="0"/>
              <a:t>*   </a:t>
            </a:r>
            <a:r>
              <a:rPr lang="en-US" sz="1600" dirty="0" smtClean="0">
                <a:solidFill>
                  <a:schemeClr val="tx2">
                    <a:lumMod val="75000"/>
                  </a:schemeClr>
                </a:solidFill>
              </a:rPr>
              <a:t>AZ coal units are Apache Station, Cholla, Coronado, and Springerville (other coal  plants serving AZ customers are in Indian country or in other states)</a:t>
            </a:r>
          </a:p>
        </p:txBody>
      </p:sp>
      <p:sp>
        <p:nvSpPr>
          <p:cNvPr id="5" name="Slide Number Placeholder 4"/>
          <p:cNvSpPr>
            <a:spLocks noGrp="1"/>
          </p:cNvSpPr>
          <p:nvPr>
            <p:ph type="sldNum" sz="quarter" idx="12"/>
          </p:nvPr>
        </p:nvSpPr>
        <p:spPr/>
        <p:txBody>
          <a:bodyPr/>
          <a:lstStyle/>
          <a:p>
            <a:fld id="{FB8B987A-9B03-4221-B015-1057FD6D563D}"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rgbClr val="9A867A"/>
          </a:solidFill>
        </p:spPr>
        <p:txBody>
          <a:bodyPr>
            <a:normAutofit/>
          </a:bodyPr>
          <a:lstStyle/>
          <a:p>
            <a:r>
              <a:rPr lang="en-US" sz="2400" dirty="0" smtClean="0">
                <a:solidFill>
                  <a:schemeClr val="bg1"/>
                </a:solidFill>
              </a:rPr>
              <a:t>Under APS’s IRP, total CO</a:t>
            </a:r>
            <a:r>
              <a:rPr lang="en-US" sz="2400" baseline="-25000" dirty="0" smtClean="0">
                <a:solidFill>
                  <a:schemeClr val="bg1"/>
                </a:solidFill>
              </a:rPr>
              <a:t>2</a:t>
            </a:r>
            <a:r>
              <a:rPr lang="en-US" sz="2400" dirty="0" smtClean="0">
                <a:solidFill>
                  <a:schemeClr val="bg1"/>
                </a:solidFill>
              </a:rPr>
              <a:t> emissions will increase but APS‘s emissions intensity declines</a:t>
            </a:r>
            <a:endParaRPr lang="en-US" sz="2400" dirty="0">
              <a:solidFill>
                <a:schemeClr val="bg1"/>
              </a:solidFill>
            </a:endParaRPr>
          </a:p>
        </p:txBody>
      </p:sp>
      <p:graphicFrame>
        <p:nvGraphicFramePr>
          <p:cNvPr id="8" name="Content Placeholder 7"/>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FB8B987A-9B03-4221-B015-1057FD6D563D}" type="slidenum">
              <a:rPr lang="en-US" smtClean="0"/>
              <a:pPr/>
              <a:t>17</a:t>
            </a:fld>
            <a:endParaRPr lang="en-US" dirty="0"/>
          </a:p>
        </p:txBody>
      </p:sp>
      <p:sp>
        <p:nvSpPr>
          <p:cNvPr id="17" name="TextBox 16"/>
          <p:cNvSpPr txBox="1"/>
          <p:nvPr/>
        </p:nvSpPr>
        <p:spPr>
          <a:xfrm>
            <a:off x="4648200" y="5638800"/>
            <a:ext cx="4191000" cy="27699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1200" dirty="0" smtClean="0"/>
              <a:t>Note:  this is not EPA’s method of calculating emissions rates</a:t>
            </a:r>
            <a:endParaRPr lang="en-US" sz="1200" dirty="0"/>
          </a:p>
        </p:txBody>
      </p:sp>
      <p:graphicFrame>
        <p:nvGraphicFramePr>
          <p:cNvPr id="9" name="Content Placeholder 8"/>
          <p:cNvGraphicFramePr>
            <a:graphicFrameLocks noGrp="1"/>
          </p:cNvGraphicFramePr>
          <p:nvPr>
            <p:ph sz="half" idx="2"/>
          </p:nvPr>
        </p:nvGraphicFramePr>
        <p:xfrm>
          <a:off x="4648200" y="1600201"/>
          <a:ext cx="4038600" cy="3733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3">
            <a:schemeClr val="accent4"/>
          </a:fillRef>
          <a:effectRef idx="2">
            <a:schemeClr val="accent4"/>
          </a:effectRef>
          <a:fontRef idx="minor">
            <a:schemeClr val="lt1"/>
          </a:fontRef>
        </p:style>
        <p:txBody>
          <a:bodyPr>
            <a:normAutofit/>
          </a:bodyPr>
          <a:lstStyle/>
          <a:p>
            <a:r>
              <a:rPr lang="en-US" sz="3200" dirty="0" smtClean="0"/>
              <a:t>The role of energy efficiency</a:t>
            </a:r>
            <a:endParaRPr lang="en-US" sz="3200" dirty="0"/>
          </a:p>
        </p:txBody>
      </p:sp>
      <p:sp>
        <p:nvSpPr>
          <p:cNvPr id="5" name="Content Placeholder 4"/>
          <p:cNvSpPr>
            <a:spLocks noGrp="1"/>
          </p:cNvSpPr>
          <p:nvPr>
            <p:ph sz="half" idx="1"/>
          </p:nvPr>
        </p:nvSpPr>
        <p:spPr>
          <a:xfrm>
            <a:off x="457200" y="1600200"/>
            <a:ext cx="3429000" cy="4525963"/>
          </a:xfrm>
          <a:solidFill>
            <a:schemeClr val="bg1">
              <a:lumMod val="95000"/>
            </a:schemeClr>
          </a:solidFill>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r>
              <a:rPr lang="en-US" dirty="0" smtClean="0">
                <a:solidFill>
                  <a:schemeClr val="tx1"/>
                </a:solidFill>
              </a:rPr>
              <a:t>APS’s planned efficiency will comprise 15% of its energy resources in 2029  </a:t>
            </a:r>
          </a:p>
          <a:p>
            <a:r>
              <a:rPr lang="en-US" sz="3000" dirty="0" smtClean="0">
                <a:solidFill>
                  <a:schemeClr val="tx1"/>
                </a:solidFill>
              </a:rPr>
              <a:t>Without those EE resources:</a:t>
            </a:r>
          </a:p>
          <a:p>
            <a:pPr lvl="1"/>
            <a:r>
              <a:rPr lang="en-US" sz="2600" dirty="0" smtClean="0">
                <a:solidFill>
                  <a:schemeClr val="tx1"/>
                </a:solidFill>
              </a:rPr>
              <a:t>APS will need to pay for more generation capacity &amp; more fuel</a:t>
            </a:r>
          </a:p>
          <a:p>
            <a:pPr lvl="1"/>
            <a:r>
              <a:rPr lang="en-US" sz="2600" dirty="0" smtClean="0">
                <a:solidFill>
                  <a:schemeClr val="tx1"/>
                </a:solidFill>
              </a:rPr>
              <a:t>APS will have fewer options to reduce CO</a:t>
            </a:r>
            <a:r>
              <a:rPr lang="en-US" sz="2600" baseline="-25000" dirty="0" smtClean="0">
                <a:solidFill>
                  <a:schemeClr val="tx1"/>
                </a:solidFill>
              </a:rPr>
              <a:t>2</a:t>
            </a:r>
            <a:r>
              <a:rPr lang="en-US" sz="2600" dirty="0" smtClean="0">
                <a:solidFill>
                  <a:schemeClr val="tx1"/>
                </a:solidFill>
              </a:rPr>
              <a:t> emissions</a:t>
            </a:r>
          </a:p>
          <a:p>
            <a:pPr lvl="1"/>
            <a:r>
              <a:rPr lang="en-US" sz="2600" dirty="0" smtClean="0">
                <a:solidFill>
                  <a:schemeClr val="tx1"/>
                </a:solidFill>
              </a:rPr>
              <a:t>Customers’ bills will increase as efficiency is the lowest cost resource</a:t>
            </a:r>
          </a:p>
          <a:p>
            <a:pPr lvl="1"/>
            <a:endParaRPr lang="en-US" sz="2600" dirty="0" smtClean="0">
              <a:solidFill>
                <a:schemeClr val="tx1"/>
              </a:solidFill>
            </a:endParaRPr>
          </a:p>
        </p:txBody>
      </p:sp>
      <p:sp>
        <p:nvSpPr>
          <p:cNvPr id="4" name="Slide Number Placeholder 3"/>
          <p:cNvSpPr>
            <a:spLocks noGrp="1"/>
          </p:cNvSpPr>
          <p:nvPr>
            <p:ph type="sldNum" sz="quarter" idx="12"/>
          </p:nvPr>
        </p:nvSpPr>
        <p:spPr/>
        <p:txBody>
          <a:bodyPr/>
          <a:lstStyle/>
          <a:p>
            <a:fld id="{FB8B987A-9B03-4221-B015-1057FD6D563D}" type="slidenum">
              <a:rPr lang="en-US" smtClean="0"/>
              <a:pPr/>
              <a:t>18</a:t>
            </a:fld>
            <a:endParaRPr lang="en-US" dirty="0"/>
          </a:p>
        </p:txBody>
      </p:sp>
      <p:graphicFrame>
        <p:nvGraphicFramePr>
          <p:cNvPr id="10" name="Content Placeholder 9"/>
          <p:cNvGraphicFramePr>
            <a:graphicFrameLocks noGrp="1"/>
          </p:cNvGraphicFramePr>
          <p:nvPr>
            <p:ph sz="half" idx="2"/>
          </p:nvPr>
        </p:nvGraphicFramePr>
        <p:xfrm>
          <a:off x="4038600" y="1600200"/>
          <a:ext cx="46482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a:normAutofit/>
          </a:bodyPr>
          <a:lstStyle/>
          <a:p>
            <a:pPr algn="r"/>
            <a:r>
              <a:rPr lang="en-US" sz="3200" b="1" dirty="0" smtClean="0"/>
              <a:t>2 minute take-away for the Commission</a:t>
            </a:r>
            <a:endParaRPr lang="en-US" sz="3200" b="1" dirty="0"/>
          </a:p>
        </p:txBody>
      </p:sp>
      <p:sp>
        <p:nvSpPr>
          <p:cNvPr id="3" name="Content Placeholder 2"/>
          <p:cNvSpPr>
            <a:spLocks noGrp="1"/>
          </p:cNvSpPr>
          <p:nvPr>
            <p:ph idx="1"/>
          </p:nvPr>
        </p:nvSpPr>
        <p:spPr>
          <a:solidFill>
            <a:srgbClr val="F5F1EF"/>
          </a:solidFill>
        </p:spPr>
        <p:txBody>
          <a:bodyPr>
            <a:normAutofit fontScale="77500" lnSpcReduction="20000"/>
          </a:bodyPr>
          <a:lstStyle/>
          <a:p>
            <a:pPr marL="342900" lvl="1" indent="-342900">
              <a:buFont typeface="Wingdings" pitchFamily="2" charset="2"/>
              <a:buChar char="ü"/>
            </a:pPr>
            <a:r>
              <a:rPr lang="en-US" sz="3800" b="1" i="1" dirty="0" smtClean="0">
                <a:solidFill>
                  <a:schemeClr val="accent6">
                    <a:lumMod val="50000"/>
                  </a:schemeClr>
                </a:solidFill>
              </a:rPr>
              <a:t>In reviewing the 2014 resource plans, the Commission should consider:</a:t>
            </a:r>
          </a:p>
          <a:p>
            <a:pPr marL="742950" lvl="2" indent="-342900">
              <a:buFont typeface="Wingdings" pitchFamily="2" charset="2"/>
              <a:buChar char="Ø"/>
            </a:pPr>
            <a:r>
              <a:rPr lang="en-US" sz="3300" b="1" i="1" dirty="0" smtClean="0">
                <a:solidFill>
                  <a:schemeClr val="accent1">
                    <a:lumMod val="75000"/>
                  </a:schemeClr>
                </a:solidFill>
              </a:rPr>
              <a:t>The uncertainty of load growth</a:t>
            </a:r>
          </a:p>
          <a:p>
            <a:pPr marL="742950" lvl="2" indent="-342900">
              <a:buFont typeface="Wingdings" pitchFamily="2" charset="2"/>
              <a:buChar char="Ø"/>
            </a:pPr>
            <a:r>
              <a:rPr lang="en-US" sz="3300" b="1" i="1" dirty="0" smtClean="0">
                <a:solidFill>
                  <a:schemeClr val="accent1">
                    <a:lumMod val="75000"/>
                  </a:schemeClr>
                </a:solidFill>
              </a:rPr>
              <a:t>Fossil fuel price risk, especially natural gas prices</a:t>
            </a:r>
            <a:endParaRPr lang="en-US" sz="2900" dirty="0" smtClean="0">
              <a:solidFill>
                <a:schemeClr val="accent1">
                  <a:lumMod val="75000"/>
                </a:schemeClr>
              </a:solidFill>
            </a:endParaRPr>
          </a:p>
          <a:p>
            <a:pPr marL="742950" lvl="2" indent="-342900">
              <a:buFont typeface="Wingdings" pitchFamily="2" charset="2"/>
              <a:buChar char="Ø"/>
            </a:pPr>
            <a:r>
              <a:rPr lang="en-US" sz="3300" b="1" i="1" dirty="0" smtClean="0">
                <a:solidFill>
                  <a:schemeClr val="accent1">
                    <a:lumMod val="75000"/>
                  </a:schemeClr>
                </a:solidFill>
              </a:rPr>
              <a:t>CO</a:t>
            </a:r>
            <a:r>
              <a:rPr lang="en-US" sz="3300" b="1" i="1" baseline="-25000" dirty="0" smtClean="0">
                <a:solidFill>
                  <a:schemeClr val="accent1">
                    <a:lumMod val="75000"/>
                  </a:schemeClr>
                </a:solidFill>
              </a:rPr>
              <a:t>2</a:t>
            </a:r>
            <a:r>
              <a:rPr lang="en-US" sz="3300" b="1" i="1" dirty="0" smtClean="0">
                <a:solidFill>
                  <a:schemeClr val="accent1">
                    <a:lumMod val="75000"/>
                  </a:schemeClr>
                </a:solidFill>
              </a:rPr>
              <a:t> emissions &amp; impacts</a:t>
            </a:r>
          </a:p>
          <a:p>
            <a:pPr lvl="1">
              <a:buFont typeface="Wingdings" pitchFamily="2" charset="2"/>
              <a:buChar char="Ø"/>
            </a:pPr>
            <a:r>
              <a:rPr lang="en-US" sz="3300" b="1" i="1" dirty="0" smtClean="0">
                <a:solidFill>
                  <a:schemeClr val="accent1">
                    <a:lumMod val="75000"/>
                  </a:schemeClr>
                </a:solidFill>
              </a:rPr>
              <a:t>The role of renewable energy and energy efficiency</a:t>
            </a:r>
          </a:p>
          <a:p>
            <a:pPr lvl="2"/>
            <a:r>
              <a:rPr lang="en-US" sz="2900" dirty="0" smtClean="0"/>
              <a:t>Renewable energy is a stably priced, commercially available resource that manages fuel cost uncertainty and reduces CO</a:t>
            </a:r>
            <a:r>
              <a:rPr lang="en-US" sz="2900" baseline="-25000" dirty="0" smtClean="0"/>
              <a:t>2</a:t>
            </a:r>
            <a:r>
              <a:rPr lang="en-US" sz="2900" dirty="0" smtClean="0"/>
              <a:t> emissions</a:t>
            </a:r>
          </a:p>
          <a:p>
            <a:pPr lvl="2"/>
            <a:r>
              <a:rPr lang="en-US" sz="2900" dirty="0" smtClean="0"/>
              <a:t>Energy efficiency programs are effective, reduce CO</a:t>
            </a:r>
            <a:r>
              <a:rPr lang="en-US" sz="2900" baseline="-25000" dirty="0" smtClean="0"/>
              <a:t>2</a:t>
            </a:r>
            <a:r>
              <a:rPr lang="en-US" sz="2900" dirty="0" smtClean="0"/>
              <a:t> emissions, and reduce utility and customer exposure to higher costs of electricity</a:t>
            </a:r>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19</a:t>
            </a:fld>
            <a:endParaRPr lang="en-US" dirty="0"/>
          </a:p>
        </p:txBody>
      </p:sp>
      <p:pic>
        <p:nvPicPr>
          <p:cNvPr id="2050" name="Picture 2" descr="View details"/>
          <p:cNvPicPr>
            <a:picLocks noChangeAspect="1" noChangeArrowheads="1"/>
          </p:cNvPicPr>
          <p:nvPr/>
        </p:nvPicPr>
        <p:blipFill>
          <a:blip r:embed="rId2" cstate="print"/>
          <a:srcRect/>
          <a:stretch>
            <a:fillRect/>
          </a:stretch>
        </p:blipFill>
        <p:spPr bwMode="auto">
          <a:xfrm rot="10800000">
            <a:off x="381001" y="228600"/>
            <a:ext cx="1219200" cy="1219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200" dirty="0" smtClean="0"/>
              <a:t>Purposes of resource planning</a:t>
            </a:r>
            <a:endParaRPr lang="en-US" sz="3200" dirty="0"/>
          </a:p>
        </p:txBody>
      </p:sp>
      <p:sp>
        <p:nvSpPr>
          <p:cNvPr id="3" name="Content Placeholder 2"/>
          <p:cNvSpPr>
            <a:spLocks noGrp="1"/>
          </p:cNvSpPr>
          <p:nvPr>
            <p:ph sz="half" idx="1"/>
          </p:nvPr>
        </p:nvSpPr>
        <p:spPr>
          <a:solidFill>
            <a:schemeClr val="bg1">
              <a:lumMod val="95000"/>
            </a:schemeClr>
          </a:solidFill>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en-US" dirty="0" smtClean="0"/>
              <a:t>To take a long term perspective</a:t>
            </a:r>
          </a:p>
          <a:p>
            <a:r>
              <a:rPr lang="en-US" dirty="0" smtClean="0"/>
              <a:t>To be imaginative (as opposed to simply grinding out lots of calculations)</a:t>
            </a:r>
          </a:p>
          <a:p>
            <a:r>
              <a:rPr lang="en-US" dirty="0" smtClean="0"/>
              <a:t>To analyze alternative (future) resource portfolios for a given utility </a:t>
            </a:r>
          </a:p>
          <a:p>
            <a:r>
              <a:rPr lang="en-US" dirty="0" smtClean="0"/>
              <a:t>To obtain input from a wide-range of stakeholders</a:t>
            </a:r>
          </a:p>
          <a:p>
            <a:r>
              <a:rPr lang="en-US" dirty="0" smtClean="0"/>
              <a:t>To acknowledge a plan that will provide the greatest public benefit over the long run</a:t>
            </a:r>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2</a:t>
            </a:fld>
            <a:endParaRPr lang="en-US" dirty="0"/>
          </a:p>
        </p:txBody>
      </p:sp>
      <p:pic>
        <p:nvPicPr>
          <p:cNvPr id="14" name="Content Placeholder 13" descr="Mama_quail_and_babies3.JPG"/>
          <p:cNvPicPr>
            <a:picLocks noGrp="1" noChangeAspect="1"/>
          </p:cNvPicPr>
          <p:nvPr>
            <p:ph sz="half" idx="2"/>
          </p:nvPr>
        </p:nvPicPr>
        <p:blipFill>
          <a:blip r:embed="rId2" cstate="print"/>
          <a:stretch>
            <a:fillRect/>
          </a:stretch>
        </p:blipFill>
        <p:spPr>
          <a:xfrm>
            <a:off x="4572000" y="1676400"/>
            <a:ext cx="4038600" cy="3028950"/>
          </a:xfrm>
        </p:spPr>
      </p:pic>
      <p:sp>
        <p:nvSpPr>
          <p:cNvPr id="15" name="TextBox 14"/>
          <p:cNvSpPr txBox="1"/>
          <p:nvPr/>
        </p:nvSpPr>
        <p:spPr>
          <a:xfrm>
            <a:off x="4648200" y="4876800"/>
            <a:ext cx="4191000" cy="246221"/>
          </a:xfrm>
          <a:prstGeom prst="rect">
            <a:avLst/>
          </a:prstGeom>
          <a:noFill/>
        </p:spPr>
        <p:txBody>
          <a:bodyPr wrap="square" rtlCol="0">
            <a:spAutoFit/>
          </a:bodyPr>
          <a:lstStyle/>
          <a:p>
            <a:pPr algn="ctr"/>
            <a:r>
              <a:rPr lang="en-US" sz="1000" dirty="0" smtClean="0"/>
              <a:t>Photo:  BJ Berry</a:t>
            </a:r>
            <a:endParaRPr lang="en-US" sz="1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a:normAutofit/>
          </a:bodyPr>
          <a:lstStyle/>
          <a:p>
            <a:pPr algn="r"/>
            <a:r>
              <a:rPr lang="en-US" sz="3200" b="1" dirty="0" smtClean="0"/>
              <a:t>2 minute take-away for the Commission</a:t>
            </a:r>
            <a:endParaRPr lang="en-US" sz="3200" dirty="0"/>
          </a:p>
        </p:txBody>
      </p:sp>
      <p:sp>
        <p:nvSpPr>
          <p:cNvPr id="3" name="Content Placeholder 2"/>
          <p:cNvSpPr>
            <a:spLocks noGrp="1"/>
          </p:cNvSpPr>
          <p:nvPr>
            <p:ph idx="1"/>
          </p:nvPr>
        </p:nvSpPr>
        <p:spPr>
          <a:solidFill>
            <a:srgbClr val="F5F1EF"/>
          </a:solidFill>
        </p:spPr>
        <p:txBody>
          <a:bodyPr>
            <a:normAutofit/>
          </a:bodyPr>
          <a:lstStyle/>
          <a:p>
            <a:pPr marL="342900" lvl="1" indent="-342900">
              <a:buFont typeface="Wingdings" pitchFamily="2" charset="2"/>
              <a:buChar char="ü"/>
            </a:pPr>
            <a:r>
              <a:rPr lang="en-US" sz="2400" b="1" i="1" dirty="0" smtClean="0">
                <a:solidFill>
                  <a:schemeClr val="accent6">
                    <a:lumMod val="50000"/>
                  </a:schemeClr>
                </a:solidFill>
              </a:rPr>
              <a:t>The Commission should ask whether policies encourage innovation and its benefits or whether policies lock out new technologies or create barriers to new market entrants</a:t>
            </a:r>
          </a:p>
          <a:p>
            <a:pPr lvl="2"/>
            <a:r>
              <a:rPr lang="en-US" dirty="0" smtClean="0"/>
              <a:t>Beneficial change is being driven by:</a:t>
            </a:r>
          </a:p>
          <a:p>
            <a:pPr lvl="3"/>
            <a:r>
              <a:rPr lang="en-US" sz="2400" b="1" dirty="0" smtClean="0">
                <a:solidFill>
                  <a:schemeClr val="accent6">
                    <a:lumMod val="50000"/>
                  </a:schemeClr>
                </a:solidFill>
              </a:rPr>
              <a:t>Innovation</a:t>
            </a:r>
            <a:r>
              <a:rPr lang="en-US" sz="2400" dirty="0" smtClean="0"/>
              <a:t> and </a:t>
            </a:r>
            <a:r>
              <a:rPr lang="en-US" sz="2400" b="1" dirty="0" smtClean="0">
                <a:solidFill>
                  <a:schemeClr val="accent6">
                    <a:lumMod val="50000"/>
                  </a:schemeClr>
                </a:solidFill>
              </a:rPr>
              <a:t>entrepreneurship,</a:t>
            </a:r>
            <a:r>
              <a:rPr lang="en-US" sz="2400" dirty="0" smtClean="0"/>
              <a:t> especially from outside the electric utility industry</a:t>
            </a:r>
          </a:p>
          <a:p>
            <a:pPr lvl="3"/>
            <a:r>
              <a:rPr lang="en-US" sz="2400" dirty="0" smtClean="0"/>
              <a:t>Increasing </a:t>
            </a:r>
            <a:r>
              <a:rPr lang="en-US" sz="2400" b="1" dirty="0" smtClean="0">
                <a:solidFill>
                  <a:schemeClr val="accent6">
                    <a:lumMod val="50000"/>
                  </a:schemeClr>
                </a:solidFill>
              </a:rPr>
              <a:t>societal &amp; market receptivity </a:t>
            </a:r>
            <a:r>
              <a:rPr lang="en-US" sz="2400" dirty="0" smtClean="0"/>
              <a:t>to energy efficiency and distributed renewable energy</a:t>
            </a:r>
          </a:p>
          <a:p>
            <a:pPr lvl="3"/>
            <a:r>
              <a:rPr lang="en-US" sz="2400" b="1" dirty="0" smtClean="0">
                <a:solidFill>
                  <a:schemeClr val="accent6">
                    <a:lumMod val="50000"/>
                  </a:schemeClr>
                </a:solidFill>
              </a:rPr>
              <a:t>Learning </a:t>
            </a:r>
            <a:r>
              <a:rPr lang="en-US" sz="2400" dirty="0" smtClean="0"/>
              <a:t>by consumers, entrepreneurs, utilities</a:t>
            </a:r>
          </a:p>
          <a:p>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20</a:t>
            </a:fld>
            <a:endParaRPr lang="en-US" dirty="0"/>
          </a:p>
        </p:txBody>
      </p:sp>
      <p:pic>
        <p:nvPicPr>
          <p:cNvPr id="5" name="Picture 2" descr="View details"/>
          <p:cNvPicPr>
            <a:picLocks noChangeAspect="1" noChangeArrowheads="1"/>
          </p:cNvPicPr>
          <p:nvPr/>
        </p:nvPicPr>
        <p:blipFill>
          <a:blip r:embed="rId2" cstate="print"/>
          <a:srcRect/>
          <a:stretch>
            <a:fillRect/>
          </a:stretch>
        </p:blipFill>
        <p:spPr bwMode="auto">
          <a:xfrm>
            <a:off x="381000" y="228600"/>
            <a:ext cx="1219200" cy="1219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txBody>
          <a:bodyPr>
            <a:normAutofit/>
          </a:bodyPr>
          <a:lstStyle/>
          <a:p>
            <a:r>
              <a:rPr lang="en-US" sz="3200" dirty="0" smtClean="0">
                <a:solidFill>
                  <a:schemeClr val="bg1"/>
                </a:solidFill>
              </a:rPr>
              <a:t>Often we get lost in details.  What are the big themes the Commission should look for?</a:t>
            </a:r>
            <a:endParaRPr lang="en-US" sz="3200" dirty="0">
              <a:solidFill>
                <a:schemeClr val="bg1"/>
              </a:solidFill>
            </a:endParaRPr>
          </a:p>
        </p:txBody>
      </p:sp>
      <p:sp>
        <p:nvSpPr>
          <p:cNvPr id="3" name="Content Placeholder 2"/>
          <p:cNvSpPr>
            <a:spLocks noGrp="1"/>
          </p:cNvSpPr>
          <p:nvPr>
            <p:ph sz="half" idx="1"/>
          </p:nvPr>
        </p:nvSpPr>
        <p:spPr>
          <a:xfrm>
            <a:off x="457200" y="1600200"/>
            <a:ext cx="3810000" cy="4525963"/>
          </a:xfrm>
          <a:solidFill>
            <a:schemeClr val="bg1">
              <a:lumMod val="95000"/>
            </a:schemeClr>
          </a:solidFill>
        </p:spPr>
        <p:txBody>
          <a:bodyPr>
            <a:noAutofit/>
          </a:bodyPr>
          <a:lstStyle/>
          <a:p>
            <a:pPr marL="457200" indent="-457200">
              <a:spcBef>
                <a:spcPts val="0"/>
              </a:spcBef>
              <a:buFont typeface="+mj-lt"/>
              <a:buAutoNum type="arabicPeriod"/>
            </a:pPr>
            <a:r>
              <a:rPr lang="en-US" sz="1600" dirty="0" smtClean="0"/>
              <a:t>Is </a:t>
            </a:r>
            <a:r>
              <a:rPr lang="en-US" sz="1600" b="1" dirty="0" smtClean="0">
                <a:solidFill>
                  <a:schemeClr val="accent6">
                    <a:lumMod val="50000"/>
                  </a:schemeClr>
                </a:solidFill>
              </a:rPr>
              <a:t>uncertainty</a:t>
            </a:r>
            <a:r>
              <a:rPr lang="en-US" sz="1600" dirty="0" smtClean="0"/>
              <a:t> recognized and managed? </a:t>
            </a:r>
          </a:p>
          <a:p>
            <a:pPr marL="914400" lvl="3" indent="-457200">
              <a:spcBef>
                <a:spcPts val="0"/>
              </a:spcBef>
              <a:buFont typeface="+mj-lt"/>
              <a:buAutoNum type="alphaLcParenR"/>
            </a:pPr>
            <a:r>
              <a:rPr lang="en-US" sz="1600" dirty="0" smtClean="0"/>
              <a:t>Factors affecting the demand for electricity may be changing</a:t>
            </a:r>
          </a:p>
          <a:p>
            <a:pPr marL="914400" lvl="3" indent="-457200">
              <a:spcBef>
                <a:spcPts val="0"/>
              </a:spcBef>
              <a:buFont typeface="+mj-lt"/>
              <a:buAutoNum type="alphaLcParenR"/>
            </a:pPr>
            <a:r>
              <a:rPr lang="en-US" sz="1600" dirty="0" smtClean="0"/>
              <a:t>Future natural gas prices are impossible to predict accurately</a:t>
            </a:r>
          </a:p>
          <a:p>
            <a:pPr marL="457200" indent="-457200">
              <a:spcBef>
                <a:spcPts val="0"/>
              </a:spcBef>
              <a:buFont typeface="+mj-lt"/>
              <a:buAutoNum type="arabicPeriod"/>
            </a:pPr>
            <a:r>
              <a:rPr lang="en-US" sz="1600" dirty="0" smtClean="0"/>
              <a:t>Are i</a:t>
            </a:r>
            <a:r>
              <a:rPr lang="en-US" sz="1600" b="1" dirty="0" smtClean="0">
                <a:solidFill>
                  <a:schemeClr val="accent6">
                    <a:lumMod val="50000"/>
                  </a:schemeClr>
                </a:solidFill>
              </a:rPr>
              <a:t>nnovation, entrepreneurship, technological change, and social change</a:t>
            </a:r>
            <a:r>
              <a:rPr lang="en-US" sz="1600" dirty="0" smtClean="0"/>
              <a:t> adequately incorporated into the plan?</a:t>
            </a:r>
          </a:p>
          <a:p>
            <a:pPr marL="457200" indent="-457200">
              <a:spcBef>
                <a:spcPts val="0"/>
              </a:spcBef>
              <a:buFont typeface="+mj-lt"/>
              <a:buAutoNum type="arabicPeriod"/>
            </a:pPr>
            <a:r>
              <a:rPr lang="en-US" sz="1600" dirty="0" smtClean="0"/>
              <a:t>Is </a:t>
            </a:r>
            <a:r>
              <a:rPr lang="en-US" sz="1600" b="1" dirty="0" smtClean="0">
                <a:solidFill>
                  <a:schemeClr val="accent6">
                    <a:lumMod val="50000"/>
                  </a:schemeClr>
                </a:solidFill>
              </a:rPr>
              <a:t>energy efficiency </a:t>
            </a:r>
            <a:r>
              <a:rPr lang="en-US" sz="1600" dirty="0" smtClean="0"/>
              <a:t>part of the plan?</a:t>
            </a:r>
          </a:p>
          <a:p>
            <a:pPr marL="457200" indent="-457200">
              <a:spcBef>
                <a:spcPts val="0"/>
              </a:spcBef>
              <a:buFont typeface="+mj-lt"/>
              <a:buAutoNum type="arabicPeriod"/>
            </a:pPr>
            <a:r>
              <a:rPr lang="en-US" sz="1600" dirty="0" smtClean="0"/>
              <a:t>Are</a:t>
            </a:r>
            <a:r>
              <a:rPr lang="en-US" sz="1600" b="1" dirty="0" smtClean="0">
                <a:solidFill>
                  <a:schemeClr val="accent6">
                    <a:lumMod val="50000"/>
                  </a:schemeClr>
                </a:solidFill>
              </a:rPr>
              <a:t> CO</a:t>
            </a:r>
            <a:r>
              <a:rPr lang="en-US" sz="1600" b="1" baseline="-25000" dirty="0" smtClean="0">
                <a:solidFill>
                  <a:schemeClr val="accent6">
                    <a:lumMod val="50000"/>
                  </a:schemeClr>
                </a:solidFill>
              </a:rPr>
              <a:t>2</a:t>
            </a:r>
            <a:r>
              <a:rPr lang="en-US" sz="1600" b="1" dirty="0" smtClean="0">
                <a:solidFill>
                  <a:schemeClr val="accent6">
                    <a:lumMod val="50000"/>
                  </a:schemeClr>
                </a:solidFill>
              </a:rPr>
              <a:t> emissions </a:t>
            </a:r>
            <a:r>
              <a:rPr lang="en-US" sz="1600" dirty="0" smtClean="0"/>
              <a:t>addressed?</a:t>
            </a:r>
          </a:p>
          <a:p>
            <a:pPr marL="914400" lvl="3" indent="-457200">
              <a:spcBef>
                <a:spcPts val="0"/>
              </a:spcBef>
              <a:buFont typeface="+mj-lt"/>
              <a:buAutoNum type="alphaLcParenR"/>
            </a:pPr>
            <a:r>
              <a:rPr lang="en-US" sz="1600" dirty="0" smtClean="0"/>
              <a:t>What is the trajectory of CO</a:t>
            </a:r>
            <a:r>
              <a:rPr lang="en-US" sz="1600" baseline="-25000" dirty="0" smtClean="0"/>
              <a:t>2</a:t>
            </a:r>
            <a:r>
              <a:rPr lang="en-US" sz="1600" dirty="0" smtClean="0"/>
              <a:t> emissions – increasing, decreasing?</a:t>
            </a:r>
          </a:p>
          <a:p>
            <a:pPr marL="914400" lvl="3" indent="-457200">
              <a:spcBef>
                <a:spcPts val="0"/>
              </a:spcBef>
              <a:buFont typeface="+mj-lt"/>
              <a:buAutoNum type="alphaLcParenR"/>
            </a:pPr>
            <a:r>
              <a:rPr lang="en-US" sz="1600" dirty="0" smtClean="0"/>
              <a:t>How can CO</a:t>
            </a:r>
            <a:r>
              <a:rPr lang="en-US" sz="1600" baseline="-25000" dirty="0" smtClean="0"/>
              <a:t>2</a:t>
            </a:r>
            <a:r>
              <a:rPr lang="en-US" sz="1600" dirty="0" smtClean="0"/>
              <a:t> emissions be reduced?</a:t>
            </a:r>
          </a:p>
          <a:p>
            <a:pPr marL="457200" indent="-457200">
              <a:spcBef>
                <a:spcPts val="0"/>
              </a:spcBef>
              <a:buNone/>
            </a:pPr>
            <a:endParaRPr lang="en-US" sz="2000" dirty="0" smtClean="0"/>
          </a:p>
        </p:txBody>
      </p:sp>
      <p:sp>
        <p:nvSpPr>
          <p:cNvPr id="4" name="Slide Number Placeholder 3"/>
          <p:cNvSpPr>
            <a:spLocks noGrp="1"/>
          </p:cNvSpPr>
          <p:nvPr>
            <p:ph type="sldNum" sz="quarter" idx="12"/>
          </p:nvPr>
        </p:nvSpPr>
        <p:spPr/>
        <p:txBody>
          <a:bodyPr/>
          <a:lstStyle/>
          <a:p>
            <a:fld id="{FB8B987A-9B03-4221-B015-1057FD6D563D}" type="slidenum">
              <a:rPr lang="en-US" smtClean="0"/>
              <a:pPr/>
              <a:t>3</a:t>
            </a:fld>
            <a:endParaRPr lang="en-US" dirty="0"/>
          </a:p>
        </p:txBody>
      </p:sp>
      <p:graphicFrame>
        <p:nvGraphicFramePr>
          <p:cNvPr id="12" name="Content Placeholder 11"/>
          <p:cNvGraphicFramePr>
            <a:graphicFrameLocks noGrp="1"/>
          </p:cNvGraphicFramePr>
          <p:nvPr>
            <p:ph sz="half" idx="2"/>
          </p:nvPr>
        </p:nvGraphicFramePr>
        <p:xfrm>
          <a:off x="4343400" y="1600200"/>
          <a:ext cx="434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4648200" y="1828800"/>
            <a:ext cx="3810000" cy="381000"/>
          </a:xfrm>
          <a:prstGeom prst="rect">
            <a:avLst/>
          </a:prstGeom>
          <a:noFill/>
        </p:spPr>
        <p:txBody>
          <a:bodyPr wrap="square" rtlCol="0">
            <a:spAutoFit/>
          </a:bodyPr>
          <a:lstStyle/>
          <a:p>
            <a:pPr algn="ctr"/>
            <a:r>
              <a:rPr lang="en-US" b="1" dirty="0" smtClean="0">
                <a:solidFill>
                  <a:schemeClr val="tx2">
                    <a:lumMod val="75000"/>
                  </a:schemeClr>
                </a:solidFill>
              </a:rPr>
              <a:t>Presentation topics</a:t>
            </a:r>
            <a:endParaRPr lang="en-US"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n-US" sz="2400" dirty="0" smtClean="0"/>
              <a:t>Context:  AZ electricity prices are generally lower than 20 years ago:</a:t>
            </a:r>
            <a:br>
              <a:rPr lang="en-US" sz="2400" dirty="0" smtClean="0"/>
            </a:br>
            <a:r>
              <a:rPr lang="en-US" sz="2400" dirty="0" smtClean="0"/>
              <a:t>electricity prices reflect additions of new facilities &amp; fuel prices </a:t>
            </a:r>
            <a:endParaRPr lang="en-US" sz="2400" dirty="0"/>
          </a:p>
        </p:txBody>
      </p:sp>
      <p:graphicFrame>
        <p:nvGraphicFramePr>
          <p:cNvPr id="5" name="Content Placeholder 4"/>
          <p:cNvGraphicFramePr>
            <a:graphicFrameLocks noGrp="1"/>
          </p:cNvGraphicFramePr>
          <p:nvPr>
            <p:ph sz="half" idx="1"/>
          </p:nvPr>
        </p:nvGraphicFramePr>
        <p:xfrm>
          <a:off x="457200" y="1600200"/>
          <a:ext cx="47244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6"/>
          <p:cNvSpPr>
            <a:spLocks noGrp="1"/>
          </p:cNvSpPr>
          <p:nvPr>
            <p:ph sz="half" idx="2"/>
          </p:nvPr>
        </p:nvSpPr>
        <p:spPr>
          <a:xfrm>
            <a:off x="5181600" y="1600200"/>
            <a:ext cx="3505200" cy="4525963"/>
          </a:xfrm>
          <a:solidFill>
            <a:schemeClr val="bg2"/>
          </a:solidFill>
          <a:ln>
            <a:noFill/>
          </a:ln>
        </p:spPr>
        <p:style>
          <a:lnRef idx="1">
            <a:schemeClr val="dk1"/>
          </a:lnRef>
          <a:fillRef idx="2">
            <a:schemeClr val="dk1"/>
          </a:fillRef>
          <a:effectRef idx="1">
            <a:schemeClr val="dk1"/>
          </a:effectRef>
          <a:fontRef idx="minor">
            <a:schemeClr val="dk1"/>
          </a:fontRef>
        </p:style>
        <p:txBody>
          <a:bodyPr>
            <a:normAutofit fontScale="85000" lnSpcReduction="20000"/>
          </a:bodyPr>
          <a:lstStyle/>
          <a:p>
            <a:pPr>
              <a:buNone/>
            </a:pPr>
            <a:r>
              <a:rPr lang="en-US" sz="2200" b="1" dirty="0" smtClean="0"/>
              <a:t>Factors affecting prices</a:t>
            </a:r>
          </a:p>
          <a:p>
            <a:r>
              <a:rPr lang="en-US" sz="2200" b="1" dirty="0" smtClean="0"/>
              <a:t>Depreciation of large capital additions </a:t>
            </a:r>
          </a:p>
          <a:p>
            <a:pPr lvl="1"/>
            <a:r>
              <a:rPr lang="en-US" sz="2200" dirty="0" smtClean="0"/>
              <a:t>Coal &amp; nuclear plants completed in the 1980s and 1990:</a:t>
            </a:r>
          </a:p>
          <a:p>
            <a:pPr lvl="2"/>
            <a:r>
              <a:rPr lang="en-US" sz="1800" dirty="0" smtClean="0"/>
              <a:t>Springerville 2, 1990</a:t>
            </a:r>
          </a:p>
          <a:p>
            <a:pPr lvl="2"/>
            <a:r>
              <a:rPr lang="en-US" sz="1800" dirty="0" smtClean="0"/>
              <a:t>Palo Verde (1986-1988)</a:t>
            </a:r>
          </a:p>
          <a:p>
            <a:pPr lvl="2"/>
            <a:r>
              <a:rPr lang="en-US" sz="1800" dirty="0" smtClean="0"/>
              <a:t>Springerville 1, 1985</a:t>
            </a:r>
          </a:p>
          <a:p>
            <a:pPr lvl="2"/>
            <a:r>
              <a:rPr lang="en-US" sz="1800" dirty="0" smtClean="0"/>
              <a:t>1980:  Cholla 3, Craig 1, Coronado 2 </a:t>
            </a:r>
          </a:p>
          <a:p>
            <a:pPr lvl="1"/>
            <a:r>
              <a:rPr lang="en-US" sz="2200" dirty="0" smtClean="0"/>
              <a:t>Springerville 4, 2009</a:t>
            </a:r>
          </a:p>
          <a:p>
            <a:r>
              <a:rPr lang="en-US" sz="2200" b="1" dirty="0" smtClean="0">
                <a:solidFill>
                  <a:schemeClr val="accent6">
                    <a:lumMod val="50000"/>
                  </a:schemeClr>
                </a:solidFill>
              </a:rPr>
              <a:t>Very high natural gas prices, 2005-2008 (lagged effect via fuel adjustors)</a:t>
            </a:r>
          </a:p>
          <a:p>
            <a:r>
              <a:rPr lang="en-US" sz="2200" b="1" dirty="0" smtClean="0">
                <a:solidFill>
                  <a:schemeClr val="tx2">
                    <a:lumMod val="75000"/>
                  </a:schemeClr>
                </a:solidFill>
              </a:rPr>
              <a:t>RES, DSM program costs (much less than $0.01/kWh)</a:t>
            </a:r>
          </a:p>
          <a:p>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200" dirty="0" smtClean="0">
                <a:solidFill>
                  <a:schemeClr val="bg1"/>
                </a:solidFill>
              </a:rPr>
              <a:t>Context: APS’s vision of 2029 according to its resource plan (selected portfolio)</a:t>
            </a:r>
            <a:endParaRPr lang="en-US" sz="3200" dirty="0">
              <a:solidFill>
                <a:schemeClr val="bg1"/>
              </a:solidFill>
            </a:endParaRPr>
          </a:p>
        </p:txBody>
      </p:sp>
      <p:sp>
        <p:nvSpPr>
          <p:cNvPr id="8" name="Text Placeholder 7"/>
          <p:cNvSpPr>
            <a:spLocks noGrp="1"/>
          </p:cNvSpPr>
          <p:nvPr>
            <p:ph type="body" idx="1"/>
          </p:nvPr>
        </p:nvSpPr>
        <p:spPr>
          <a:xfrm>
            <a:off x="457200" y="1535113"/>
            <a:ext cx="3886200" cy="639762"/>
          </a:xfrm>
          <a:solidFill>
            <a:schemeClr val="accent1">
              <a:lumMod val="20000"/>
              <a:lumOff val="80000"/>
            </a:schemeClr>
          </a:solidFill>
        </p:spPr>
        <p:txBody>
          <a:bodyPr>
            <a:normAutofit fontScale="85000" lnSpcReduction="20000"/>
          </a:bodyPr>
          <a:lstStyle/>
          <a:p>
            <a:r>
              <a:rPr lang="en-US" dirty="0" smtClean="0"/>
              <a:t>Energy mix: over half the MWh come from fossil fuel combustion</a:t>
            </a:r>
            <a:endParaRPr lang="en-US" dirty="0"/>
          </a:p>
        </p:txBody>
      </p:sp>
      <p:sp>
        <p:nvSpPr>
          <p:cNvPr id="9" name="Text Placeholder 8"/>
          <p:cNvSpPr>
            <a:spLocks noGrp="1"/>
          </p:cNvSpPr>
          <p:nvPr>
            <p:ph type="body" sz="quarter" idx="3"/>
          </p:nvPr>
        </p:nvSpPr>
        <p:spPr>
          <a:xfrm>
            <a:off x="4419601" y="1535113"/>
            <a:ext cx="4267200" cy="639762"/>
          </a:xfrm>
          <a:solidFill>
            <a:srgbClr val="DAD3C8"/>
          </a:solidFill>
        </p:spPr>
        <p:txBody>
          <a:bodyPr>
            <a:normAutofit fontScale="77500" lnSpcReduction="20000"/>
          </a:bodyPr>
          <a:lstStyle/>
          <a:p>
            <a:r>
              <a:rPr lang="en-US" dirty="0" smtClean="0"/>
              <a:t>Capacity mix ~ 70% relies on fossil fuels</a:t>
            </a:r>
          </a:p>
          <a:p>
            <a:r>
              <a:rPr lang="en-US" dirty="0" smtClean="0"/>
              <a:t>Note: gas capacity factor = 23%</a:t>
            </a:r>
            <a:endParaRPr lang="en-US" dirty="0"/>
          </a:p>
        </p:txBody>
      </p:sp>
      <p:sp>
        <p:nvSpPr>
          <p:cNvPr id="4" name="Slide Number Placeholder 3"/>
          <p:cNvSpPr>
            <a:spLocks noGrp="1"/>
          </p:cNvSpPr>
          <p:nvPr>
            <p:ph type="sldNum" sz="quarter" idx="12"/>
          </p:nvPr>
        </p:nvSpPr>
        <p:spPr/>
        <p:txBody>
          <a:bodyPr/>
          <a:lstStyle/>
          <a:p>
            <a:fld id="{FB8B987A-9B03-4221-B015-1057FD6D563D}" type="slidenum">
              <a:rPr lang="en-US" smtClean="0"/>
              <a:pPr/>
              <a:t>5</a:t>
            </a:fld>
            <a:endParaRPr lang="en-US" dirty="0"/>
          </a:p>
        </p:txBody>
      </p:sp>
      <p:graphicFrame>
        <p:nvGraphicFramePr>
          <p:cNvPr id="11" name="Content Placeholder 10"/>
          <p:cNvGraphicFramePr>
            <a:graphicFrameLocks noGrp="1"/>
          </p:cNvGraphicFramePr>
          <p:nvPr>
            <p:ph sz="quarter" idx="4"/>
          </p:nvPr>
        </p:nvGraphicFramePr>
        <p:xfrm>
          <a:off x="4419601" y="2174875"/>
          <a:ext cx="4267200"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2"/>
          <p:cNvGraphicFramePr>
            <a:graphicFrameLocks noGrp="1"/>
          </p:cNvGraphicFramePr>
          <p:nvPr>
            <p:ph sz="half" idx="2"/>
          </p:nvPr>
        </p:nvGraphicFramePr>
        <p:xfrm>
          <a:off x="457200" y="2174875"/>
          <a:ext cx="3886200" cy="3951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2400" dirty="0" smtClean="0"/>
              <a:t>Context:  APS’s projected costs of its alternative portfolios are similar within each of its various scenarios</a:t>
            </a:r>
            <a:endParaRPr lang="en-US" sz="2400" dirty="0"/>
          </a:p>
        </p:txBody>
      </p:sp>
      <p:sp>
        <p:nvSpPr>
          <p:cNvPr id="3" name="Content Placeholder 2"/>
          <p:cNvSpPr>
            <a:spLocks noGrp="1"/>
          </p:cNvSpPr>
          <p:nvPr>
            <p:ph sz="half" idx="1"/>
          </p:nvPr>
        </p:nvSpPr>
        <p:spPr>
          <a:xfrm>
            <a:off x="457200" y="1600200"/>
            <a:ext cx="2209800" cy="4525963"/>
          </a:xfrm>
          <a:solidFill>
            <a:srgbClr val="FFFFCC"/>
          </a:solidFill>
        </p:spPr>
        <p:txBody>
          <a:bodyPr>
            <a:normAutofit/>
          </a:bodyPr>
          <a:lstStyle/>
          <a:p>
            <a:r>
              <a:rPr lang="en-US" sz="1800" dirty="0" smtClean="0"/>
              <a:t>Scenarios reflect factors APS cannot control; portfolios are under APS’s control</a:t>
            </a:r>
          </a:p>
          <a:p>
            <a:r>
              <a:rPr lang="en-US" sz="1800" dirty="0" smtClean="0"/>
              <a:t>According to APS’s analysis, cost is </a:t>
            </a:r>
            <a:r>
              <a:rPr lang="en-US" sz="1800" b="1" i="1" u="sng" dirty="0" smtClean="0">
                <a:solidFill>
                  <a:srgbClr val="FF0000"/>
                </a:solidFill>
              </a:rPr>
              <a:t>NOT</a:t>
            </a:r>
            <a:r>
              <a:rPr lang="en-US" sz="1800" dirty="0" smtClean="0"/>
              <a:t> a deciding factor among portfolios</a:t>
            </a:r>
          </a:p>
          <a:p>
            <a:r>
              <a:rPr lang="en-US" sz="1800" b="1" dirty="0" smtClean="0">
                <a:solidFill>
                  <a:schemeClr val="accent2">
                    <a:lumMod val="75000"/>
                  </a:schemeClr>
                </a:solidFill>
              </a:rPr>
              <a:t>Cost differences are driven by factors APS cannot control</a:t>
            </a:r>
            <a:endParaRPr lang="en-US" sz="1800" b="1" dirty="0">
              <a:solidFill>
                <a:schemeClr val="accent2">
                  <a:lumMod val="75000"/>
                </a:schemeClr>
              </a:solidFill>
            </a:endParaRPr>
          </a:p>
        </p:txBody>
      </p:sp>
      <p:sp>
        <p:nvSpPr>
          <p:cNvPr id="6" name="Slide Number Placeholder 5"/>
          <p:cNvSpPr>
            <a:spLocks noGrp="1"/>
          </p:cNvSpPr>
          <p:nvPr>
            <p:ph type="sldNum" sz="quarter" idx="12"/>
          </p:nvPr>
        </p:nvSpPr>
        <p:spPr/>
        <p:txBody>
          <a:bodyPr/>
          <a:lstStyle/>
          <a:p>
            <a:fld id="{FB8B987A-9B03-4221-B015-1057FD6D563D}" type="slidenum">
              <a:rPr lang="en-US" smtClean="0"/>
              <a:pPr/>
              <a:t>6</a:t>
            </a:fld>
            <a:endParaRPr lang="en-US" dirty="0"/>
          </a:p>
        </p:txBody>
      </p:sp>
      <p:graphicFrame>
        <p:nvGraphicFramePr>
          <p:cNvPr id="8" name="Content Placeholder 7"/>
          <p:cNvGraphicFramePr>
            <a:graphicFrameLocks noGrp="1"/>
          </p:cNvGraphicFramePr>
          <p:nvPr>
            <p:ph sz="half" idx="2"/>
          </p:nvPr>
        </p:nvGraphicFramePr>
        <p:xfrm>
          <a:off x="2743200" y="1600200"/>
          <a:ext cx="5943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629400" y="2209800"/>
            <a:ext cx="1905000" cy="381000"/>
          </a:xfrm>
          <a:prstGeom prst="rect">
            <a:avLst/>
          </a:prstGeom>
          <a:solidFill>
            <a:srgbClr val="FFFF99"/>
          </a:solidFill>
        </p:spPr>
        <p:txBody>
          <a:bodyPr wrap="square" rtlCol="0">
            <a:spAutoFit/>
          </a:bodyPr>
          <a:lstStyle/>
          <a:p>
            <a:pPr algn="ctr"/>
            <a:r>
              <a:rPr lang="en-US" b="1" dirty="0" smtClean="0">
                <a:solidFill>
                  <a:srgbClr val="7030A0"/>
                </a:solidFill>
              </a:rPr>
              <a:t>Scenarios</a:t>
            </a:r>
            <a:endParaRPr lang="en-US" b="1"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200" dirty="0" smtClean="0"/>
              <a:t>Uncertainties:  load growth</a:t>
            </a:r>
            <a:br>
              <a:rPr lang="en-US" sz="3200" dirty="0" smtClean="0"/>
            </a:br>
            <a:r>
              <a:rPr lang="en-US" sz="3200" dirty="0" smtClean="0"/>
              <a:t>Is there a discontinuity with past trends?</a:t>
            </a:r>
            <a:endParaRPr lang="en-US" sz="3200" dirty="0"/>
          </a:p>
        </p:txBody>
      </p:sp>
      <p:sp>
        <p:nvSpPr>
          <p:cNvPr id="6" name="Slide Number Placeholder 5"/>
          <p:cNvSpPr>
            <a:spLocks noGrp="1"/>
          </p:cNvSpPr>
          <p:nvPr>
            <p:ph type="sldNum" sz="quarter" idx="12"/>
          </p:nvPr>
        </p:nvSpPr>
        <p:spPr/>
        <p:txBody>
          <a:bodyPr/>
          <a:lstStyle/>
          <a:p>
            <a:fld id="{FB8B987A-9B03-4221-B015-1057FD6D563D}" type="slidenum">
              <a:rPr lang="en-US" smtClean="0"/>
              <a:pPr/>
              <a:t>7</a:t>
            </a:fld>
            <a:endParaRPr lang="en-US" dirty="0"/>
          </a:p>
        </p:txBody>
      </p:sp>
      <p:sp>
        <p:nvSpPr>
          <p:cNvPr id="13" name="TextBox 12"/>
          <p:cNvSpPr txBox="1"/>
          <p:nvPr/>
        </p:nvSpPr>
        <p:spPr>
          <a:xfrm>
            <a:off x="5867400" y="2667000"/>
            <a:ext cx="259080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b="1" dirty="0" smtClean="0"/>
              <a:t>After a period of flat sales</a:t>
            </a:r>
            <a:endParaRPr lang="en-US" b="1" dirty="0"/>
          </a:p>
        </p:txBody>
      </p:sp>
      <p:cxnSp>
        <p:nvCxnSpPr>
          <p:cNvPr id="15" name="Straight Arrow Connector 14"/>
          <p:cNvCxnSpPr/>
          <p:nvPr/>
        </p:nvCxnSpPr>
        <p:spPr>
          <a:xfrm flipH="1">
            <a:off x="3352800" y="3218766"/>
            <a:ext cx="2514600" cy="210234"/>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8" name="Content Placeholder 7"/>
          <p:cNvSpPr>
            <a:spLocks noGrp="1"/>
          </p:cNvSpPr>
          <p:nvPr>
            <p:ph sz="half" idx="2"/>
          </p:nvPr>
        </p:nvSpPr>
        <p:spPr>
          <a:xfrm>
            <a:off x="5562600" y="3505200"/>
            <a:ext cx="3124200" cy="2666999"/>
          </a:xfrm>
          <a:solidFill>
            <a:srgbClr val="EDF1B5"/>
          </a:solidFill>
        </p:spPr>
        <p:txBody>
          <a:bodyPr>
            <a:normAutofit fontScale="47500" lnSpcReduction="20000"/>
          </a:bodyPr>
          <a:lstStyle/>
          <a:p>
            <a:r>
              <a:rPr lang="en-US" sz="3300" i="1" dirty="0" smtClean="0"/>
              <a:t>“Many utilities have told me that their sales forecasting models have been overforecasting sales for the past three to five years, creating doubt in their management’s minds about the credibility of the models.”</a:t>
            </a:r>
          </a:p>
          <a:p>
            <a:pPr lvl="1"/>
            <a:r>
              <a:rPr lang="en-US" sz="2900" dirty="0" smtClean="0"/>
              <a:t>Ahmad Faruqui, “Surviving Sub-One-Percent Growth,” Electricity Policy.com, June 2013.</a:t>
            </a:r>
            <a:r>
              <a:rPr lang="en-US" dirty="0" smtClean="0"/>
              <a:t/>
            </a:r>
            <a:br>
              <a:rPr lang="en-US" dirty="0" smtClean="0"/>
            </a:br>
            <a:r>
              <a:rPr lang="en-US" dirty="0" smtClean="0"/>
              <a:t> </a:t>
            </a:r>
            <a:endParaRPr lang="en-US" dirty="0"/>
          </a:p>
        </p:txBody>
      </p:sp>
      <p:sp>
        <p:nvSpPr>
          <p:cNvPr id="9" name="TextBox 8"/>
          <p:cNvSpPr txBox="1"/>
          <p:nvPr/>
        </p:nvSpPr>
        <p:spPr>
          <a:xfrm>
            <a:off x="5715000" y="1905000"/>
            <a:ext cx="2895600"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b="1" dirty="0" smtClean="0"/>
              <a:t>APS projects a return to robust load growth</a:t>
            </a:r>
            <a:endParaRPr lang="en-US" b="1" dirty="0"/>
          </a:p>
        </p:txBody>
      </p:sp>
      <p:cxnSp>
        <p:nvCxnSpPr>
          <p:cNvPr id="11" name="Straight Arrow Connector 10"/>
          <p:cNvCxnSpPr>
            <a:stCxn id="9" idx="1"/>
          </p:cNvCxnSpPr>
          <p:nvPr/>
        </p:nvCxnSpPr>
        <p:spPr>
          <a:xfrm flipH="1">
            <a:off x="5181600" y="2228166"/>
            <a:ext cx="533400" cy="2680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11"/>
          <p:cNvGraphicFramePr>
            <a:graphicFrameLocks noGrp="1"/>
          </p:cNvGraphicFramePr>
          <p:nvPr>
            <p:ph sz="half" idx="1"/>
          </p:nvPr>
        </p:nvGraphicFramePr>
        <p:xfrm>
          <a:off x="457200" y="1600200"/>
          <a:ext cx="50292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txBody>
          <a:bodyPr>
            <a:normAutofit/>
          </a:bodyPr>
          <a:lstStyle/>
          <a:p>
            <a:r>
              <a:rPr lang="en-US" sz="3200" dirty="0" smtClean="0">
                <a:solidFill>
                  <a:schemeClr val="bg1"/>
                </a:solidFill>
              </a:rPr>
              <a:t>Summers are getting hotter in AZ which should tend to increase electricity consumption</a:t>
            </a:r>
            <a:endParaRPr lang="en-US" sz="3200" dirty="0">
              <a:solidFill>
                <a:schemeClr val="bg1"/>
              </a:solidFill>
            </a:endParaRPr>
          </a:p>
        </p:txBody>
      </p:sp>
      <p:graphicFrame>
        <p:nvGraphicFramePr>
          <p:cNvPr id="5" name="Content Placeholder 4"/>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FB8B987A-9B03-4221-B015-1057FD6D563D}" type="slidenum">
              <a:rPr lang="en-US" smtClean="0"/>
              <a:pPr/>
              <a:t>8</a:t>
            </a:fld>
            <a:endParaRPr lang="en-US" dirty="0"/>
          </a:p>
        </p:txBody>
      </p:sp>
      <p:graphicFrame>
        <p:nvGraphicFramePr>
          <p:cNvPr id="7" name="Content Placeholder 6"/>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a:noAutofit/>
          </a:bodyPr>
          <a:lstStyle/>
          <a:p>
            <a:r>
              <a:rPr lang="en-US" sz="2400" dirty="0" smtClean="0"/>
              <a:t>Population growth has slowed and the prevalence of low income customers has increased; both trends tend to reduce the growth rate of electricity sales (data source: Census Bureau)</a:t>
            </a:r>
            <a:endParaRPr lang="en-US" sz="2400" dirty="0"/>
          </a:p>
        </p:txBody>
      </p:sp>
      <p:graphicFrame>
        <p:nvGraphicFramePr>
          <p:cNvPr id="5" name="Content Placeholder 4"/>
          <p:cNvGraphicFramePr>
            <a:graphicFrameLocks noGrp="1"/>
          </p:cNvGraphicFramePr>
          <p:nvPr>
            <p:ph sz="half" idx="1"/>
          </p:nvPr>
        </p:nvGraphicFramePr>
        <p:xfrm>
          <a:off x="457200" y="1600200"/>
          <a:ext cx="4800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FB8B987A-9B03-4221-B015-1057FD6D563D}" type="slidenum">
              <a:rPr lang="en-US" smtClean="0"/>
              <a:pPr/>
              <a:t>9</a:t>
            </a:fld>
            <a:endParaRPr lang="en-US" dirty="0"/>
          </a:p>
        </p:txBody>
      </p:sp>
      <p:graphicFrame>
        <p:nvGraphicFramePr>
          <p:cNvPr id="8" name="Content Placeholder 7"/>
          <p:cNvGraphicFramePr>
            <a:graphicFrameLocks noGrp="1"/>
          </p:cNvGraphicFramePr>
          <p:nvPr>
            <p:ph sz="half" idx="2"/>
          </p:nvPr>
        </p:nvGraphicFramePr>
        <p:xfrm>
          <a:off x="5257800" y="1600200"/>
          <a:ext cx="3429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791200" y="2590800"/>
            <a:ext cx="1447800" cy="1384995"/>
          </a:xfrm>
          <a:prstGeom prst="rect">
            <a:avLst/>
          </a:prstGeom>
          <a:solidFill>
            <a:schemeClr val="accent3">
              <a:lumMod val="20000"/>
              <a:lumOff val="80000"/>
            </a:schemeClr>
          </a:solidFill>
        </p:spPr>
        <p:txBody>
          <a:bodyPr wrap="square" rtlCol="0">
            <a:spAutoFit/>
          </a:bodyPr>
          <a:lstStyle/>
          <a:p>
            <a:r>
              <a:rPr lang="en-US" sz="1400" dirty="0" smtClean="0"/>
              <a:t>Low income households may be good candidates for energy efficiency programs</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6072</TotalTime>
  <Words>1557</Words>
  <Application>Microsoft Office PowerPoint</Application>
  <PresentationFormat>On-screen Show (4:3)</PresentationFormat>
  <Paragraphs>206</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What Should Commissioners Consider when Reviewing Arizona Resource Plans?</vt:lpstr>
      <vt:lpstr>Purposes of resource planning</vt:lpstr>
      <vt:lpstr>Often we get lost in details.  What are the big themes the Commission should look for?</vt:lpstr>
      <vt:lpstr>Context:  AZ electricity prices are generally lower than 20 years ago: electricity prices reflect additions of new facilities &amp; fuel prices </vt:lpstr>
      <vt:lpstr>Context: APS’s vision of 2029 according to its resource plan (selected portfolio)</vt:lpstr>
      <vt:lpstr>Context:  APS’s projected costs of its alternative portfolios are similar within each of its various scenarios</vt:lpstr>
      <vt:lpstr>Uncertainties:  load growth Is there a discontinuity with past trends?</vt:lpstr>
      <vt:lpstr>Summers are getting hotter in AZ which should tend to increase electricity consumption</vt:lpstr>
      <vt:lpstr>Population growth has slowed and the prevalence of low income customers has increased; both trends tend to reduce the growth rate of electricity sales (data source: Census Bureau)</vt:lpstr>
      <vt:lpstr> The past is not a reliable guide to the future with regard to electricity sales </vt:lpstr>
      <vt:lpstr>Distributed PV may reduce retail electric sales</vt:lpstr>
      <vt:lpstr>Natural gas prices fluctuate wildly.  It’s hard to accurately project natural gas prices over the long term</vt:lpstr>
      <vt:lpstr>Innovation can occur rapidly and can profoundly change an industry</vt:lpstr>
      <vt:lpstr>Energy efficiency market transformation: new pathways to energy efficiency</vt:lpstr>
      <vt:lpstr>What is the trajectory of carbon dioxide emissions?</vt:lpstr>
      <vt:lpstr>How can Arizona reduce its CO2 emissions rate (lbs per MWh) from fossil fuel plants to meet the proposed EPA carbon rule?</vt:lpstr>
      <vt:lpstr>Under APS’s IRP, total CO2 emissions will increase but APS‘s emissions intensity declines</vt:lpstr>
      <vt:lpstr>The role of energy efficiency</vt:lpstr>
      <vt:lpstr>2 minute take-away for the Commission</vt:lpstr>
      <vt:lpstr>2 minute take-away for the Commission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IRP in a time of uncertainty</dc:title>
  <dc:creator>David</dc:creator>
  <cp:lastModifiedBy>David</cp:lastModifiedBy>
  <cp:revision>826</cp:revision>
  <dcterms:created xsi:type="dcterms:W3CDTF">2014-04-28T15:52:44Z</dcterms:created>
  <dcterms:modified xsi:type="dcterms:W3CDTF">2014-09-10T12:35:46Z</dcterms:modified>
</cp:coreProperties>
</file>