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6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17.xml" ContentType="application/vnd.openxmlformats-officedocument.presentationml.notesSlide+xml"/>
  <Override PartName="/ppt/charts/chart11.xml" ContentType="application/vnd.openxmlformats-officedocument.drawingml.chart+xml"/>
  <Override PartName="/ppt/notesSlides/notesSlide18.xml" ContentType="application/vnd.openxmlformats-officedocument.presentationml.notesSlide+xml"/>
  <Override PartName="/ppt/charts/chart12.xml" ContentType="application/vnd.openxmlformats-officedocument.drawingml.chart+xml"/>
  <Override PartName="/ppt/notesSlides/notesSlide19.xml" ContentType="application/vnd.openxmlformats-officedocument.presentationml.notesSlide+xml"/>
  <Override PartName="/ppt/charts/chart13.xml" ContentType="application/vnd.openxmlformats-officedocument.drawingml.chart+xml"/>
  <Override PartName="/ppt/notesSlides/notesSlide20.xml" ContentType="application/vnd.openxmlformats-officedocument.presentationml.notesSlid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16.xml" ContentType="application/vnd.openxmlformats-officedocument.drawingml.chart+xml"/>
  <Override PartName="/ppt/notesSlides/notesSlide29.xml" ContentType="application/vnd.openxmlformats-officedocument.presentationml.notesSlide+xml"/>
  <Override PartName="/ppt/charts/chart17.xml" ContentType="application/vnd.openxmlformats-officedocument.drawingml.chart+xml"/>
  <Override PartName="/ppt/notesSlides/notesSlide30.xml" ContentType="application/vnd.openxmlformats-officedocument.presentationml.notesSl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>
  <p:sldMasterIdLst>
    <p:sldMasterId id="2147483725" r:id="rId1"/>
  </p:sldMasterIdLst>
  <p:notesMasterIdLst>
    <p:notesMasterId r:id="rId35"/>
  </p:notesMasterIdLst>
  <p:handoutMasterIdLst>
    <p:handoutMasterId r:id="rId36"/>
  </p:handoutMasterIdLst>
  <p:sldIdLst>
    <p:sldId id="443" r:id="rId2"/>
    <p:sldId id="541" r:id="rId3"/>
    <p:sldId id="493" r:id="rId4"/>
    <p:sldId id="523" r:id="rId5"/>
    <p:sldId id="506" r:id="rId6"/>
    <p:sldId id="509" r:id="rId7"/>
    <p:sldId id="507" r:id="rId8"/>
    <p:sldId id="444" r:id="rId9"/>
    <p:sldId id="445" r:id="rId10"/>
    <p:sldId id="452" r:id="rId11"/>
    <p:sldId id="512" r:id="rId12"/>
    <p:sldId id="544" r:id="rId13"/>
    <p:sldId id="527" r:id="rId14"/>
    <p:sldId id="524" r:id="rId15"/>
    <p:sldId id="525" r:id="rId16"/>
    <p:sldId id="532" r:id="rId17"/>
    <p:sldId id="533" r:id="rId18"/>
    <p:sldId id="548" r:id="rId19"/>
    <p:sldId id="531" r:id="rId20"/>
    <p:sldId id="535" r:id="rId21"/>
    <p:sldId id="460" r:id="rId22"/>
    <p:sldId id="530" r:id="rId23"/>
    <p:sldId id="538" r:id="rId24"/>
    <p:sldId id="543" r:id="rId25"/>
    <p:sldId id="515" r:id="rId26"/>
    <p:sldId id="547" r:id="rId27"/>
    <p:sldId id="518" r:id="rId28"/>
    <p:sldId id="545" r:id="rId29"/>
    <p:sldId id="539" r:id="rId30"/>
    <p:sldId id="546" r:id="rId31"/>
    <p:sldId id="540" r:id="rId32"/>
    <p:sldId id="459" r:id="rId33"/>
    <p:sldId id="537" r:id="rId34"/>
  </p:sldIdLst>
  <p:sldSz cx="9144000" cy="6858000" type="screen4x3"/>
  <p:notesSz cx="7315200" cy="96012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Georgia" panose="02040502050405020303" pitchFamily="18" charset="0"/>
      <p:regular r:id="rId41"/>
      <p:bold r:id="rId42"/>
      <p:italic r:id="rId43"/>
      <p:boldItalic r:id="rId44"/>
    </p:embeddedFont>
    <p:embeddedFont>
      <p:font typeface="Cambria" panose="02040503050406030204" pitchFamily="18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600" b="1" kern="1200">
        <a:solidFill>
          <a:srgbClr val="B2B2B2"/>
        </a:solidFill>
        <a:latin typeface="Arial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600" b="1" kern="1200">
        <a:solidFill>
          <a:srgbClr val="B2B2B2"/>
        </a:solidFill>
        <a:latin typeface="Arial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600" b="1" kern="1200">
        <a:solidFill>
          <a:srgbClr val="B2B2B2"/>
        </a:solidFill>
        <a:latin typeface="Arial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600" b="1" kern="1200">
        <a:solidFill>
          <a:srgbClr val="B2B2B2"/>
        </a:solidFill>
        <a:latin typeface="Arial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600" b="1" kern="1200">
        <a:solidFill>
          <a:srgbClr val="B2B2B2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600" b="1" kern="1200">
        <a:solidFill>
          <a:srgbClr val="B2B2B2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600" b="1" kern="1200">
        <a:solidFill>
          <a:srgbClr val="B2B2B2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600" b="1" kern="1200">
        <a:solidFill>
          <a:srgbClr val="B2B2B2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600" b="1" kern="1200">
        <a:solidFill>
          <a:srgbClr val="B2B2B2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2E10C6D-83AE-4376-A377-9DB584165074}">
          <p14:sldIdLst>
            <p14:sldId id="443"/>
            <p14:sldId id="541"/>
            <p14:sldId id="493"/>
            <p14:sldId id="523"/>
            <p14:sldId id="506"/>
            <p14:sldId id="509"/>
            <p14:sldId id="507"/>
            <p14:sldId id="444"/>
            <p14:sldId id="445"/>
            <p14:sldId id="452"/>
            <p14:sldId id="512"/>
            <p14:sldId id="544"/>
            <p14:sldId id="527"/>
            <p14:sldId id="524"/>
            <p14:sldId id="525"/>
            <p14:sldId id="532"/>
            <p14:sldId id="533"/>
            <p14:sldId id="548"/>
            <p14:sldId id="531"/>
            <p14:sldId id="535"/>
            <p14:sldId id="460"/>
            <p14:sldId id="530"/>
            <p14:sldId id="538"/>
            <p14:sldId id="543"/>
            <p14:sldId id="515"/>
            <p14:sldId id="547"/>
            <p14:sldId id="518"/>
            <p14:sldId id="545"/>
            <p14:sldId id="539"/>
            <p14:sldId id="546"/>
            <p14:sldId id="540"/>
            <p14:sldId id="459"/>
            <p14:sldId id="537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ke Sheehan" initials="MES" lastIdx="1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79598" autoAdjust="0"/>
  </p:normalViewPr>
  <p:slideViewPr>
    <p:cSldViewPr showGuides="1">
      <p:cViewPr>
        <p:scale>
          <a:sx n="100" d="100"/>
          <a:sy n="100" d="100"/>
        </p:scale>
        <p:origin x="-1848" y="-132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3606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A00971\Desktop\IRP%20Drafts\Data\Historical%20Water%20and%20Emissions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Chart%20in%20Microsoft%20PowerPoint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\\tuslpna01\corpdata\SYS_PLAN\2014%20IRP\Load%20Forecast\UNSE%20Final%20Data%20Sources\UNSE%20L&amp;R%20for%20Executive%20Summary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\\tuslpna01\corpdata\SYS_PLAN\2014%20IRP\Load%20Forecast\UNSE%20Final%20Data%20Sources\UNSE%20L&amp;R%20for%20Executive%20Summary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A00971\Desktop\Summer%20Prepardness%202014.xls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A00971\Desktop\Summer%20Prepardness%202014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A00971\Desktop\IRP%20Drafts\Data\Historical%20Water%20and%20Emission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A00971\Desktop\IRP%20Drafts\Data\Historical%20Water%20and%20Emissions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A00971\Desktop\IRP%20Drafts\Data\Historical%20Water%20and%20Emission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18323461779667"/>
          <c:y val="0.17485009124880507"/>
          <c:w val="0.40642269148174659"/>
          <c:h val="0.68779224712295584"/>
        </c:manualLayout>
      </c:layout>
      <c:pieChart>
        <c:varyColors val="1"/>
        <c:ser>
          <c:idx val="0"/>
          <c:order val="0"/>
          <c:spPr>
            <a:solidFill>
              <a:schemeClr val="tx2">
                <a:lumMod val="75000"/>
              </a:schemeClr>
            </a:solidFill>
          </c:spPr>
          <c:dPt>
            <c:idx val="1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</c:spPr>
          </c:dPt>
          <c:dPt>
            <c:idx val="2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</c:spPr>
          </c:dPt>
          <c:dLbls>
            <c:dLbl>
              <c:idx val="0"/>
              <c:layout>
                <c:manualLayout>
                  <c:x val="2.432165005922941E-2"/>
                  <c:y val="3.4836904794738324E-3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3.0837508947745167E-2"/>
                  <c:y val="6.9876505821387713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5892328799809113"/>
                  <c:y val="-0.11220304192745138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4.6544181977252845E-3"/>
                  <c:y val="-5.144867308253135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showLegendKey val="0"/>
            <c:showVal val="1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Sheet3!$I$6:$I$9</c:f>
              <c:strCache>
                <c:ptCount val="4"/>
                <c:pt idx="0">
                  <c:v>San Juan Unit 1</c:v>
                </c:pt>
                <c:pt idx="1">
                  <c:v>San Juan Unit 2</c:v>
                </c:pt>
                <c:pt idx="2">
                  <c:v>San Juan Unit 3</c:v>
                </c:pt>
                <c:pt idx="3">
                  <c:v>San Juan Unit 4</c:v>
                </c:pt>
              </c:strCache>
            </c:strRef>
          </c:cat>
          <c:val>
            <c:numRef>
              <c:f>Sheet3!$J$6:$J$9</c:f>
              <c:numCache>
                <c:formatCode>0\ "MW"</c:formatCode>
                <c:ptCount val="4"/>
                <c:pt idx="0">
                  <c:v>340</c:v>
                </c:pt>
                <c:pt idx="1">
                  <c:v>340</c:v>
                </c:pt>
                <c:pt idx="2">
                  <c:v>500</c:v>
                </c:pt>
                <c:pt idx="3">
                  <c:v>500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 dirty="0" smtClean="0"/>
              <a:t>Water </a:t>
            </a:r>
            <a:r>
              <a:rPr lang="en-US" sz="1400" dirty="0"/>
              <a:t>Consumption</a:t>
            </a:r>
          </a:p>
        </c:rich>
      </c:tx>
      <c:layout>
        <c:manualLayout>
          <c:xMode val="edge"/>
          <c:yMode val="edge"/>
          <c:x val="0.37528696345004087"/>
          <c:y val="2.6264352748198352E-3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4981641368800749"/>
          <c:y val="0.15887080829323066"/>
          <c:w val="0.78202997802465801"/>
          <c:h val="0.72442296342026624"/>
        </c:manualLayout>
      </c:layout>
      <c:areaChart>
        <c:grouping val="stacked"/>
        <c:varyColors val="0"/>
        <c:ser>
          <c:idx val="0"/>
          <c:order val="0"/>
          <c:cat>
            <c:numRef>
              <c:f>Sheet1!$B$14:$B$42</c:f>
              <c:numCache>
                <c:formatCode>General</c:formatCode>
                <c:ptCount val="2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  <c:pt idx="27">
                  <c:v>2027</c:v>
                </c:pt>
                <c:pt idx="28">
                  <c:v>2028</c:v>
                </c:pt>
              </c:numCache>
            </c:numRef>
          </c:cat>
          <c:val>
            <c:numRef>
              <c:f>Sheet1!$L$14:$L$42</c:f>
              <c:numCache>
                <c:formatCode>_(* #,##0.00_);_(* \(#,##0.00\);_(* "-"??_);_(@_)</c:formatCode>
                <c:ptCount val="29"/>
                <c:pt idx="0">
                  <c:v>24.603201258427696</c:v>
                </c:pt>
                <c:pt idx="1">
                  <c:v>24.908138756237303</c:v>
                </c:pt>
                <c:pt idx="2">
                  <c:v>23.743832915818921</c:v>
                </c:pt>
                <c:pt idx="3">
                  <c:v>23.624349093174942</c:v>
                </c:pt>
                <c:pt idx="4">
                  <c:v>23.761155792777586</c:v>
                </c:pt>
                <c:pt idx="5">
                  <c:v>23.580155706785426</c:v>
                </c:pt>
                <c:pt idx="6">
                  <c:v>24.262926208924934</c:v>
                </c:pt>
                <c:pt idx="7">
                  <c:v>24.519166183543245</c:v>
                </c:pt>
                <c:pt idx="8">
                  <c:v>23.62359326468836</c:v>
                </c:pt>
                <c:pt idx="9">
                  <c:v>20.872208921703276</c:v>
                </c:pt>
                <c:pt idx="10">
                  <c:v>21.548332652530014</c:v>
                </c:pt>
                <c:pt idx="11">
                  <c:v>22.283754172501471</c:v>
                </c:pt>
                <c:pt idx="12">
                  <c:v>22.347618922233725</c:v>
                </c:pt>
                <c:pt idx="13">
                  <c:v>20.997368760359791</c:v>
                </c:pt>
                <c:pt idx="14">
                  <c:v>19.860297028746267</c:v>
                </c:pt>
                <c:pt idx="15">
                  <c:v>18.143924151934474</c:v>
                </c:pt>
                <c:pt idx="16">
                  <c:v>18.456029625460715</c:v>
                </c:pt>
                <c:pt idx="17">
                  <c:v>18.890975346554107</c:v>
                </c:pt>
                <c:pt idx="18">
                  <c:v>16.560926102505874</c:v>
                </c:pt>
                <c:pt idx="19">
                  <c:v>16.582780685234102</c:v>
                </c:pt>
                <c:pt idx="20">
                  <c:v>16.99261044290196</c:v>
                </c:pt>
                <c:pt idx="21">
                  <c:v>17.115779062688254</c:v>
                </c:pt>
                <c:pt idx="22">
                  <c:v>16.96328646634332</c:v>
                </c:pt>
                <c:pt idx="23">
                  <c:v>17.60629257140851</c:v>
                </c:pt>
                <c:pt idx="24">
                  <c:v>17.579222006581414</c:v>
                </c:pt>
                <c:pt idx="25">
                  <c:v>17.333744865688502</c:v>
                </c:pt>
                <c:pt idx="26">
                  <c:v>17.837403677558324</c:v>
                </c:pt>
                <c:pt idx="27">
                  <c:v>17.720230775627407</c:v>
                </c:pt>
                <c:pt idx="28">
                  <c:v>17.720230775627407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293184"/>
        <c:axId val="91294720"/>
      </c:areaChart>
      <c:catAx>
        <c:axId val="91293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1294720"/>
        <c:crosses val="autoZero"/>
        <c:auto val="1"/>
        <c:lblAlgn val="ctr"/>
        <c:lblOffset val="100"/>
        <c:tickLblSkip val="4"/>
        <c:noMultiLvlLbl val="0"/>
      </c:catAx>
      <c:valAx>
        <c:axId val="9129472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Acre Feet</a:t>
                </a:r>
              </a:p>
            </c:rich>
          </c:tx>
          <c:layout>
            <c:manualLayout>
              <c:xMode val="edge"/>
              <c:yMode val="edge"/>
              <c:x val="0"/>
              <c:y val="0.41242890851887704"/>
            </c:manualLayout>
          </c:layout>
          <c:overlay val="0"/>
        </c:title>
        <c:numFmt formatCode="_(* #,##0.00_);_(* \(#,##0.00\);_(* &quot;-&quot;??_);_(@_)" sourceLinked="1"/>
        <c:majorTickMark val="out"/>
        <c:minorTickMark val="none"/>
        <c:tickLblPos val="nextTo"/>
        <c:crossAx val="91293184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8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10095707733505"/>
          <c:y val="3.1314912284948211E-2"/>
          <c:w val="0.8650640260876481"/>
          <c:h val="0.7299804698804892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'[Chart in Microsoft PowerPoint]Sheet1'!$A$27</c:f>
              <c:strCache>
                <c:ptCount val="1"/>
                <c:pt idx="0">
                  <c:v>Existing Coal Resources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cat>
            <c:numRef>
              <c:f>'[Chart in Microsoft PowerPoint]Sheet1'!$B$1:$J$1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'[Chart in Microsoft PowerPoint]Sheet1'!$B$27:$J$27</c:f>
              <c:numCache>
                <c:formatCode>_(* #,##0_);_(* \(#,##0\);_(* "-"??_);_(@_)</c:formatCode>
                <c:ptCount val="9"/>
                <c:pt idx="0">
                  <c:v>1560</c:v>
                </c:pt>
                <c:pt idx="1">
                  <c:v>1353</c:v>
                </c:pt>
                <c:pt idx="2">
                  <c:v>1353</c:v>
                </c:pt>
                <c:pt idx="3">
                  <c:v>1353</c:v>
                </c:pt>
                <c:pt idx="4">
                  <c:v>1058</c:v>
                </c:pt>
                <c:pt idx="5">
                  <c:v>1058</c:v>
                </c:pt>
                <c:pt idx="6">
                  <c:v>1058</c:v>
                </c:pt>
                <c:pt idx="7">
                  <c:v>1058</c:v>
                </c:pt>
                <c:pt idx="8">
                  <c:v>1058</c:v>
                </c:pt>
              </c:numCache>
            </c:numRef>
          </c:val>
        </c:ser>
        <c:ser>
          <c:idx val="1"/>
          <c:order val="1"/>
          <c:tx>
            <c:strRef>
              <c:f>'[Chart in Microsoft PowerPoint]Sheet1'!$A$28</c:f>
              <c:strCache>
                <c:ptCount val="1"/>
                <c:pt idx="0">
                  <c:v>Existing Natural Gas Resources</c:v>
                </c:pt>
              </c:strCache>
            </c:strRef>
          </c:tx>
          <c:invertIfNegative val="0"/>
          <c:cat>
            <c:numRef>
              <c:f>'[Chart in Microsoft PowerPoint]Sheet1'!$B$1:$J$1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'[Chart in Microsoft PowerPoint]Sheet1'!$B$28:$J$28</c:f>
              <c:numCache>
                <c:formatCode>_(* #,##0_);_(* \(#,##0\);_(* "-"??_);_(@_)</c:formatCode>
                <c:ptCount val="9"/>
                <c:pt idx="0">
                  <c:v>675</c:v>
                </c:pt>
                <c:pt idx="1">
                  <c:v>675</c:v>
                </c:pt>
                <c:pt idx="2">
                  <c:v>675</c:v>
                </c:pt>
                <c:pt idx="3">
                  <c:v>675</c:v>
                </c:pt>
                <c:pt idx="4">
                  <c:v>835</c:v>
                </c:pt>
                <c:pt idx="5">
                  <c:v>835</c:v>
                </c:pt>
                <c:pt idx="6">
                  <c:v>835</c:v>
                </c:pt>
                <c:pt idx="7">
                  <c:v>835</c:v>
                </c:pt>
                <c:pt idx="8">
                  <c:v>835</c:v>
                </c:pt>
              </c:numCache>
            </c:numRef>
          </c:val>
        </c:ser>
        <c:ser>
          <c:idx val="2"/>
          <c:order val="2"/>
          <c:tx>
            <c:strRef>
              <c:f>'[Chart in Microsoft PowerPoint]Sheet1'!$A$29</c:f>
              <c:strCache>
                <c:ptCount val="1"/>
                <c:pt idx="0">
                  <c:v>Gila River Power Station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cat>
            <c:numRef>
              <c:f>'[Chart in Microsoft PowerPoint]Sheet1'!$B$1:$J$1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'[Chart in Microsoft PowerPoint]Sheet1'!$B$29:$J$29</c:f>
              <c:numCache>
                <c:formatCode>_(* #,##0_);_(* \(#,##0\);_(* "-"??_);_(@_)</c:formatCode>
                <c:ptCount val="9"/>
                <c:pt idx="0">
                  <c:v>0</c:v>
                </c:pt>
                <c:pt idx="1">
                  <c:v>374</c:v>
                </c:pt>
                <c:pt idx="2">
                  <c:v>374</c:v>
                </c:pt>
                <c:pt idx="3">
                  <c:v>374</c:v>
                </c:pt>
                <c:pt idx="4">
                  <c:v>374</c:v>
                </c:pt>
                <c:pt idx="5">
                  <c:v>374</c:v>
                </c:pt>
                <c:pt idx="6">
                  <c:v>374</c:v>
                </c:pt>
                <c:pt idx="7">
                  <c:v>374</c:v>
                </c:pt>
                <c:pt idx="8">
                  <c:v>374</c:v>
                </c:pt>
              </c:numCache>
            </c:numRef>
          </c:val>
        </c:ser>
        <c:ser>
          <c:idx val="4"/>
          <c:order val="3"/>
          <c:tx>
            <c:strRef>
              <c:f>'[Chart in Microsoft PowerPoint]Sheet1'!$A$31</c:f>
              <c:strCache>
                <c:ptCount val="1"/>
                <c:pt idx="0">
                  <c:v>Utility Scale Renewables 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numRef>
              <c:f>'[Chart in Microsoft PowerPoint]Sheet1'!$B$1:$J$1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'[Chart in Microsoft PowerPoint]Sheet1'!$B$31:$J$31</c:f>
              <c:numCache>
                <c:formatCode>_(* #,##0_);_(* \(#,##0\);_(* "-"??_);_(@_)</c:formatCode>
                <c:ptCount val="9"/>
                <c:pt idx="0">
                  <c:v>60</c:v>
                </c:pt>
                <c:pt idx="1">
                  <c:v>69</c:v>
                </c:pt>
                <c:pt idx="2">
                  <c:v>69</c:v>
                </c:pt>
                <c:pt idx="3">
                  <c:v>69</c:v>
                </c:pt>
                <c:pt idx="4">
                  <c:v>69</c:v>
                </c:pt>
                <c:pt idx="5">
                  <c:v>69</c:v>
                </c:pt>
                <c:pt idx="6">
                  <c:v>69</c:v>
                </c:pt>
                <c:pt idx="7">
                  <c:v>69</c:v>
                </c:pt>
                <c:pt idx="8">
                  <c:v>84</c:v>
                </c:pt>
              </c:numCache>
            </c:numRef>
          </c:val>
        </c:ser>
        <c:ser>
          <c:idx val="5"/>
          <c:order val="4"/>
          <c:tx>
            <c:strRef>
              <c:f>'[Chart in Microsoft PowerPoint]Sheet1'!$A$32</c:f>
              <c:strCache>
                <c:ptCount val="1"/>
                <c:pt idx="0">
                  <c:v>Demand Response</c:v>
                </c:pt>
              </c:strCache>
            </c:strRef>
          </c:tx>
          <c:invertIfNegative val="0"/>
          <c:cat>
            <c:numRef>
              <c:f>'[Chart in Microsoft PowerPoint]Sheet1'!$B$1:$J$1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'[Chart in Microsoft PowerPoint]Sheet1'!$B$32:$J$32</c:f>
              <c:numCache>
                <c:formatCode>_(* #,##0_);_(* \(#,##0\);_(* "-"??_);_(@_)</c:formatCode>
                <c:ptCount val="9"/>
                <c:pt idx="0">
                  <c:v>15</c:v>
                </c:pt>
                <c:pt idx="1">
                  <c:v>19</c:v>
                </c:pt>
                <c:pt idx="2">
                  <c:v>24</c:v>
                </c:pt>
                <c:pt idx="3">
                  <c:v>29</c:v>
                </c:pt>
                <c:pt idx="4">
                  <c:v>35</c:v>
                </c:pt>
                <c:pt idx="5">
                  <c:v>40</c:v>
                </c:pt>
                <c:pt idx="6">
                  <c:v>45</c:v>
                </c:pt>
                <c:pt idx="7">
                  <c:v>45</c:v>
                </c:pt>
                <c:pt idx="8">
                  <c:v>45</c:v>
                </c:pt>
              </c:numCache>
            </c:numRef>
          </c:val>
        </c:ser>
        <c:ser>
          <c:idx val="6"/>
          <c:order val="5"/>
          <c:tx>
            <c:strRef>
              <c:f>'[Chart in Microsoft PowerPoint]Sheet1'!$A$33</c:f>
              <c:strCache>
                <c:ptCount val="1"/>
                <c:pt idx="0">
                  <c:v>Short-Term Market Resources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noFill/>
            </c:spPr>
          </c:dPt>
          <c:dPt>
            <c:idx val="2"/>
            <c:invertIfNegative val="0"/>
            <c:bubble3D val="0"/>
            <c:spPr>
              <a:noFill/>
            </c:spPr>
          </c:dPt>
          <c:dPt>
            <c:idx val="3"/>
            <c:invertIfNegative val="0"/>
            <c:bubble3D val="0"/>
            <c:spPr>
              <a:noFill/>
            </c:spPr>
          </c:dPt>
          <c:dPt>
            <c:idx val="4"/>
            <c:invertIfNegative val="0"/>
            <c:bubble3D val="0"/>
            <c:spPr>
              <a:noFill/>
            </c:spPr>
          </c:dPt>
          <c:cat>
            <c:numRef>
              <c:f>'[Chart in Microsoft PowerPoint]Sheet1'!$B$1:$J$1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'[Chart in Microsoft PowerPoint]Sheet1'!$B$33:$J$33</c:f>
              <c:numCache>
                <c:formatCode>_(* #,##0_);_(* \(#,##0\);_(* "-"??_);_(@_)</c:formatCode>
                <c:ptCount val="9"/>
                <c:pt idx="0">
                  <c:v>400</c:v>
                </c:pt>
                <c:pt idx="1">
                  <c:v>250</c:v>
                </c:pt>
                <c:pt idx="2">
                  <c:v>200</c:v>
                </c:pt>
                <c:pt idx="3">
                  <c:v>200</c:v>
                </c:pt>
                <c:pt idx="4">
                  <c:v>400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</c:ser>
        <c:ser>
          <c:idx val="7"/>
          <c:order val="6"/>
          <c:tx>
            <c:strRef>
              <c:f>'[Chart in Microsoft PowerPoint]Sheet1'!$A$34</c:f>
              <c:strCache>
                <c:ptCount val="1"/>
                <c:pt idx="0">
                  <c:v>Future Storage Resources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cat>
            <c:numRef>
              <c:f>'[Chart in Microsoft PowerPoint]Sheet1'!$B$1:$J$1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'[Chart in Microsoft PowerPoint]Sheet1'!$B$34:$J$34</c:f>
              <c:numCache>
                <c:formatCode>_(* #,##0_);_(* \(#,##0\);_(* "-"??_);_(@_)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5</c:v>
                </c:pt>
                <c:pt idx="6">
                  <c:v>10</c:v>
                </c:pt>
                <c:pt idx="7">
                  <c:v>15</c:v>
                </c:pt>
                <c:pt idx="8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90552576"/>
        <c:axId val="90554752"/>
      </c:barChart>
      <c:lineChart>
        <c:grouping val="standard"/>
        <c:varyColors val="0"/>
        <c:ser>
          <c:idx val="8"/>
          <c:order val="7"/>
          <c:tx>
            <c:strRef>
              <c:f>'[Chart in Microsoft PowerPoint]Sheet1'!$A$35</c:f>
              <c:strCache>
                <c:ptCount val="1"/>
                <c:pt idx="0">
                  <c:v>Firm Load with Reserves</c:v>
                </c:pt>
              </c:strCache>
            </c:strRef>
          </c:tx>
          <c:spPr>
            <a:ln>
              <a:solidFill>
                <a:schemeClr val="tx1"/>
              </a:solidFill>
              <a:prstDash val="dash"/>
            </a:ln>
          </c:spPr>
          <c:marker>
            <c:symbol val="square"/>
            <c:size val="7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</c:marker>
          <c:val>
            <c:numRef>
              <c:f>'[Chart in Microsoft PowerPoint]Sheet1'!$B$35:$J$35</c:f>
              <c:numCache>
                <c:formatCode>_(* #,##0_);_(* \(#,##0\);_(* "-"??_);_(@_)</c:formatCode>
                <c:ptCount val="9"/>
                <c:pt idx="0">
                  <c:v>2673.75</c:v>
                </c:pt>
                <c:pt idx="1">
                  <c:v>2701.35</c:v>
                </c:pt>
                <c:pt idx="2">
                  <c:v>2632.35</c:v>
                </c:pt>
                <c:pt idx="3">
                  <c:v>2677.2</c:v>
                </c:pt>
                <c:pt idx="4">
                  <c:v>2723.2</c:v>
                </c:pt>
                <c:pt idx="5">
                  <c:v>2755.3999999999996</c:v>
                </c:pt>
                <c:pt idx="6">
                  <c:v>2786.45</c:v>
                </c:pt>
                <c:pt idx="7">
                  <c:v>2833.6</c:v>
                </c:pt>
                <c:pt idx="8">
                  <c:v>2888.7999999999997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0552576"/>
        <c:axId val="90554752"/>
      </c:lineChart>
      <c:catAx>
        <c:axId val="90552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0554752"/>
        <c:crosses val="autoZero"/>
        <c:auto val="1"/>
        <c:lblAlgn val="ctr"/>
        <c:lblOffset val="100"/>
        <c:noMultiLvlLbl val="0"/>
      </c:catAx>
      <c:valAx>
        <c:axId val="9055475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baseline="0"/>
                  <a:t>Peak Capacity. MW</a:t>
                </a:r>
                <a:endParaRPr lang="en-US"/>
              </a:p>
            </c:rich>
          </c:tx>
          <c:layout/>
          <c:overlay val="0"/>
        </c:title>
        <c:numFmt formatCode="_(* #,##0_);_(* \(#,##0\);_(* &quot;-&quot;??_);_(@_)" sourceLinked="1"/>
        <c:majorTickMark val="out"/>
        <c:minorTickMark val="none"/>
        <c:tickLblPos val="nextTo"/>
        <c:crossAx val="9055257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5.4641200496929929E-2"/>
          <c:y val="0.84062737502077312"/>
          <c:w val="0.9255265282532078"/>
          <c:h val="0.1430959227501731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100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4174708260387"/>
          <c:y val="0.1315660575661261"/>
          <c:w val="0.86506400820064266"/>
          <c:h val="0.6537050329132406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Sheet1!$A$27</c:f>
              <c:strCache>
                <c:ptCount val="1"/>
                <c:pt idx="0">
                  <c:v>Existing Coal Resources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cat>
            <c:numRef>
              <c:f>Sheet1!$B$1:$J$1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Sheet1!$B$27:$J$27</c:f>
              <c:numCache>
                <c:formatCode>_(* #,##0_);_(* \(#,##0\);_(* "-"??_);_(@_)</c:formatCode>
                <c:ptCount val="9"/>
                <c:pt idx="0">
                  <c:v>1560</c:v>
                </c:pt>
                <c:pt idx="1">
                  <c:v>1353</c:v>
                </c:pt>
                <c:pt idx="2">
                  <c:v>1353</c:v>
                </c:pt>
                <c:pt idx="3">
                  <c:v>1353</c:v>
                </c:pt>
                <c:pt idx="4">
                  <c:v>1058</c:v>
                </c:pt>
                <c:pt idx="5">
                  <c:v>1058</c:v>
                </c:pt>
                <c:pt idx="6">
                  <c:v>1058</c:v>
                </c:pt>
                <c:pt idx="7">
                  <c:v>1058</c:v>
                </c:pt>
                <c:pt idx="8">
                  <c:v>1058</c:v>
                </c:pt>
              </c:numCache>
            </c:numRef>
          </c:val>
        </c:ser>
        <c:ser>
          <c:idx val="1"/>
          <c:order val="1"/>
          <c:tx>
            <c:strRef>
              <c:f>Sheet1!$A$28</c:f>
              <c:strCache>
                <c:ptCount val="1"/>
                <c:pt idx="0">
                  <c:v>Existing Natural Gas Resources</c:v>
                </c:pt>
              </c:strCache>
            </c:strRef>
          </c:tx>
          <c:invertIfNegative val="0"/>
          <c:cat>
            <c:numRef>
              <c:f>Sheet1!$B$1:$J$1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Sheet1!$B$28:$J$28</c:f>
              <c:numCache>
                <c:formatCode>_(* #,##0_);_(* \(#,##0\);_(* "-"??_);_(@_)</c:formatCode>
                <c:ptCount val="9"/>
                <c:pt idx="0">
                  <c:v>675</c:v>
                </c:pt>
                <c:pt idx="1">
                  <c:v>675</c:v>
                </c:pt>
                <c:pt idx="2">
                  <c:v>675</c:v>
                </c:pt>
                <c:pt idx="3">
                  <c:v>675</c:v>
                </c:pt>
                <c:pt idx="4">
                  <c:v>835</c:v>
                </c:pt>
                <c:pt idx="5">
                  <c:v>835</c:v>
                </c:pt>
                <c:pt idx="6">
                  <c:v>835</c:v>
                </c:pt>
                <c:pt idx="7">
                  <c:v>835</c:v>
                </c:pt>
                <c:pt idx="8">
                  <c:v>835</c:v>
                </c:pt>
              </c:numCache>
            </c:numRef>
          </c:val>
        </c:ser>
        <c:ser>
          <c:idx val="2"/>
          <c:order val="2"/>
          <c:tx>
            <c:strRef>
              <c:f>Sheet1!$A$29</c:f>
              <c:strCache>
                <c:ptCount val="1"/>
                <c:pt idx="0">
                  <c:v>Gila River Power Station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cat>
            <c:numRef>
              <c:f>Sheet1!$B$1:$J$1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Sheet1!$B$29:$J$29</c:f>
              <c:numCache>
                <c:formatCode>_(* #,##0_);_(* \(#,##0\);_(* "-"??_);_(@_)</c:formatCode>
                <c:ptCount val="9"/>
                <c:pt idx="0">
                  <c:v>0</c:v>
                </c:pt>
                <c:pt idx="1">
                  <c:v>374</c:v>
                </c:pt>
                <c:pt idx="2">
                  <c:v>374</c:v>
                </c:pt>
                <c:pt idx="3">
                  <c:v>374</c:v>
                </c:pt>
                <c:pt idx="4">
                  <c:v>374</c:v>
                </c:pt>
                <c:pt idx="5">
                  <c:v>374</c:v>
                </c:pt>
                <c:pt idx="6">
                  <c:v>374</c:v>
                </c:pt>
                <c:pt idx="7">
                  <c:v>374</c:v>
                </c:pt>
                <c:pt idx="8">
                  <c:v>374</c:v>
                </c:pt>
              </c:numCache>
            </c:numRef>
          </c:val>
        </c:ser>
        <c:ser>
          <c:idx val="4"/>
          <c:order val="3"/>
          <c:tx>
            <c:strRef>
              <c:f>Sheet1!$A$31</c:f>
              <c:strCache>
                <c:ptCount val="1"/>
                <c:pt idx="0">
                  <c:v>Utility Scale Renewables 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numRef>
              <c:f>Sheet1!$B$1:$J$1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Sheet1!$B$31:$J$31</c:f>
              <c:numCache>
                <c:formatCode>_(* #,##0_);_(* \(#,##0\);_(* "-"??_);_(@_)</c:formatCode>
                <c:ptCount val="9"/>
                <c:pt idx="0">
                  <c:v>60</c:v>
                </c:pt>
                <c:pt idx="1">
                  <c:v>69</c:v>
                </c:pt>
                <c:pt idx="2">
                  <c:v>69</c:v>
                </c:pt>
                <c:pt idx="3">
                  <c:v>69</c:v>
                </c:pt>
                <c:pt idx="4">
                  <c:v>69</c:v>
                </c:pt>
                <c:pt idx="5">
                  <c:v>69</c:v>
                </c:pt>
                <c:pt idx="6">
                  <c:v>69</c:v>
                </c:pt>
                <c:pt idx="7">
                  <c:v>69</c:v>
                </c:pt>
                <c:pt idx="8">
                  <c:v>84</c:v>
                </c:pt>
              </c:numCache>
            </c:numRef>
          </c:val>
        </c:ser>
        <c:ser>
          <c:idx val="5"/>
          <c:order val="4"/>
          <c:tx>
            <c:strRef>
              <c:f>Sheet1!$A$32</c:f>
              <c:strCache>
                <c:ptCount val="1"/>
                <c:pt idx="0">
                  <c:v>Demand Response</c:v>
                </c:pt>
              </c:strCache>
            </c:strRef>
          </c:tx>
          <c:invertIfNegative val="0"/>
          <c:cat>
            <c:numRef>
              <c:f>Sheet1!$B$1:$J$1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Sheet1!$B$32:$J$32</c:f>
              <c:numCache>
                <c:formatCode>_(* #,##0_);_(* \(#,##0\);_(* "-"??_);_(@_)</c:formatCode>
                <c:ptCount val="9"/>
                <c:pt idx="0">
                  <c:v>15</c:v>
                </c:pt>
                <c:pt idx="1">
                  <c:v>19</c:v>
                </c:pt>
                <c:pt idx="2">
                  <c:v>24</c:v>
                </c:pt>
                <c:pt idx="3">
                  <c:v>29</c:v>
                </c:pt>
                <c:pt idx="4">
                  <c:v>35</c:v>
                </c:pt>
                <c:pt idx="5">
                  <c:v>40</c:v>
                </c:pt>
                <c:pt idx="6">
                  <c:v>45</c:v>
                </c:pt>
                <c:pt idx="7">
                  <c:v>45</c:v>
                </c:pt>
                <c:pt idx="8">
                  <c:v>45</c:v>
                </c:pt>
              </c:numCache>
            </c:numRef>
          </c:val>
        </c:ser>
        <c:ser>
          <c:idx val="6"/>
          <c:order val="5"/>
          <c:tx>
            <c:strRef>
              <c:f>Sheet1!$A$33</c:f>
              <c:strCache>
                <c:ptCount val="1"/>
                <c:pt idx="0">
                  <c:v>Short-Term Market Resources</c:v>
                </c:pt>
              </c:strCache>
            </c:strRef>
          </c:tx>
          <c:invertIfNegative val="0"/>
          <c:cat>
            <c:numRef>
              <c:f>Sheet1!$B$1:$J$1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Sheet1!$B$33:$J$33</c:f>
              <c:numCache>
                <c:formatCode>_(* #,##0_);_(* \(#,##0\);_(* "-"??_);_(@_)</c:formatCode>
                <c:ptCount val="9"/>
                <c:pt idx="0">
                  <c:v>400</c:v>
                </c:pt>
                <c:pt idx="1">
                  <c:v>250</c:v>
                </c:pt>
                <c:pt idx="2">
                  <c:v>200</c:v>
                </c:pt>
                <c:pt idx="3">
                  <c:v>200</c:v>
                </c:pt>
                <c:pt idx="4">
                  <c:v>400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</c:ser>
        <c:ser>
          <c:idx val="7"/>
          <c:order val="6"/>
          <c:tx>
            <c:strRef>
              <c:f>Sheet1!$A$34</c:f>
              <c:strCache>
                <c:ptCount val="1"/>
                <c:pt idx="0">
                  <c:v>Future Storage Resources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cat>
            <c:numRef>
              <c:f>Sheet1!$B$1:$J$1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Sheet1!$B$34:$J$34</c:f>
              <c:numCache>
                <c:formatCode>_(* #,##0_);_(* \(#,##0\);_(* "-"??_);_(@_)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5</c:v>
                </c:pt>
                <c:pt idx="6">
                  <c:v>10</c:v>
                </c:pt>
                <c:pt idx="7">
                  <c:v>15</c:v>
                </c:pt>
                <c:pt idx="8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34917120"/>
        <c:axId val="134919296"/>
      </c:barChart>
      <c:lineChart>
        <c:grouping val="standard"/>
        <c:varyColors val="0"/>
        <c:ser>
          <c:idx val="8"/>
          <c:order val="7"/>
          <c:tx>
            <c:strRef>
              <c:f>Sheet1!$A$35</c:f>
              <c:strCache>
                <c:ptCount val="1"/>
                <c:pt idx="0">
                  <c:v>Firm Load with Reserves</c:v>
                </c:pt>
              </c:strCache>
            </c:strRef>
          </c:tx>
          <c:spPr>
            <a:ln>
              <a:solidFill>
                <a:schemeClr val="tx1"/>
              </a:solidFill>
              <a:prstDash val="dash"/>
            </a:ln>
          </c:spPr>
          <c:marker>
            <c:symbol val="square"/>
            <c:size val="7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</c:marker>
          <c:val>
            <c:numRef>
              <c:f>Sheet1!$B$35:$J$35</c:f>
              <c:numCache>
                <c:formatCode>_(* #,##0_);_(* \(#,##0\);_(* "-"??_);_(@_)</c:formatCode>
                <c:ptCount val="9"/>
                <c:pt idx="0">
                  <c:v>2673.75</c:v>
                </c:pt>
                <c:pt idx="1">
                  <c:v>2701.35</c:v>
                </c:pt>
                <c:pt idx="2">
                  <c:v>2632.35</c:v>
                </c:pt>
                <c:pt idx="3">
                  <c:v>2677.2</c:v>
                </c:pt>
                <c:pt idx="4">
                  <c:v>2723.2</c:v>
                </c:pt>
                <c:pt idx="5">
                  <c:v>2755.3999999999996</c:v>
                </c:pt>
                <c:pt idx="6">
                  <c:v>2786.45</c:v>
                </c:pt>
                <c:pt idx="7">
                  <c:v>2833.6</c:v>
                </c:pt>
                <c:pt idx="8">
                  <c:v>2888.7999999999997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4917120"/>
        <c:axId val="134919296"/>
      </c:lineChart>
      <c:catAx>
        <c:axId val="134917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4919296"/>
        <c:crosses val="autoZero"/>
        <c:auto val="1"/>
        <c:lblAlgn val="ctr"/>
        <c:lblOffset val="100"/>
        <c:noMultiLvlLbl val="0"/>
      </c:catAx>
      <c:valAx>
        <c:axId val="13491929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baseline="0"/>
                  <a:t>Peak Capacity. MW</a:t>
                </a:r>
                <a:endParaRPr lang="en-US"/>
              </a:p>
            </c:rich>
          </c:tx>
          <c:layout/>
          <c:overlay val="0"/>
        </c:title>
        <c:numFmt formatCode="_(* #,##0_);_(* \(#,##0\);_(* &quot;-&quot;??_);_(@_)" sourceLinked="1"/>
        <c:majorTickMark val="out"/>
        <c:minorTickMark val="none"/>
        <c:tickLblPos val="nextTo"/>
        <c:crossAx val="134917120"/>
        <c:crosses val="autoZero"/>
        <c:crossBetween val="between"/>
      </c:valAx>
    </c:plotArea>
    <c:legend>
      <c:legendPos val="b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ayout>
        <c:manualLayout>
          <c:xMode val="edge"/>
          <c:yMode val="edge"/>
          <c:x val="5.4641200496929929E-2"/>
          <c:y val="0.84062737502077312"/>
          <c:w val="0.9255265282532078"/>
          <c:h val="0.1430959227501731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100"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4174708260387"/>
          <c:y val="0.1315660575661261"/>
          <c:w val="0.86506400820064266"/>
          <c:h val="0.6537050329132406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Sheet1!$A$27</c:f>
              <c:strCache>
                <c:ptCount val="1"/>
                <c:pt idx="0">
                  <c:v>Existing Coal Resources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cat>
            <c:numRef>
              <c:f>Sheet1!$B$1:$J$1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Sheet1!$B$27:$J$27</c:f>
              <c:numCache>
                <c:formatCode>_(* #,##0_);_(* \(#,##0\);_(* "-"??_);_(@_)</c:formatCode>
                <c:ptCount val="9"/>
                <c:pt idx="0">
                  <c:v>1560</c:v>
                </c:pt>
                <c:pt idx="1">
                  <c:v>1353</c:v>
                </c:pt>
                <c:pt idx="2">
                  <c:v>1353</c:v>
                </c:pt>
                <c:pt idx="3">
                  <c:v>1353</c:v>
                </c:pt>
                <c:pt idx="4">
                  <c:v>1058</c:v>
                </c:pt>
                <c:pt idx="5">
                  <c:v>1058</c:v>
                </c:pt>
                <c:pt idx="6">
                  <c:v>1058</c:v>
                </c:pt>
                <c:pt idx="7">
                  <c:v>1058</c:v>
                </c:pt>
                <c:pt idx="8">
                  <c:v>1058</c:v>
                </c:pt>
              </c:numCache>
            </c:numRef>
          </c:val>
        </c:ser>
        <c:ser>
          <c:idx val="1"/>
          <c:order val="1"/>
          <c:tx>
            <c:strRef>
              <c:f>Sheet1!$A$28</c:f>
              <c:strCache>
                <c:ptCount val="1"/>
                <c:pt idx="0">
                  <c:v>Existing Natural Gas Resources</c:v>
                </c:pt>
              </c:strCache>
            </c:strRef>
          </c:tx>
          <c:invertIfNegative val="0"/>
          <c:cat>
            <c:numRef>
              <c:f>Sheet1!$B$1:$J$1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Sheet1!$B$28:$J$28</c:f>
              <c:numCache>
                <c:formatCode>_(* #,##0_);_(* \(#,##0\);_(* "-"??_);_(@_)</c:formatCode>
                <c:ptCount val="9"/>
                <c:pt idx="0">
                  <c:v>675</c:v>
                </c:pt>
                <c:pt idx="1">
                  <c:v>675</c:v>
                </c:pt>
                <c:pt idx="2">
                  <c:v>675</c:v>
                </c:pt>
                <c:pt idx="3">
                  <c:v>675</c:v>
                </c:pt>
                <c:pt idx="4">
                  <c:v>835</c:v>
                </c:pt>
                <c:pt idx="5">
                  <c:v>835</c:v>
                </c:pt>
                <c:pt idx="6">
                  <c:v>835</c:v>
                </c:pt>
                <c:pt idx="7">
                  <c:v>835</c:v>
                </c:pt>
                <c:pt idx="8">
                  <c:v>835</c:v>
                </c:pt>
              </c:numCache>
            </c:numRef>
          </c:val>
        </c:ser>
        <c:ser>
          <c:idx val="2"/>
          <c:order val="2"/>
          <c:tx>
            <c:strRef>
              <c:f>Sheet1!$A$29</c:f>
              <c:strCache>
                <c:ptCount val="1"/>
                <c:pt idx="0">
                  <c:v>Gila River Power Station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cat>
            <c:numRef>
              <c:f>Sheet1!$B$1:$J$1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Sheet1!$B$29:$J$29</c:f>
              <c:numCache>
                <c:formatCode>_(* #,##0_);_(* \(#,##0\);_(* "-"??_);_(@_)</c:formatCode>
                <c:ptCount val="9"/>
                <c:pt idx="0">
                  <c:v>0</c:v>
                </c:pt>
                <c:pt idx="1">
                  <c:v>374</c:v>
                </c:pt>
                <c:pt idx="2">
                  <c:v>374</c:v>
                </c:pt>
                <c:pt idx="3">
                  <c:v>374</c:v>
                </c:pt>
                <c:pt idx="4">
                  <c:v>374</c:v>
                </c:pt>
                <c:pt idx="5">
                  <c:v>374</c:v>
                </c:pt>
                <c:pt idx="6">
                  <c:v>374</c:v>
                </c:pt>
                <c:pt idx="7">
                  <c:v>374</c:v>
                </c:pt>
                <c:pt idx="8">
                  <c:v>374</c:v>
                </c:pt>
              </c:numCache>
            </c:numRef>
          </c:val>
        </c:ser>
        <c:ser>
          <c:idx val="3"/>
          <c:order val="3"/>
          <c:tx>
            <c:strRef>
              <c:f>Sheet1!$A$30</c:f>
              <c:strCache>
                <c:ptCount val="1"/>
                <c:pt idx="0">
                  <c:v>Future Gas Turbines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</c:spPr>
          <c:invertIfNegative val="0"/>
          <c:cat>
            <c:numRef>
              <c:f>Sheet1!$B$1:$J$1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Sheet1!$B$30:$J$30</c:f>
              <c:numCache>
                <c:formatCode>_(* #,##0_);_(* \(#,##0\);_(* "-"??_);_(@_)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640</c:v>
                </c:pt>
                <c:pt idx="6">
                  <c:v>640</c:v>
                </c:pt>
                <c:pt idx="7">
                  <c:v>640</c:v>
                </c:pt>
                <c:pt idx="8">
                  <c:v>640</c:v>
                </c:pt>
              </c:numCache>
            </c:numRef>
          </c:val>
        </c:ser>
        <c:ser>
          <c:idx val="4"/>
          <c:order val="4"/>
          <c:tx>
            <c:strRef>
              <c:f>Sheet1!$A$31</c:f>
              <c:strCache>
                <c:ptCount val="1"/>
                <c:pt idx="0">
                  <c:v>Utility Scale Renewables 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numRef>
              <c:f>Sheet1!$B$1:$J$1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Sheet1!$B$31:$J$31</c:f>
              <c:numCache>
                <c:formatCode>_(* #,##0_);_(* \(#,##0\);_(* "-"??_);_(@_)</c:formatCode>
                <c:ptCount val="9"/>
                <c:pt idx="0">
                  <c:v>60</c:v>
                </c:pt>
                <c:pt idx="1">
                  <c:v>69</c:v>
                </c:pt>
                <c:pt idx="2">
                  <c:v>69</c:v>
                </c:pt>
                <c:pt idx="3">
                  <c:v>69</c:v>
                </c:pt>
                <c:pt idx="4">
                  <c:v>69</c:v>
                </c:pt>
                <c:pt idx="5">
                  <c:v>69</c:v>
                </c:pt>
                <c:pt idx="6">
                  <c:v>69</c:v>
                </c:pt>
                <c:pt idx="7">
                  <c:v>69</c:v>
                </c:pt>
                <c:pt idx="8">
                  <c:v>84</c:v>
                </c:pt>
              </c:numCache>
            </c:numRef>
          </c:val>
        </c:ser>
        <c:ser>
          <c:idx val="5"/>
          <c:order val="5"/>
          <c:tx>
            <c:strRef>
              <c:f>Sheet1!$A$32</c:f>
              <c:strCache>
                <c:ptCount val="1"/>
                <c:pt idx="0">
                  <c:v>Demand Response</c:v>
                </c:pt>
              </c:strCache>
            </c:strRef>
          </c:tx>
          <c:invertIfNegative val="0"/>
          <c:cat>
            <c:numRef>
              <c:f>Sheet1!$B$1:$J$1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Sheet1!$B$32:$J$32</c:f>
              <c:numCache>
                <c:formatCode>_(* #,##0_);_(* \(#,##0\);_(* "-"??_);_(@_)</c:formatCode>
                <c:ptCount val="9"/>
                <c:pt idx="0">
                  <c:v>15</c:v>
                </c:pt>
                <c:pt idx="1">
                  <c:v>19</c:v>
                </c:pt>
                <c:pt idx="2">
                  <c:v>24</c:v>
                </c:pt>
                <c:pt idx="3">
                  <c:v>29</c:v>
                </c:pt>
                <c:pt idx="4">
                  <c:v>35</c:v>
                </c:pt>
                <c:pt idx="5">
                  <c:v>40</c:v>
                </c:pt>
                <c:pt idx="6">
                  <c:v>45</c:v>
                </c:pt>
                <c:pt idx="7">
                  <c:v>45</c:v>
                </c:pt>
                <c:pt idx="8">
                  <c:v>45</c:v>
                </c:pt>
              </c:numCache>
            </c:numRef>
          </c:val>
        </c:ser>
        <c:ser>
          <c:idx val="6"/>
          <c:order val="6"/>
          <c:tx>
            <c:strRef>
              <c:f>Sheet1!$A$33</c:f>
              <c:strCache>
                <c:ptCount val="1"/>
                <c:pt idx="0">
                  <c:v>Short-Term Market Resources</c:v>
                </c:pt>
              </c:strCache>
            </c:strRef>
          </c:tx>
          <c:invertIfNegative val="0"/>
          <c:cat>
            <c:numRef>
              <c:f>Sheet1!$B$1:$J$1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Sheet1!$B$33:$J$33</c:f>
              <c:numCache>
                <c:formatCode>_(* #,##0_);_(* \(#,##0\);_(* "-"??_);_(@_)</c:formatCode>
                <c:ptCount val="9"/>
                <c:pt idx="0">
                  <c:v>400</c:v>
                </c:pt>
                <c:pt idx="1">
                  <c:v>250</c:v>
                </c:pt>
                <c:pt idx="2">
                  <c:v>200</c:v>
                </c:pt>
                <c:pt idx="3">
                  <c:v>200</c:v>
                </c:pt>
                <c:pt idx="4">
                  <c:v>400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</c:ser>
        <c:ser>
          <c:idx val="7"/>
          <c:order val="7"/>
          <c:tx>
            <c:strRef>
              <c:f>Sheet1!$A$34</c:f>
              <c:strCache>
                <c:ptCount val="1"/>
                <c:pt idx="0">
                  <c:v>Future Storage Resources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cat>
            <c:numRef>
              <c:f>Sheet1!$B$1:$J$1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Sheet1!$B$34:$J$34</c:f>
              <c:numCache>
                <c:formatCode>_(* #,##0_);_(* \(#,##0\);_(* "-"??_);_(@_)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5</c:v>
                </c:pt>
                <c:pt idx="6">
                  <c:v>10</c:v>
                </c:pt>
                <c:pt idx="7">
                  <c:v>15</c:v>
                </c:pt>
                <c:pt idx="8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40665600"/>
        <c:axId val="140667520"/>
      </c:barChart>
      <c:lineChart>
        <c:grouping val="standard"/>
        <c:varyColors val="0"/>
        <c:ser>
          <c:idx val="8"/>
          <c:order val="8"/>
          <c:tx>
            <c:strRef>
              <c:f>Sheet1!$A$35</c:f>
              <c:strCache>
                <c:ptCount val="1"/>
                <c:pt idx="0">
                  <c:v>Firm Load with Reserves</c:v>
                </c:pt>
              </c:strCache>
            </c:strRef>
          </c:tx>
          <c:spPr>
            <a:ln>
              <a:solidFill>
                <a:schemeClr val="tx1"/>
              </a:solidFill>
              <a:prstDash val="dash"/>
            </a:ln>
          </c:spPr>
          <c:marker>
            <c:symbol val="square"/>
            <c:size val="7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</c:marker>
          <c:val>
            <c:numRef>
              <c:f>Sheet1!$B$35:$J$35</c:f>
              <c:numCache>
                <c:formatCode>_(* #,##0_);_(* \(#,##0\);_(* "-"??_);_(@_)</c:formatCode>
                <c:ptCount val="9"/>
                <c:pt idx="0">
                  <c:v>2673.75</c:v>
                </c:pt>
                <c:pt idx="1">
                  <c:v>2701.35</c:v>
                </c:pt>
                <c:pt idx="2">
                  <c:v>2632.35</c:v>
                </c:pt>
                <c:pt idx="3">
                  <c:v>2677.2</c:v>
                </c:pt>
                <c:pt idx="4">
                  <c:v>2723.2</c:v>
                </c:pt>
                <c:pt idx="5">
                  <c:v>2755.3999999999996</c:v>
                </c:pt>
                <c:pt idx="6">
                  <c:v>2786.45</c:v>
                </c:pt>
                <c:pt idx="7">
                  <c:v>2833.6</c:v>
                </c:pt>
                <c:pt idx="8">
                  <c:v>2888.7999999999997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665600"/>
        <c:axId val="140667520"/>
      </c:lineChart>
      <c:catAx>
        <c:axId val="140665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0667520"/>
        <c:crosses val="autoZero"/>
        <c:auto val="1"/>
        <c:lblAlgn val="ctr"/>
        <c:lblOffset val="100"/>
        <c:noMultiLvlLbl val="0"/>
      </c:catAx>
      <c:valAx>
        <c:axId val="14066752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baseline="0"/>
                  <a:t>Peak Capacity. MW</a:t>
                </a:r>
                <a:endParaRPr lang="en-US"/>
              </a:p>
            </c:rich>
          </c:tx>
          <c:layout/>
          <c:overlay val="0"/>
        </c:title>
        <c:numFmt formatCode="_(* #,##0_);_(* \(#,##0\);_(* &quot;-&quot;??_);_(@_)" sourceLinked="1"/>
        <c:majorTickMark val="out"/>
        <c:minorTickMark val="none"/>
        <c:tickLblPos val="nextTo"/>
        <c:crossAx val="140665600"/>
        <c:crosses val="autoZero"/>
        <c:crossBetween val="between"/>
      </c:valAx>
    </c:plotArea>
    <c:legend>
      <c:legendPos val="b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5.4641200496929929E-2"/>
          <c:y val="0.84062737502077312"/>
          <c:w val="0.9255265282532078"/>
          <c:h val="0.1430959227501731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100"/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3019690838905693"/>
          <c:y val="0.31657701757084988"/>
          <c:w val="0.57003359988561741"/>
          <c:h val="0.5955229071975759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bg1">
                  <a:lumMod val="75000"/>
                </a:schemeClr>
              </a:solidFill>
            </c:spPr>
          </c:dPt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Pt>
            <c:idx val="4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-0.21350513521430217"/>
                  <c:y val="-6.651412800753368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20806459355377208"/>
                  <c:y val="-6.748231959459766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2000034614652383"/>
                  <c:y val="-5.4563339440474026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5345373494979794E-2"/>
                  <c:y val="-0.1046600482454526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1858126067574887"/>
                  <c:y val="-0.1015778049895678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.22553097529475483"/>
                  <c:y val="-5.6961167140537217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'[Chart in Microsoft PowerPoint]Sheet2'!$E$19:$E$24</c:f>
              <c:strCache>
                <c:ptCount val="6"/>
                <c:pt idx="0">
                  <c:v>Coal Generation</c:v>
                </c:pt>
                <c:pt idx="1">
                  <c:v>Natural Gas/Purchase Power</c:v>
                </c:pt>
                <c:pt idx="2">
                  <c:v>Utility Scale Renewables</c:v>
                </c:pt>
                <c:pt idx="3">
                  <c:v>Distributed Generation Resources</c:v>
                </c:pt>
                <c:pt idx="4">
                  <c:v>Energy Efficiency Programs</c:v>
                </c:pt>
                <c:pt idx="5">
                  <c:v>Demand Response</c:v>
                </c:pt>
              </c:strCache>
            </c:strRef>
          </c:cat>
          <c:val>
            <c:numRef>
              <c:f>'[Chart in Microsoft PowerPoint]Sheet2'!$L$19:$L$24</c:f>
              <c:numCache>
                <c:formatCode>0%</c:formatCode>
                <c:ptCount val="6"/>
                <c:pt idx="0">
                  <c:v>0.56524745142201627</c:v>
                </c:pt>
                <c:pt idx="1">
                  <c:v>0.27947090028251786</c:v>
                </c:pt>
                <c:pt idx="2">
                  <c:v>3.9122639123645407E-2</c:v>
                </c:pt>
                <c:pt idx="3">
                  <c:v>1.7317085803781666E-2</c:v>
                </c:pt>
                <c:pt idx="4">
                  <c:v>9.8640751678537114E-2</c:v>
                </c:pt>
                <c:pt idx="5" formatCode="0.00%">
                  <c:v>2.0117168950165913E-4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3019690838905693"/>
          <c:y val="0.31657701757084988"/>
          <c:w val="0.57003359988561741"/>
          <c:h val="0.5955229071975759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bg1">
                  <a:lumMod val="75000"/>
                </a:schemeClr>
              </a:solidFill>
            </c:spPr>
          </c:dPt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Pt>
            <c:idx val="4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-0.16581202219125771"/>
                  <c:y val="-0.2062419639818557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4792979887254204"/>
                  <c:y val="0.1385567567819564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2000034614652383"/>
                  <c:y val="-5.4563339440474026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934436582854579E-2"/>
                  <c:y val="-8.859736227465350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18581259692510865"/>
                  <c:y val="-8.288928359976316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.22187587964547908"/>
                  <c:y val="4.199807219153203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'[Chart in Microsoft PowerPoint]Sheet2'!$E$19:$E$24</c:f>
              <c:strCache>
                <c:ptCount val="6"/>
                <c:pt idx="0">
                  <c:v>Coal Generation</c:v>
                </c:pt>
                <c:pt idx="1">
                  <c:v>Natural Gas/Purchase Power</c:v>
                </c:pt>
                <c:pt idx="2">
                  <c:v>Utility Scale Renewables</c:v>
                </c:pt>
                <c:pt idx="3">
                  <c:v>Distributed Generation Resources</c:v>
                </c:pt>
                <c:pt idx="4">
                  <c:v>Energy Efficiency Programs</c:v>
                </c:pt>
                <c:pt idx="5">
                  <c:v>Demand Response</c:v>
                </c:pt>
              </c:strCache>
            </c:strRef>
          </c:cat>
          <c:val>
            <c:numRef>
              <c:f>'[Chart in Microsoft PowerPoint]Sheet2'!$K$19:$K$24</c:f>
              <c:numCache>
                <c:formatCode>0%</c:formatCode>
                <c:ptCount val="6"/>
                <c:pt idx="0">
                  <c:v>0.79584169588832154</c:v>
                </c:pt>
                <c:pt idx="1">
                  <c:v>0.14453970516773279</c:v>
                </c:pt>
                <c:pt idx="2">
                  <c:v>3.4643090153786263E-2</c:v>
                </c:pt>
                <c:pt idx="3">
                  <c:v>7.0610120058672652E-3</c:v>
                </c:pt>
                <c:pt idx="4">
                  <c:v>1.7652530014668162E-2</c:v>
                </c:pt>
                <c:pt idx="5" formatCode="0.00%">
                  <c:v>2.6196676962407094E-4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097507209709389"/>
          <c:y val="3.0038562487381387E-2"/>
          <c:w val="0.8791414731291548"/>
          <c:h val="0.6614988895618817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'High Renewables (Detailed)  (3'!$A$78</c:f>
              <c:strCache>
                <c:ptCount val="1"/>
                <c:pt idx="0">
                  <c:v>Existing Gas Turbines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cat>
            <c:numRef>
              <c:f>'High Renewables (Detailed)  (3'!$C$44:$K$44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'High Renewables (Detailed)  (3'!$B$78:$K$78</c:f>
              <c:numCache>
                <c:formatCode>#,##0</c:formatCode>
                <c:ptCount val="9"/>
                <c:pt idx="0">
                  <c:v>159</c:v>
                </c:pt>
                <c:pt idx="1">
                  <c:v>159</c:v>
                </c:pt>
                <c:pt idx="2">
                  <c:v>159</c:v>
                </c:pt>
                <c:pt idx="3">
                  <c:v>159</c:v>
                </c:pt>
                <c:pt idx="4">
                  <c:v>159</c:v>
                </c:pt>
                <c:pt idx="5">
                  <c:v>159</c:v>
                </c:pt>
                <c:pt idx="6">
                  <c:v>159</c:v>
                </c:pt>
                <c:pt idx="7">
                  <c:v>159</c:v>
                </c:pt>
                <c:pt idx="8">
                  <c:v>159</c:v>
                </c:pt>
              </c:numCache>
            </c:numRef>
          </c:val>
        </c:ser>
        <c:ser>
          <c:idx val="2"/>
          <c:order val="1"/>
          <c:tx>
            <c:strRef>
              <c:f>'High Renewables (Detailed)  (3'!$A$80</c:f>
              <c:strCache>
                <c:ptCount val="1"/>
                <c:pt idx="0">
                  <c:v> Utility Scale Renewables 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numRef>
              <c:f>'High Renewables (Detailed)  (3'!$C$44:$K$44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'High Renewables (Detailed)  (3'!$B$80:$K$80</c:f>
              <c:numCache>
                <c:formatCode>_(* #,##0_);_(* \(#,##0\);_(* "-"??_);_(@_)</c:formatCode>
                <c:ptCount val="9"/>
                <c:pt idx="0">
                  <c:v>6.6839999999999993</c:v>
                </c:pt>
                <c:pt idx="1">
                  <c:v>11.884</c:v>
                </c:pt>
                <c:pt idx="2">
                  <c:v>11.884</c:v>
                </c:pt>
                <c:pt idx="3">
                  <c:v>11.884</c:v>
                </c:pt>
                <c:pt idx="4">
                  <c:v>11.884</c:v>
                </c:pt>
                <c:pt idx="5">
                  <c:v>11.884</c:v>
                </c:pt>
                <c:pt idx="6">
                  <c:v>11.884</c:v>
                </c:pt>
                <c:pt idx="7">
                  <c:v>16.134313313935117</c:v>
                </c:pt>
                <c:pt idx="8">
                  <c:v>16.134313313935117</c:v>
                </c:pt>
              </c:numCache>
            </c:numRef>
          </c:val>
        </c:ser>
        <c:ser>
          <c:idx val="3"/>
          <c:order val="2"/>
          <c:tx>
            <c:strRef>
              <c:f>'High Renewables (Detailed)  (3'!$A$81</c:f>
              <c:strCache>
                <c:ptCount val="1"/>
                <c:pt idx="0">
                  <c:v> Batteries/Storage (Renewables Integration) 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cat>
            <c:numRef>
              <c:f>'High Renewables (Detailed)  (3'!$C$44:$K$44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'High Renewables (Detailed)  (3'!$B$81:$K$81</c:f>
              <c:numCache>
                <c:formatCode>General</c:formatCode>
                <c:ptCount val="9"/>
              </c:numCache>
            </c:numRef>
          </c:val>
        </c:ser>
        <c:ser>
          <c:idx val="4"/>
          <c:order val="3"/>
          <c:tx>
            <c:strRef>
              <c:f>'High Renewables (Detailed)  (3'!$A$82</c:f>
              <c:strCache>
                <c:ptCount val="1"/>
                <c:pt idx="0">
                  <c:v> Direct Load Control, MW </c:v>
                </c:pt>
              </c:strCache>
            </c:strRef>
          </c:tx>
          <c:invertIfNegative val="0"/>
          <c:cat>
            <c:numRef>
              <c:f>'High Renewables (Detailed)  (3'!$C$44:$K$44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'High Renewables (Detailed)  (3'!$B$82:$K$82</c:f>
              <c:numCache>
                <c:formatCode>General</c:formatCode>
                <c:ptCount val="9"/>
              </c:numCache>
            </c:numRef>
          </c:val>
        </c:ser>
        <c:ser>
          <c:idx val="9"/>
          <c:order val="5"/>
          <c:tx>
            <c:strRef>
              <c:f>'High Renewables (Detailed)  (3'!$A$87</c:f>
              <c:strCache>
                <c:ptCount val="1"/>
                <c:pt idx="0">
                  <c:v>Future Gas Turbines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dLbls>
            <c:dLbl>
              <c:idx val="7"/>
              <c:layout>
                <c:manualLayout>
                  <c:x val="-2.8417285082693988E-2"/>
                  <c:y val="-6.4573688238911122E-3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val>
            <c:numRef>
              <c:f>'High Renewables (Detailed)  (3'!$C$87:$K$87</c:f>
              <c:numCache>
                <c:formatCode>General</c:formatCode>
                <c:ptCount val="9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90215552"/>
        <c:axId val="90217472"/>
      </c:barChart>
      <c:lineChart>
        <c:grouping val="standard"/>
        <c:varyColors val="0"/>
        <c:ser>
          <c:idx val="5"/>
          <c:order val="4"/>
          <c:tx>
            <c:strRef>
              <c:f>'High Renewables (Detailed)  (3'!$A$73</c:f>
              <c:strCache>
                <c:ptCount val="1"/>
                <c:pt idx="0">
                  <c:v>Firm Loads with Planning Reserves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square"/>
            <c:size val="7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</c:marker>
          <c:val>
            <c:numRef>
              <c:f>'High Renewables (Detailed)  (3'!$C$73:$K$73</c:f>
              <c:numCache>
                <c:formatCode>_(* #,##0_);_(* \(#,##0\);_(* "-"??_);_(@_)</c:formatCode>
                <c:ptCount val="9"/>
                <c:pt idx="0">
                  <c:v>472.76447396124297</c:v>
                </c:pt>
                <c:pt idx="1">
                  <c:v>461.28759930605088</c:v>
                </c:pt>
                <c:pt idx="2">
                  <c:v>450.55888958157749</c:v>
                </c:pt>
                <c:pt idx="3">
                  <c:v>442.00594229734634</c:v>
                </c:pt>
                <c:pt idx="4">
                  <c:v>433.92673246258124</c:v>
                </c:pt>
                <c:pt idx="5">
                  <c:v>426.20502752621013</c:v>
                </c:pt>
                <c:pt idx="6">
                  <c:v>418.47257574752655</c:v>
                </c:pt>
                <c:pt idx="7">
                  <c:v>423.69548194308953</c:v>
                </c:pt>
                <c:pt idx="8">
                  <c:v>426.24080507269224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0215552"/>
        <c:axId val="90217472"/>
      </c:lineChart>
      <c:catAx>
        <c:axId val="90215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0217472"/>
        <c:crosses val="autoZero"/>
        <c:auto val="1"/>
        <c:lblAlgn val="ctr"/>
        <c:lblOffset val="100"/>
        <c:noMultiLvlLbl val="0"/>
      </c:catAx>
      <c:valAx>
        <c:axId val="9021747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Peak Capacity, MW</a:t>
                </a:r>
              </a:p>
            </c:rich>
          </c:tx>
          <c:layout>
            <c:manualLayout>
              <c:xMode val="edge"/>
              <c:yMode val="edge"/>
              <c:x val="0"/>
              <c:y val="0.23867736195059444"/>
            </c:manualLayout>
          </c:layout>
          <c:overlay val="0"/>
        </c:title>
        <c:numFmt formatCode="#,##0" sourceLinked="1"/>
        <c:majorTickMark val="out"/>
        <c:minorTickMark val="none"/>
        <c:tickLblPos val="nextTo"/>
        <c:crossAx val="90215552"/>
        <c:crosses val="autoZero"/>
        <c:crossBetween val="between"/>
      </c:valAx>
    </c:plotArea>
    <c:legend>
      <c:legendPos val="b"/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ayout>
        <c:manualLayout>
          <c:xMode val="edge"/>
          <c:yMode val="edge"/>
          <c:x val="7.8650094179542052E-2"/>
          <c:y val="0.77080254391278014"/>
          <c:w val="0.89150465517648736"/>
          <c:h val="0.1445820714718352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100"/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097507209709389"/>
          <c:y val="3.0038562487381387E-2"/>
          <c:w val="0.8791414731291548"/>
          <c:h val="0.66149888956188174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'High Renewables (Detailed)  (3'!$A$79</c:f>
              <c:strCache>
                <c:ptCount val="1"/>
                <c:pt idx="0">
                  <c:v>Gila River</c:v>
                </c:pt>
              </c:strCache>
            </c:strRef>
          </c:tx>
          <c:invertIfNegative val="0"/>
          <c:dLbls>
            <c:dLbl>
              <c:idx val="4"/>
              <c:layout>
                <c:manualLayout>
                  <c:x val="1.8075867976137577E-3"/>
                  <c:y val="2.56410256410256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Gila </a:t>
                    </a:r>
                    <a:r>
                      <a:rPr lang="en-US" dirty="0" smtClean="0"/>
                      <a:t>River Power</a:t>
                    </a:r>
                    <a:r>
                      <a:rPr lang="en-US" baseline="0" dirty="0" smtClean="0"/>
                      <a:t> Station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'High Renewables (Detailed)  (3'!$C$44:$K$44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'High Renewables (Detailed)  (3'!$B$79:$K$79</c:f>
              <c:numCache>
                <c:formatCode>#,##0</c:formatCode>
                <c:ptCount val="9"/>
                <c:pt idx="0">
                  <c:v>0</c:v>
                </c:pt>
                <c:pt idx="1">
                  <c:v>138</c:v>
                </c:pt>
                <c:pt idx="2">
                  <c:v>138</c:v>
                </c:pt>
                <c:pt idx="3">
                  <c:v>138</c:v>
                </c:pt>
                <c:pt idx="4">
                  <c:v>138</c:v>
                </c:pt>
                <c:pt idx="5">
                  <c:v>138</c:v>
                </c:pt>
                <c:pt idx="6">
                  <c:v>138</c:v>
                </c:pt>
                <c:pt idx="7">
                  <c:v>138</c:v>
                </c:pt>
                <c:pt idx="8">
                  <c:v>138</c:v>
                </c:pt>
              </c:numCache>
            </c:numRef>
          </c:val>
        </c:ser>
        <c:ser>
          <c:idx val="8"/>
          <c:order val="1"/>
          <c:tx>
            <c:strRef>
              <c:f>'High Renewables (Detailed)  (3'!$A$85</c:f>
              <c:strCache>
                <c:ptCount val="1"/>
                <c:pt idx="0">
                  <c:v>Market Based Capacity</c:v>
                </c:pt>
              </c:strCache>
            </c:strRef>
          </c:tx>
          <c:spPr>
            <a:solidFill>
              <a:schemeClr val="bg1"/>
            </a:solidFill>
          </c:spPr>
          <c:invertIfNegative val="0"/>
          <c:val>
            <c:numRef>
              <c:f>'High Renewables (Detailed)  (3'!$C$85:$K$85</c:f>
              <c:numCache>
                <c:formatCode>_(* #,##0_);_(* \(#,##0\);_(* "-"??_);_(@_)</c:formatCode>
                <c:ptCount val="9"/>
                <c:pt idx="0">
                  <c:v>307.080473961243</c:v>
                </c:pt>
                <c:pt idx="1">
                  <c:v>152.40359930605086</c:v>
                </c:pt>
                <c:pt idx="2">
                  <c:v>141.67488958157747</c:v>
                </c:pt>
                <c:pt idx="3">
                  <c:v>133.12194229734632</c:v>
                </c:pt>
                <c:pt idx="4">
                  <c:v>125.04273246258123</c:v>
                </c:pt>
                <c:pt idx="5">
                  <c:v>117.32102752621012</c:v>
                </c:pt>
                <c:pt idx="6">
                  <c:v>109.58857574752653</c:v>
                </c:pt>
                <c:pt idx="7">
                  <c:v>110.56116862915439</c:v>
                </c:pt>
                <c:pt idx="8">
                  <c:v>113.1064917587571</c:v>
                </c:pt>
              </c:numCache>
            </c:numRef>
          </c:val>
        </c:ser>
        <c:ser>
          <c:idx val="0"/>
          <c:order val="2"/>
          <c:tx>
            <c:strRef>
              <c:f>'High Renewables (Detailed)  (3'!$A$78</c:f>
              <c:strCache>
                <c:ptCount val="1"/>
                <c:pt idx="0">
                  <c:v>Existing Gas Turbines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dLbl>
              <c:idx val="4"/>
              <c:layout>
                <c:manualLayout>
                  <c:x val="8.7888570671384222E-4"/>
                  <c:y val="-3.0769230769230771E-2"/>
                </c:manualLayout>
              </c:layout>
              <c:spPr/>
              <c:txPr>
                <a:bodyPr/>
                <a:lstStyle/>
                <a:p>
                  <a:pPr>
                    <a:defRPr sz="1400" b="1"/>
                  </a:pPr>
                  <a:endParaRPr lang="en-US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'High Renewables (Detailed)  (3'!$C$44:$K$44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'High Renewables (Detailed)  (3'!$B$78:$K$78</c:f>
              <c:numCache>
                <c:formatCode>#,##0</c:formatCode>
                <c:ptCount val="9"/>
                <c:pt idx="0">
                  <c:v>159</c:v>
                </c:pt>
                <c:pt idx="1">
                  <c:v>159</c:v>
                </c:pt>
                <c:pt idx="2">
                  <c:v>159</c:v>
                </c:pt>
                <c:pt idx="3">
                  <c:v>159</c:v>
                </c:pt>
                <c:pt idx="4">
                  <c:v>159</c:v>
                </c:pt>
                <c:pt idx="5">
                  <c:v>159</c:v>
                </c:pt>
                <c:pt idx="6">
                  <c:v>159</c:v>
                </c:pt>
                <c:pt idx="7">
                  <c:v>159</c:v>
                </c:pt>
                <c:pt idx="8">
                  <c:v>159</c:v>
                </c:pt>
              </c:numCache>
            </c:numRef>
          </c:val>
        </c:ser>
        <c:ser>
          <c:idx val="2"/>
          <c:order val="3"/>
          <c:tx>
            <c:strRef>
              <c:f>'High Renewables (Detailed)  (3'!$A$80</c:f>
              <c:strCache>
                <c:ptCount val="1"/>
                <c:pt idx="0">
                  <c:v> Utility Scale Renewables 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numRef>
              <c:f>'High Renewables (Detailed)  (3'!$C$44:$K$44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'High Renewables (Detailed)  (3'!$B$80:$K$80</c:f>
              <c:numCache>
                <c:formatCode>_(* #,##0_);_(* \(#,##0\);_(* "-"??_);_(@_)</c:formatCode>
                <c:ptCount val="9"/>
                <c:pt idx="0">
                  <c:v>6.6839999999999993</c:v>
                </c:pt>
                <c:pt idx="1">
                  <c:v>11.884</c:v>
                </c:pt>
                <c:pt idx="2">
                  <c:v>11.884</c:v>
                </c:pt>
                <c:pt idx="3">
                  <c:v>11.884</c:v>
                </c:pt>
                <c:pt idx="4">
                  <c:v>11.884</c:v>
                </c:pt>
                <c:pt idx="5">
                  <c:v>11.884</c:v>
                </c:pt>
                <c:pt idx="6">
                  <c:v>11.884</c:v>
                </c:pt>
                <c:pt idx="7">
                  <c:v>16.134313313935117</c:v>
                </c:pt>
                <c:pt idx="8">
                  <c:v>16.134313313935117</c:v>
                </c:pt>
              </c:numCache>
            </c:numRef>
          </c:val>
        </c:ser>
        <c:ser>
          <c:idx val="3"/>
          <c:order val="4"/>
          <c:tx>
            <c:strRef>
              <c:f>'High Renewables (Detailed)  (3'!$A$81</c:f>
              <c:strCache>
                <c:ptCount val="1"/>
                <c:pt idx="0">
                  <c:v> Batteries/Storage (Renewables Integration) 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cat>
            <c:numRef>
              <c:f>'High Renewables (Detailed)  (3'!$C$44:$K$44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'High Renewables (Detailed)  (3'!$B$81:$K$81</c:f>
              <c:numCache>
                <c:formatCode>General</c:formatCode>
                <c:ptCount val="9"/>
              </c:numCache>
            </c:numRef>
          </c:val>
        </c:ser>
        <c:ser>
          <c:idx val="4"/>
          <c:order val="5"/>
          <c:tx>
            <c:strRef>
              <c:f>'High Renewables (Detailed)  (3'!$A$82</c:f>
              <c:strCache>
                <c:ptCount val="1"/>
                <c:pt idx="0">
                  <c:v> Direct Load Control, MW </c:v>
                </c:pt>
              </c:strCache>
            </c:strRef>
          </c:tx>
          <c:invertIfNegative val="0"/>
          <c:cat>
            <c:numRef>
              <c:f>'High Renewables (Detailed)  (3'!$C$44:$K$44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'High Renewables (Detailed)  (3'!$B$82:$K$82</c:f>
              <c:numCache>
                <c:formatCode>General</c:formatCode>
                <c:ptCount val="9"/>
              </c:numCache>
            </c:numRef>
          </c:val>
        </c:ser>
        <c:ser>
          <c:idx val="9"/>
          <c:order val="9"/>
          <c:tx>
            <c:strRef>
              <c:f>'High Renewables (Detailed)  (3'!$A$87</c:f>
              <c:strCache>
                <c:ptCount val="1"/>
                <c:pt idx="0">
                  <c:v>Future Gas Turbines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dLbls>
            <c:dLbl>
              <c:idx val="7"/>
              <c:layout>
                <c:manualLayout>
                  <c:x val="-2.8417285082693988E-2"/>
                  <c:y val="-6.4573688238911122E-3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val>
            <c:numRef>
              <c:f>'High Renewables (Detailed)  (3'!$C$87:$K$87</c:f>
              <c:numCache>
                <c:formatCode>General</c:formatCode>
                <c:ptCount val="9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91372160"/>
        <c:axId val="91382144"/>
      </c:barChart>
      <c:lineChart>
        <c:grouping val="standard"/>
        <c:varyColors val="0"/>
        <c:ser>
          <c:idx val="5"/>
          <c:order val="6"/>
          <c:tx>
            <c:strRef>
              <c:f>'High Renewables (Detailed)  (3'!$A$73</c:f>
              <c:strCache>
                <c:ptCount val="1"/>
                <c:pt idx="0">
                  <c:v>Firm Loads with Planning Reserves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square"/>
            <c:size val="7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</c:marker>
          <c:val>
            <c:numRef>
              <c:f>'High Renewables (Detailed)  (3'!$C$73:$K$73</c:f>
              <c:numCache>
                <c:formatCode>_(* #,##0_);_(* \(#,##0\);_(* "-"??_);_(@_)</c:formatCode>
                <c:ptCount val="9"/>
                <c:pt idx="0">
                  <c:v>472.76447396124297</c:v>
                </c:pt>
                <c:pt idx="1">
                  <c:v>461.28759930605088</c:v>
                </c:pt>
                <c:pt idx="2">
                  <c:v>450.55888958157749</c:v>
                </c:pt>
                <c:pt idx="3">
                  <c:v>442.00594229734634</c:v>
                </c:pt>
                <c:pt idx="4">
                  <c:v>433.92673246258124</c:v>
                </c:pt>
                <c:pt idx="5">
                  <c:v>426.20502752621013</c:v>
                </c:pt>
                <c:pt idx="6">
                  <c:v>418.47257574752655</c:v>
                </c:pt>
                <c:pt idx="7">
                  <c:v>423.69548194308953</c:v>
                </c:pt>
                <c:pt idx="8">
                  <c:v>426.24080507269224</c:v>
                </c:pt>
              </c:numCache>
            </c:numRef>
          </c:val>
          <c:smooth val="0"/>
        </c:ser>
        <c:ser>
          <c:idx val="6"/>
          <c:order val="7"/>
          <c:tx>
            <c:strRef>
              <c:f>'High Renewables (Detailed)  (3'!$A$74</c:f>
              <c:strCache>
                <c:ptCount val="1"/>
                <c:pt idx="0">
                  <c:v>Intermediate</c:v>
                </c:pt>
              </c:strCache>
            </c:strRef>
          </c:tx>
          <c:spPr>
            <a:ln>
              <a:solidFill>
                <a:schemeClr val="tx1"/>
              </a:solidFill>
              <a:prstDash val="dash"/>
            </a:ln>
          </c:spPr>
          <c:marker>
            <c:symbol val="none"/>
          </c:marker>
          <c:val>
            <c:numRef>
              <c:f>'High Renewables (Detailed)  (3'!$C$74:$K$74</c:f>
              <c:numCache>
                <c:formatCode>_(* #,##0_);_(* \(#,##0\);_(* "-"??_);_(@_)</c:formatCode>
                <c:ptCount val="9"/>
                <c:pt idx="0">
                  <c:v>312.02455281442036</c:v>
                </c:pt>
                <c:pt idx="1">
                  <c:v>304.44981554199359</c:v>
                </c:pt>
                <c:pt idx="2">
                  <c:v>297.36886712384114</c:v>
                </c:pt>
                <c:pt idx="3">
                  <c:v>291.72392191624857</c:v>
                </c:pt>
                <c:pt idx="4">
                  <c:v>286.39164342530364</c:v>
                </c:pt>
                <c:pt idx="5">
                  <c:v>281.29531816729872</c:v>
                </c:pt>
                <c:pt idx="6">
                  <c:v>276.19189999336754</c:v>
                </c:pt>
                <c:pt idx="7">
                  <c:v>279.63901808243912</c:v>
                </c:pt>
                <c:pt idx="8">
                  <c:v>281.3189313479769</c:v>
                </c:pt>
              </c:numCache>
            </c:numRef>
          </c:val>
          <c:smooth val="0"/>
        </c:ser>
        <c:ser>
          <c:idx val="7"/>
          <c:order val="8"/>
          <c:tx>
            <c:strRef>
              <c:f>'High Renewables (Detailed)  (3'!$A$75</c:f>
              <c:strCache>
                <c:ptCount val="1"/>
                <c:pt idx="0">
                  <c:v>Baseload</c:v>
                </c:pt>
              </c:strCache>
            </c:strRef>
          </c:tx>
          <c:spPr>
            <a:ln>
              <a:solidFill>
                <a:schemeClr val="tx1"/>
              </a:solidFill>
              <a:prstDash val="dash"/>
            </a:ln>
          </c:spPr>
          <c:marker>
            <c:symbol val="none"/>
          </c:marker>
          <c:val>
            <c:numRef>
              <c:f>'High Renewables (Detailed)  (3'!$C$75:$K$75</c:f>
              <c:numCache>
                <c:formatCode>_(* #,##0_);_(* \(#,##0\);_(* "-"??_);_(@_)</c:formatCode>
                <c:ptCount val="9"/>
                <c:pt idx="0">
                  <c:v>102.96810242875873</c:v>
                </c:pt>
                <c:pt idx="1">
                  <c:v>100.4684391288579</c:v>
                </c:pt>
                <c:pt idx="2">
                  <c:v>98.131726150867578</c:v>
                </c:pt>
                <c:pt idx="3">
                  <c:v>96.26889423236203</c:v>
                </c:pt>
                <c:pt idx="4">
                  <c:v>94.509242330350204</c:v>
                </c:pt>
                <c:pt idx="5">
                  <c:v>92.827454995208583</c:v>
                </c:pt>
                <c:pt idx="6">
                  <c:v>91.1433269978113</c:v>
                </c:pt>
                <c:pt idx="7">
                  <c:v>92.280875967204921</c:v>
                </c:pt>
                <c:pt idx="8">
                  <c:v>92.835247344832382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1372160"/>
        <c:axId val="91382144"/>
      </c:lineChart>
      <c:catAx>
        <c:axId val="913721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1382144"/>
        <c:crosses val="autoZero"/>
        <c:auto val="1"/>
        <c:lblAlgn val="ctr"/>
        <c:lblOffset val="100"/>
        <c:noMultiLvlLbl val="0"/>
      </c:catAx>
      <c:valAx>
        <c:axId val="9138214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Peak Capacity, MW</a:t>
                </a:r>
              </a:p>
            </c:rich>
          </c:tx>
          <c:layout>
            <c:manualLayout>
              <c:xMode val="edge"/>
              <c:yMode val="edge"/>
              <c:x val="0"/>
              <c:y val="0.23867736195059444"/>
            </c:manualLayout>
          </c:layout>
          <c:overlay val="0"/>
        </c:title>
        <c:numFmt formatCode="#,##0" sourceLinked="1"/>
        <c:majorTickMark val="out"/>
        <c:minorTickMark val="none"/>
        <c:tickLblPos val="nextTo"/>
        <c:crossAx val="91372160"/>
        <c:crosses val="autoZero"/>
        <c:crossBetween val="between"/>
      </c:valAx>
    </c:plotArea>
    <c:legend>
      <c:legendPos val="b"/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8"/>
        <c:delete val="1"/>
      </c:legendEntry>
      <c:legendEntry>
        <c:idx val="9"/>
        <c:delete val="1"/>
      </c:legendEntry>
      <c:layout>
        <c:manualLayout>
          <c:xMode val="edge"/>
          <c:yMode val="edge"/>
          <c:x val="7.8650094179542052E-2"/>
          <c:y val="0.77080254391278014"/>
          <c:w val="0.89150465517648736"/>
          <c:h val="0.1445820714718352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100"/>
      </a:pPr>
      <a:endParaRPr lang="en-US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563646078285701"/>
          <c:y val="0.26534726428427213"/>
          <c:w val="0.62409705186568309"/>
          <c:h val="0.57984024833434278"/>
        </c:manualLayout>
      </c:layout>
      <c:pieChart>
        <c:varyColors val="1"/>
        <c:ser>
          <c:idx val="0"/>
          <c:order val="0"/>
          <c:dPt>
            <c:idx val="1"/>
            <c:bubble3D val="0"/>
            <c:spPr>
              <a:solidFill>
                <a:srgbClr val="FFFF00"/>
              </a:solidFill>
            </c:spPr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2113640166563879"/>
                  <c:y val="-2.8528315982974038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Existing Combustion Turbines, </a:t>
                    </a:r>
                    <a:endParaRPr lang="en-US" b="1" dirty="0" smtClean="0"/>
                  </a:p>
                  <a:p>
                    <a:r>
                      <a:rPr lang="en-US" b="1" dirty="0" smtClean="0"/>
                      <a:t>47 </a:t>
                    </a:r>
                    <a:r>
                      <a:rPr lang="en-US" b="1" dirty="0" err="1"/>
                      <a:t>GWh</a:t>
                    </a:r>
                    <a:r>
                      <a:rPr lang="en-US" b="1" dirty="0" smtClean="0"/>
                      <a:t>,</a:t>
                    </a:r>
                  </a:p>
                  <a:p>
                    <a:r>
                      <a:rPr lang="en-US" b="1" dirty="0" smtClean="0"/>
                      <a:t> </a:t>
                    </a:r>
                    <a:r>
                      <a:rPr lang="en-US" b="1" dirty="0"/>
                      <a:t>3%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8.9673039503941787E-2"/>
                  <c:y val="-4.2503563459061998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5.7769363529012428E-2"/>
                  <c:y val="-1.8825875433781461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3.2833860259634001E-2"/>
                  <c:y val="-9.725393700787402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Gila River Power Station, </a:t>
                    </a:r>
                    <a:endParaRPr lang="en-US" b="1" dirty="0" smtClean="0"/>
                  </a:p>
                  <a:p>
                    <a:r>
                      <a:rPr lang="en-US" b="1" dirty="0" smtClean="0"/>
                      <a:t>553 </a:t>
                    </a:r>
                    <a:r>
                      <a:rPr lang="en-US" b="1" dirty="0" err="1"/>
                      <a:t>GWh</a:t>
                    </a:r>
                    <a:r>
                      <a:rPr lang="en-US" b="1" dirty="0"/>
                      <a:t>, 30%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</c:dLbls>
          <c:cat>
            <c:strRef>
              <c:f>UNSE!$B$38:$B$41</c:f>
              <c:strCache>
                <c:ptCount val="4"/>
                <c:pt idx="0">
                  <c:v>Existing Combustion Turbines</c:v>
                </c:pt>
                <c:pt idx="1">
                  <c:v>Utility Scale Renewables</c:v>
                </c:pt>
                <c:pt idx="2">
                  <c:v>Market Based Resources</c:v>
                </c:pt>
                <c:pt idx="3">
                  <c:v>Gila River Power Station</c:v>
                </c:pt>
              </c:strCache>
            </c:strRef>
          </c:cat>
          <c:val>
            <c:numRef>
              <c:f>UNSE!$C$38:$C$41</c:f>
              <c:numCache>
                <c:formatCode>#,##0\ "GWh"</c:formatCode>
                <c:ptCount val="4"/>
                <c:pt idx="0">
                  <c:v>47</c:v>
                </c:pt>
                <c:pt idx="1">
                  <c:v>72</c:v>
                </c:pt>
                <c:pt idx="2">
                  <c:v>1144</c:v>
                </c:pt>
                <c:pt idx="3">
                  <c:v>553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282521984022069"/>
          <c:y val="0.20510233917472012"/>
          <c:w val="0.47843699829492126"/>
          <c:h val="0.70102525568512308"/>
        </c:manualLayout>
      </c:layout>
      <c:pieChart>
        <c:varyColors val="1"/>
        <c:ser>
          <c:idx val="0"/>
          <c:order val="0"/>
          <c:dPt>
            <c:idx val="0"/>
            <c:bubble3D val="0"/>
          </c:dPt>
          <c:dPt>
            <c:idx val="1"/>
            <c:bubble3D val="0"/>
            <c:spPr>
              <a:solidFill>
                <a:srgbClr val="FFFF00"/>
              </a:solidFill>
            </c:spPr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21414640688162151"/>
                  <c:y val="-1.8092549233786771E-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Existing Combustion Turbines, </a:t>
                    </a:r>
                  </a:p>
                  <a:p>
                    <a:r>
                      <a:rPr lang="en-US" b="1"/>
                      <a:t>78 GWh,</a:t>
                    </a:r>
                  </a:p>
                  <a:p>
                    <a:r>
                      <a:rPr lang="en-US" b="1"/>
                      <a:t> 4%</a:t>
                    </a:r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6882119662049469E-2"/>
                  <c:y val="-5.1092334993211225E-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Utility Scale Renewables,</a:t>
                    </a:r>
                  </a:p>
                  <a:p>
                    <a:r>
                      <a:rPr lang="en-US" b="1"/>
                      <a:t> 53 GWh,</a:t>
                    </a:r>
                  </a:p>
                  <a:p>
                    <a:r>
                      <a:rPr lang="en-US" b="1"/>
                      <a:t> 3%</a:t>
                    </a:r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9175383205108343"/>
                  <c:y val="3.5285540088551066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Market Based Resources,</a:t>
                    </a:r>
                  </a:p>
                  <a:p>
                    <a:r>
                      <a:rPr lang="en-US" b="1" dirty="0"/>
                      <a:t> 1,682 </a:t>
                    </a:r>
                    <a:r>
                      <a:rPr lang="en-US" b="1" dirty="0" err="1"/>
                      <a:t>GWh</a:t>
                    </a:r>
                    <a:r>
                      <a:rPr lang="en-US" b="1" dirty="0"/>
                      <a:t>,</a:t>
                    </a:r>
                  </a:p>
                  <a:p>
                    <a:r>
                      <a:rPr lang="en-US" b="1" dirty="0"/>
                      <a:t> 93%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</c:dLbls>
          <c:cat>
            <c:strRef>
              <c:f>UNSE!$I$40:$I$42</c:f>
              <c:strCache>
                <c:ptCount val="3"/>
                <c:pt idx="0">
                  <c:v>Existing Combustion Turbines</c:v>
                </c:pt>
                <c:pt idx="1">
                  <c:v>Utility Scale Renewables</c:v>
                </c:pt>
                <c:pt idx="2">
                  <c:v>Market Based Resources</c:v>
                </c:pt>
              </c:strCache>
            </c:strRef>
          </c:cat>
          <c:val>
            <c:numRef>
              <c:f>UNSE!$J$40:$J$42</c:f>
              <c:numCache>
                <c:formatCode>#,##0\ "GWh"</c:formatCode>
                <c:ptCount val="3"/>
                <c:pt idx="0">
                  <c:v>78</c:v>
                </c:pt>
                <c:pt idx="1">
                  <c:v>53</c:v>
                </c:pt>
                <c:pt idx="2">
                  <c:v>1682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18323461779667"/>
          <c:y val="0.17485009124880507"/>
          <c:w val="0.36981302115996562"/>
          <c:h val="0.62185820522434698"/>
        </c:manualLayout>
      </c:layout>
      <c:pieChart>
        <c:varyColors val="1"/>
        <c:ser>
          <c:idx val="0"/>
          <c:order val="0"/>
          <c:spPr>
            <a:solidFill>
              <a:schemeClr val="tx2">
                <a:lumMod val="75000"/>
              </a:schemeClr>
            </a:solidFill>
          </c:spPr>
          <c:dPt>
            <c:idx val="1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</c:spPr>
          </c:dPt>
          <c:dLbls>
            <c:dLbl>
              <c:idx val="0"/>
              <c:layout>
                <c:manualLayout>
                  <c:x val="5.2640234130025783E-2"/>
                  <c:y val="-5.7972753405824272E-2"/>
                </c:manualLayout>
              </c:layout>
              <c:spPr/>
              <c:txPr>
                <a:bodyPr/>
                <a:lstStyle/>
                <a:p>
                  <a:pPr>
                    <a:defRPr sz="900"/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3.6593965577311684E-2"/>
                  <c:y val="-0.14919478815148104"/>
                </c:manualLayout>
              </c:layout>
              <c:spPr/>
              <c:txPr>
                <a:bodyPr/>
                <a:lstStyle/>
                <a:p>
                  <a:pPr>
                    <a:defRPr sz="900"/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6.0438250528418461E-2"/>
                  <c:y val="3.3096490602700049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4.6544181977252845E-3"/>
                  <c:y val="-5.144867308253135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showLegendKey val="0"/>
            <c:showVal val="1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Sheet5!$D$16:$D$17</c:f>
              <c:strCache>
                <c:ptCount val="2"/>
                <c:pt idx="0">
                  <c:v>Units 1 - 3</c:v>
                </c:pt>
                <c:pt idx="1">
                  <c:v>Unit 4</c:v>
                </c:pt>
              </c:strCache>
            </c:strRef>
          </c:cat>
          <c:val>
            <c:numRef>
              <c:f>Sheet5!$E$16:$E$17</c:f>
              <c:numCache>
                <c:formatCode>0\ "MW"</c:formatCode>
                <c:ptCount val="2"/>
                <c:pt idx="0">
                  <c:v>266</c:v>
                </c:pt>
                <c:pt idx="1">
                  <c:v>125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18323461779667"/>
          <c:y val="0.17485009124880507"/>
          <c:w val="0.30960765029160664"/>
          <c:h val="0.48733298323759039"/>
        </c:manualLayout>
      </c:layout>
      <c:pieChart>
        <c:varyColors val="1"/>
        <c:ser>
          <c:idx val="0"/>
          <c:order val="0"/>
          <c:spPr>
            <a:solidFill>
              <a:schemeClr val="tx1">
                <a:lumMod val="50000"/>
                <a:lumOff val="50000"/>
              </a:schemeClr>
            </a:solidFill>
          </c:spPr>
          <c:dPt>
            <c:idx val="0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dPt>
            <c:idx val="1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1.0162358023831091E-2"/>
                  <c:y val="-6.5909113380087828E-2"/>
                </c:manualLayout>
              </c:layout>
              <c:spPr/>
              <c:txPr>
                <a:bodyPr/>
                <a:lstStyle/>
                <a:p>
                  <a:pPr>
                    <a:defRPr sz="900"/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2.7017120812007099E-2"/>
                  <c:y val="-3.5378096128920578E-4"/>
                </c:manualLayout>
              </c:layout>
              <c:spPr/>
              <c:txPr>
                <a:bodyPr/>
                <a:lstStyle/>
                <a:p>
                  <a:pPr>
                    <a:defRPr sz="900"/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1.5982961070378374E-2"/>
                  <c:y val="-0.22185266594029074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4.6544181977252845E-3"/>
                  <c:y val="-5.144867308253135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showLegendKey val="0"/>
            <c:showVal val="1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Sheet5!$P$31:$P$33</c:f>
              <c:strCache>
                <c:ptCount val="3"/>
                <c:pt idx="0">
                  <c:v>Existing TEP Ownership</c:v>
                </c:pt>
                <c:pt idx="1">
                  <c:v>Exercised Purchase Options </c:v>
                </c:pt>
                <c:pt idx="2">
                  <c:v>Remaining Lessor Interests</c:v>
                </c:pt>
              </c:strCache>
            </c:strRef>
          </c:cat>
          <c:val>
            <c:numRef>
              <c:f>Sheet5!$Q$31:$Q$33</c:f>
              <c:numCache>
                <c:formatCode>0\ "MW"</c:formatCode>
                <c:ptCount val="3"/>
                <c:pt idx="0">
                  <c:v>55</c:v>
                </c:pt>
                <c:pt idx="1">
                  <c:v>135</c:v>
                </c:pt>
                <c:pt idx="2">
                  <c:v>197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18323461779667"/>
          <c:y val="0.18476334894302818"/>
          <c:w val="0.38654161150210203"/>
          <c:h val="0.54125398286593585"/>
        </c:manualLayout>
      </c:layout>
      <c:pieChart>
        <c:varyColors val="1"/>
        <c:ser>
          <c:idx val="0"/>
          <c:order val="0"/>
          <c:spPr>
            <a:solidFill>
              <a:schemeClr val="tx1">
                <a:lumMod val="50000"/>
                <a:lumOff val="50000"/>
              </a:schemeClr>
            </a:solidFill>
          </c:spPr>
          <c:dPt>
            <c:idx val="1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1.0162358023831091E-2"/>
                  <c:y val="-6.5909113380087828E-2"/>
                </c:manualLayout>
              </c:layout>
              <c:spPr/>
              <c:txPr>
                <a:bodyPr/>
                <a:lstStyle/>
                <a:p>
                  <a:pPr>
                    <a:defRPr sz="900"/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2.712266276449957E-2"/>
                  <c:y val="4.1281302867455322E-2"/>
                </c:manualLayout>
              </c:layout>
              <c:spPr/>
              <c:txPr>
                <a:bodyPr/>
                <a:lstStyle/>
                <a:p>
                  <a:pPr>
                    <a:defRPr sz="900"/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6.0438250528418461E-2"/>
                  <c:y val="3.3096490602700049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4.6544181977252845E-3"/>
                  <c:y val="-5.144867308253135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showLegendKey val="0"/>
            <c:showVal val="1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Sheet5!$E$5:$E$6</c:f>
              <c:strCache>
                <c:ptCount val="2"/>
                <c:pt idx="0">
                  <c:v>1 Unit</c:v>
                </c:pt>
                <c:pt idx="1">
                  <c:v>2 Units</c:v>
                </c:pt>
              </c:strCache>
            </c:strRef>
          </c:cat>
          <c:val>
            <c:numRef>
              <c:f>Sheet5!$F$5:$F$6</c:f>
              <c:numCache>
                <c:formatCode>0\ "MW"</c:formatCode>
                <c:ptCount val="2"/>
                <c:pt idx="0">
                  <c:v>750</c:v>
                </c:pt>
                <c:pt idx="1">
                  <c:v>1500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8784304191821647"/>
          <c:y val="0.14952407172879614"/>
          <c:w val="0.45404519117786085"/>
          <c:h val="0.6170357726263237"/>
        </c:manualLayout>
      </c:layout>
      <c:pie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1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3"/>
            <c:bubble3D val="0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</c:spPr>
          </c:dPt>
          <c:dPt>
            <c:idx val="4"/>
            <c:bubble3D val="0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</c:spPr>
          </c:dPt>
          <c:dPt>
            <c:idx val="5"/>
            <c:bubble3D val="0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</c:spPr>
          </c:dPt>
          <c:dPt>
            <c:idx val="6"/>
            <c:bubble3D val="0"/>
            <c:spPr>
              <a:solidFill>
                <a:schemeClr val="tx2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7"/>
            <c:bubble3D val="0"/>
            <c:spPr>
              <a:solidFill>
                <a:schemeClr val="tx2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</c:dPt>
          <c:dLbls>
            <c:dLbl>
              <c:idx val="0"/>
              <c:layout>
                <c:manualLayout>
                  <c:x val="7.1362263250541361E-2"/>
                  <c:y val="-2.1503221188260559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3.9236188958369909E-2"/>
                  <c:y val="-1.9756131882116133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3.1873331442489071E-2"/>
                  <c:y val="-4.0375162894847931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6.5719443731626165E-2"/>
                  <c:y val="1.2500535335181005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3.4232564840201068E-2"/>
                  <c:y val="0.10235070266566329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3.3885717410323708E-2"/>
                  <c:y val="-2.9015933569824483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-6.5856517935258096E-2"/>
                  <c:y val="1.8761945675633267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showLegendKey val="0"/>
            <c:showVal val="1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Sheet1!$D$14:$D$21</c:f>
              <c:strCache>
                <c:ptCount val="8"/>
                <c:pt idx="0">
                  <c:v>Springerville Unit 1</c:v>
                </c:pt>
                <c:pt idx="1">
                  <c:v>San Juan Unit 2</c:v>
                </c:pt>
                <c:pt idx="2">
                  <c:v>Sundt Unit 4</c:v>
                </c:pt>
                <c:pt idx="3">
                  <c:v>Four Corners </c:v>
                </c:pt>
                <c:pt idx="4">
                  <c:v>Navajo</c:v>
                </c:pt>
                <c:pt idx="5">
                  <c:v>San Juan Unit 1</c:v>
                </c:pt>
                <c:pt idx="6">
                  <c:v>Springerville Unit 1</c:v>
                </c:pt>
                <c:pt idx="7">
                  <c:v>Springerville Unit 2</c:v>
                </c:pt>
              </c:strCache>
            </c:strRef>
          </c:cat>
          <c:val>
            <c:numRef>
              <c:f>Sheet1!$E$14:$E$21</c:f>
              <c:numCache>
                <c:formatCode>0\ "MW"</c:formatCode>
                <c:ptCount val="8"/>
                <c:pt idx="0">
                  <c:v>197</c:v>
                </c:pt>
                <c:pt idx="1">
                  <c:v>170</c:v>
                </c:pt>
                <c:pt idx="2">
                  <c:v>125</c:v>
                </c:pt>
                <c:pt idx="3">
                  <c:v>110</c:v>
                </c:pt>
                <c:pt idx="4">
                  <c:v>168</c:v>
                </c:pt>
                <c:pt idx="5">
                  <c:v>170</c:v>
                </c:pt>
                <c:pt idx="6">
                  <c:v>190</c:v>
                </c:pt>
                <c:pt idx="7">
                  <c:v>390</c:v>
                </c:pt>
              </c:numCache>
            </c:numRef>
          </c:val>
        </c:ser>
        <c:ser>
          <c:idx val="1"/>
          <c:order val="1"/>
          <c:cat>
            <c:strRef>
              <c:f>Sheet1!$D$14:$D$21</c:f>
              <c:strCache>
                <c:ptCount val="8"/>
                <c:pt idx="0">
                  <c:v>Springerville Unit 1</c:v>
                </c:pt>
                <c:pt idx="1">
                  <c:v>San Juan Unit 2</c:v>
                </c:pt>
                <c:pt idx="2">
                  <c:v>Sundt Unit 4</c:v>
                </c:pt>
                <c:pt idx="3">
                  <c:v>Four Corners </c:v>
                </c:pt>
                <c:pt idx="4">
                  <c:v>Navajo</c:v>
                </c:pt>
                <c:pt idx="5">
                  <c:v>San Juan Unit 1</c:v>
                </c:pt>
                <c:pt idx="6">
                  <c:v>Springerville Unit 1</c:v>
                </c:pt>
                <c:pt idx="7">
                  <c:v>Springerville Unit 2</c:v>
                </c:pt>
              </c:strCache>
            </c:strRef>
          </c:cat>
          <c:val>
            <c:numRef>
              <c:f>Sheet1!$F$14:$F$21</c:f>
              <c:numCache>
                <c:formatCode>0%</c:formatCode>
                <c:ptCount val="8"/>
                <c:pt idx="0">
                  <c:v>0.12960526315789472</c:v>
                </c:pt>
                <c:pt idx="1">
                  <c:v>0.1118421052631579</c:v>
                </c:pt>
                <c:pt idx="2">
                  <c:v>8.2236842105263164E-2</c:v>
                </c:pt>
                <c:pt idx="3">
                  <c:v>7.2368421052631582E-2</c:v>
                </c:pt>
                <c:pt idx="4">
                  <c:v>0.11052631578947368</c:v>
                </c:pt>
                <c:pt idx="5">
                  <c:v>0.1118421052631579</c:v>
                </c:pt>
                <c:pt idx="6">
                  <c:v>0.125</c:v>
                </c:pt>
                <c:pt idx="7">
                  <c:v>0.25657894736842107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0898793900762406"/>
          <c:y val="0.15403414442939506"/>
          <c:w val="0.45345300587426574"/>
          <c:h val="0.80458958879320241"/>
        </c:manualLayout>
      </c:layout>
      <c:pieChart>
        <c:varyColors val="1"/>
        <c:ser>
          <c:idx val="0"/>
          <c:order val="0"/>
          <c:dLbls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Sheet2!$G$4:$G$8</c:f>
              <c:strCache>
                <c:ptCount val="5"/>
                <c:pt idx="0">
                  <c:v>Bio-Resources</c:v>
                </c:pt>
                <c:pt idx="1">
                  <c:v>Solar Fixed PV</c:v>
                </c:pt>
                <c:pt idx="2">
                  <c:v>Single Axis Tracking</c:v>
                </c:pt>
                <c:pt idx="3">
                  <c:v>CPV</c:v>
                </c:pt>
                <c:pt idx="4">
                  <c:v>Wind</c:v>
                </c:pt>
              </c:strCache>
            </c:strRef>
          </c:cat>
          <c:val>
            <c:numRef>
              <c:f>Sheet2!$H$4:$H$8</c:f>
              <c:numCache>
                <c:formatCode>0%</c:formatCode>
                <c:ptCount val="5"/>
                <c:pt idx="0">
                  <c:v>1.112797167425392E-2</c:v>
                </c:pt>
                <c:pt idx="1">
                  <c:v>0.45776428932726348</c:v>
                </c:pt>
                <c:pt idx="2">
                  <c:v>0.24076884167931203</c:v>
                </c:pt>
                <c:pt idx="3">
                  <c:v>1.011633788568538E-2</c:v>
                </c:pt>
                <c:pt idx="4">
                  <c:v>0.28022255943348506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7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CO</a:t>
            </a:r>
            <a:r>
              <a:rPr lang="en-US" sz="1400" baseline="-25000"/>
              <a:t>2</a:t>
            </a:r>
            <a:r>
              <a:rPr lang="en-US" sz="1400"/>
              <a:t> Emissions</a:t>
            </a:r>
          </a:p>
        </c:rich>
      </c:tx>
      <c:layout>
        <c:manualLayout>
          <c:xMode val="edge"/>
          <c:yMode val="edge"/>
          <c:x val="0.34935035068017833"/>
          <c:y val="1.9676290463692039E-3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5222243705469668"/>
          <c:y val="0.15887080829323066"/>
          <c:w val="0.81544375849756645"/>
          <c:h val="0.72442296342026624"/>
        </c:manualLayout>
      </c:layout>
      <c:areaChart>
        <c:grouping val="stacked"/>
        <c:varyColors val="0"/>
        <c:ser>
          <c:idx val="0"/>
          <c:order val="0"/>
          <c:spPr>
            <a:solidFill>
              <a:srgbClr val="FFC000"/>
            </a:solidFill>
          </c:spPr>
          <c:cat>
            <c:numRef>
              <c:f>Sheet1!$B$14:$B$42</c:f>
              <c:numCache>
                <c:formatCode>General</c:formatCode>
                <c:ptCount val="2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  <c:pt idx="27">
                  <c:v>2027</c:v>
                </c:pt>
                <c:pt idx="28">
                  <c:v>2028</c:v>
                </c:pt>
              </c:numCache>
            </c:numRef>
          </c:cat>
          <c:val>
            <c:numRef>
              <c:f>Sheet1!$C$14:$C$42</c:f>
              <c:numCache>
                <c:formatCode>_(* #,##0.00_);_(* \(#,##0.00\);_(* "-"??_);_(@_)</c:formatCode>
                <c:ptCount val="29"/>
                <c:pt idx="0">
                  <c:v>12.84602435</c:v>
                </c:pt>
                <c:pt idx="1">
                  <c:v>13.06321492</c:v>
                </c:pt>
                <c:pt idx="2">
                  <c:v>12.60640151</c:v>
                </c:pt>
                <c:pt idx="3">
                  <c:v>12.300780810000001</c:v>
                </c:pt>
                <c:pt idx="4">
                  <c:v>12.283907970000001</c:v>
                </c:pt>
                <c:pt idx="5">
                  <c:v>12.158278210000001</c:v>
                </c:pt>
                <c:pt idx="6">
                  <c:v>12.43968123</c:v>
                </c:pt>
                <c:pt idx="7">
                  <c:v>12.164921000000001</c:v>
                </c:pt>
                <c:pt idx="8">
                  <c:v>11.82348753</c:v>
                </c:pt>
                <c:pt idx="9">
                  <c:v>10.872437960000001</c:v>
                </c:pt>
                <c:pt idx="10">
                  <c:v>10.774904000000001</c:v>
                </c:pt>
                <c:pt idx="11">
                  <c:v>11.279115769999999</c:v>
                </c:pt>
                <c:pt idx="12">
                  <c:v>11.31846432</c:v>
                </c:pt>
                <c:pt idx="13">
                  <c:v>11.597648726566002</c:v>
                </c:pt>
                <c:pt idx="14">
                  <c:v>10.949136279370997</c:v>
                </c:pt>
                <c:pt idx="15">
                  <c:v>9.9883712572140002</c:v>
                </c:pt>
                <c:pt idx="16">
                  <c:v>10.16470926261</c:v>
                </c:pt>
                <c:pt idx="17">
                  <c:v>10.396189183183997</c:v>
                </c:pt>
                <c:pt idx="18">
                  <c:v>9.0680283744180077</c:v>
                </c:pt>
                <c:pt idx="19">
                  <c:v>9.0999838592279758</c:v>
                </c:pt>
                <c:pt idx="20">
                  <c:v>9.2973844764996922</c:v>
                </c:pt>
                <c:pt idx="21">
                  <c:v>9.3666487727380492</c:v>
                </c:pt>
                <c:pt idx="22">
                  <c:v>9.2878073651357411</c:v>
                </c:pt>
                <c:pt idx="23">
                  <c:v>9.6303606667482669</c:v>
                </c:pt>
                <c:pt idx="24">
                  <c:v>9.6056533292374997</c:v>
                </c:pt>
                <c:pt idx="25">
                  <c:v>9.5036165488641746</c:v>
                </c:pt>
                <c:pt idx="26">
                  <c:v>9.7400199486872729</c:v>
                </c:pt>
                <c:pt idx="27">
                  <c:v>9.6783896177992457</c:v>
                </c:pt>
                <c:pt idx="28">
                  <c:v>9.6783896177992457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620672"/>
        <c:axId val="90622208"/>
      </c:areaChart>
      <c:catAx>
        <c:axId val="90620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0622208"/>
        <c:crosses val="autoZero"/>
        <c:auto val="1"/>
        <c:lblAlgn val="ctr"/>
        <c:lblOffset val="100"/>
        <c:tickLblSkip val="4"/>
        <c:noMultiLvlLbl val="0"/>
      </c:catAx>
      <c:valAx>
        <c:axId val="90622208"/>
        <c:scaling>
          <c:orientation val="minMax"/>
          <c:max val="14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Million Tons</a:t>
                </a:r>
              </a:p>
            </c:rich>
          </c:tx>
          <c:layout>
            <c:manualLayout>
              <c:xMode val="edge"/>
              <c:yMode val="edge"/>
              <c:x val="0"/>
              <c:y val="0.33889282589676289"/>
            </c:manualLayout>
          </c:layout>
          <c:overlay val="0"/>
        </c:title>
        <c:numFmt formatCode="_(* #,##0.00_);_(* \(#,##0.00\);_(* &quot;-&quot;??_);_(@_)" sourceLinked="1"/>
        <c:majorTickMark val="out"/>
        <c:minorTickMark val="none"/>
        <c:tickLblPos val="nextTo"/>
        <c:crossAx val="90620672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SO</a:t>
            </a:r>
            <a:r>
              <a:rPr lang="en-US" sz="1400" baseline="-25000"/>
              <a:t>2</a:t>
            </a:r>
            <a:r>
              <a:rPr lang="en-US" sz="1400"/>
              <a:t> Emissions</a:t>
            </a:r>
          </a:p>
        </c:rich>
      </c:tx>
      <c:layout>
        <c:manualLayout>
          <c:xMode val="edge"/>
          <c:yMode val="edge"/>
          <c:x val="0.42450274598028187"/>
          <c:y val="1.863449501802374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9627953273209611"/>
          <c:y val="0.15887080829323066"/>
          <c:w val="0.76428134143530579"/>
          <c:h val="0.72442296342026624"/>
        </c:manualLayout>
      </c:layout>
      <c:areaChart>
        <c:grouping val="stacked"/>
        <c:varyColors val="0"/>
        <c:ser>
          <c:idx val="0"/>
          <c:order val="0"/>
          <c:spPr>
            <a:solidFill>
              <a:schemeClr val="accent3">
                <a:lumMod val="50000"/>
              </a:schemeClr>
            </a:solidFill>
          </c:spPr>
          <c:cat>
            <c:numRef>
              <c:f>Sheet1!$B$14:$B$42</c:f>
              <c:numCache>
                <c:formatCode>General</c:formatCode>
                <c:ptCount val="2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  <c:pt idx="27">
                  <c:v>2027</c:v>
                </c:pt>
                <c:pt idx="28">
                  <c:v>2028</c:v>
                </c:pt>
              </c:numCache>
            </c:numRef>
          </c:cat>
          <c:val>
            <c:numRef>
              <c:f>Sheet1!$D$14:$D$42</c:f>
              <c:numCache>
                <c:formatCode>_(* #,##0_);_(* \(#,##0\);_(* "-"??_);_(@_)</c:formatCode>
                <c:ptCount val="29"/>
                <c:pt idx="0">
                  <c:v>30242.126139999997</c:v>
                </c:pt>
                <c:pt idx="1">
                  <c:v>29300.052745000001</c:v>
                </c:pt>
                <c:pt idx="2">
                  <c:v>27455.888355000003</c:v>
                </c:pt>
                <c:pt idx="3">
                  <c:v>26503.931874999998</c:v>
                </c:pt>
                <c:pt idx="4">
                  <c:v>25385.873869999999</c:v>
                </c:pt>
                <c:pt idx="5">
                  <c:v>17211.238959999999</c:v>
                </c:pt>
                <c:pt idx="6">
                  <c:v>10293.476384999998</c:v>
                </c:pt>
                <c:pt idx="7">
                  <c:v>10577.207310000002</c:v>
                </c:pt>
                <c:pt idx="8">
                  <c:v>11193.513274999999</c:v>
                </c:pt>
                <c:pt idx="9">
                  <c:v>8626.298499999999</c:v>
                </c:pt>
                <c:pt idx="10">
                  <c:v>8058.71</c:v>
                </c:pt>
                <c:pt idx="11">
                  <c:v>9423.6543349999993</c:v>
                </c:pt>
                <c:pt idx="12">
                  <c:v>6773.86</c:v>
                </c:pt>
                <c:pt idx="13">
                  <c:v>8929.519984999999</c:v>
                </c:pt>
                <c:pt idx="14">
                  <c:v>8533.4527480000033</c:v>
                </c:pt>
                <c:pt idx="15">
                  <c:v>7207.5218270000005</c:v>
                </c:pt>
                <c:pt idx="16">
                  <c:v>7322.409353</c:v>
                </c:pt>
                <c:pt idx="17">
                  <c:v>7494.6404019999991</c:v>
                </c:pt>
                <c:pt idx="18">
                  <c:v>6005.1302066986827</c:v>
                </c:pt>
                <c:pt idx="19">
                  <c:v>6004.4286563065798</c:v>
                </c:pt>
                <c:pt idx="20">
                  <c:v>6170.6059769236845</c:v>
                </c:pt>
                <c:pt idx="21">
                  <c:v>6094.6461287657894</c:v>
                </c:pt>
                <c:pt idx="22">
                  <c:v>6024.5815433407897</c:v>
                </c:pt>
                <c:pt idx="23">
                  <c:v>6299.2238908868421</c:v>
                </c:pt>
                <c:pt idx="24">
                  <c:v>6252.3468159750009</c:v>
                </c:pt>
                <c:pt idx="25">
                  <c:v>6158.4318333723686</c:v>
                </c:pt>
                <c:pt idx="26">
                  <c:v>6317.9844113250001</c:v>
                </c:pt>
                <c:pt idx="27">
                  <c:v>6383.9568055552645</c:v>
                </c:pt>
                <c:pt idx="28">
                  <c:v>6383.9568055552645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519808"/>
        <c:axId val="33411072"/>
      </c:areaChart>
      <c:catAx>
        <c:axId val="90519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3411072"/>
        <c:crosses val="autoZero"/>
        <c:auto val="1"/>
        <c:lblAlgn val="ctr"/>
        <c:lblOffset val="100"/>
        <c:tickLblSkip val="4"/>
        <c:noMultiLvlLbl val="0"/>
      </c:catAx>
      <c:valAx>
        <c:axId val="3341107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Tons</a:t>
                </a:r>
              </a:p>
            </c:rich>
          </c:tx>
          <c:layout>
            <c:manualLayout>
              <c:xMode val="edge"/>
              <c:yMode val="edge"/>
              <c:x val="1.5259126100651768E-2"/>
              <c:y val="0.46176742020150707"/>
            </c:manualLayout>
          </c:layout>
          <c:overlay val="0"/>
        </c:title>
        <c:numFmt formatCode="_(* #,##0_);_(* \(#,##0\);_(* &quot;-&quot;??_);_(@_)" sourceLinked="1"/>
        <c:majorTickMark val="out"/>
        <c:minorTickMark val="none"/>
        <c:tickLblPos val="nextTo"/>
        <c:crossAx val="90519808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NO</a:t>
            </a:r>
            <a:r>
              <a:rPr lang="en-US" sz="1400" baseline="-25000"/>
              <a:t>X</a:t>
            </a:r>
            <a:r>
              <a:rPr lang="en-US" sz="1400"/>
              <a:t> Emissions</a:t>
            </a:r>
          </a:p>
        </c:rich>
      </c:tx>
      <c:layout>
        <c:manualLayout>
          <c:xMode val="edge"/>
          <c:yMode val="edge"/>
          <c:x val="0.42450274598028187"/>
          <c:y val="1.863449501802374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7739307105077598"/>
          <c:y val="0.15887080829323066"/>
          <c:w val="0.79027312450148712"/>
          <c:h val="0.72442296342026624"/>
        </c:manualLayout>
      </c:layout>
      <c:areaChart>
        <c:grouping val="stacked"/>
        <c:varyColors val="0"/>
        <c:ser>
          <c:idx val="0"/>
          <c:order val="0"/>
          <c:spPr>
            <a:solidFill>
              <a:schemeClr val="bg1">
                <a:lumMod val="50000"/>
              </a:schemeClr>
            </a:solidFill>
          </c:spPr>
          <c:cat>
            <c:numRef>
              <c:f>Sheet1!$B$14:$B$42</c:f>
              <c:numCache>
                <c:formatCode>General</c:formatCode>
                <c:ptCount val="2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  <c:pt idx="27">
                  <c:v>2027</c:v>
                </c:pt>
                <c:pt idx="28">
                  <c:v>2028</c:v>
                </c:pt>
              </c:numCache>
            </c:numRef>
          </c:cat>
          <c:val>
            <c:numRef>
              <c:f>Sheet1!$E$14:$E$42</c:f>
              <c:numCache>
                <c:formatCode>_(* #,##0_);_(* \(#,##0\);_(* "-"??_);_(@_)</c:formatCode>
                <c:ptCount val="29"/>
                <c:pt idx="0">
                  <c:v>26124.099279999999</c:v>
                </c:pt>
                <c:pt idx="1">
                  <c:v>26522.336065000003</c:v>
                </c:pt>
                <c:pt idx="2">
                  <c:v>25142.819015000001</c:v>
                </c:pt>
                <c:pt idx="3">
                  <c:v>24072.10138</c:v>
                </c:pt>
                <c:pt idx="4">
                  <c:v>22813.232319999999</c:v>
                </c:pt>
                <c:pt idx="5">
                  <c:v>18033.11434</c:v>
                </c:pt>
                <c:pt idx="6">
                  <c:v>17783.25949</c:v>
                </c:pt>
                <c:pt idx="7">
                  <c:v>17448.585934999999</c:v>
                </c:pt>
                <c:pt idx="8">
                  <c:v>16563.724179999997</c:v>
                </c:pt>
                <c:pt idx="9">
                  <c:v>13427.8145</c:v>
                </c:pt>
                <c:pt idx="10">
                  <c:v>12938.058999999999</c:v>
                </c:pt>
                <c:pt idx="11">
                  <c:v>13148.27277</c:v>
                </c:pt>
                <c:pt idx="12">
                  <c:v>13006.6</c:v>
                </c:pt>
                <c:pt idx="13">
                  <c:v>13565.974443000001</c:v>
                </c:pt>
                <c:pt idx="14">
                  <c:v>12928.706029999999</c:v>
                </c:pt>
                <c:pt idx="15">
                  <c:v>11732.16971</c:v>
                </c:pt>
                <c:pt idx="16">
                  <c:v>11719.168181999999</c:v>
                </c:pt>
                <c:pt idx="17">
                  <c:v>12013.226507000001</c:v>
                </c:pt>
                <c:pt idx="18">
                  <c:v>8377.5645595999995</c:v>
                </c:pt>
                <c:pt idx="19">
                  <c:v>8364.1757141200014</c:v>
                </c:pt>
                <c:pt idx="20">
                  <c:v>8546.29601224</c:v>
                </c:pt>
                <c:pt idx="21">
                  <c:v>9696.8366191599998</c:v>
                </c:pt>
                <c:pt idx="22">
                  <c:v>9506.7733883599994</c:v>
                </c:pt>
                <c:pt idx="23">
                  <c:v>9941.7115800600004</c:v>
                </c:pt>
                <c:pt idx="24">
                  <c:v>10035.28891952</c:v>
                </c:pt>
                <c:pt idx="25">
                  <c:v>9816.460354660001</c:v>
                </c:pt>
                <c:pt idx="26">
                  <c:v>9985.2730978599993</c:v>
                </c:pt>
                <c:pt idx="27">
                  <c:v>10053.695947720002</c:v>
                </c:pt>
                <c:pt idx="28">
                  <c:v>10053.695947720002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583040"/>
        <c:axId val="90584576"/>
      </c:areaChart>
      <c:catAx>
        <c:axId val="90583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0584576"/>
        <c:crosses val="autoZero"/>
        <c:auto val="1"/>
        <c:lblAlgn val="ctr"/>
        <c:lblOffset val="100"/>
        <c:tickLblSkip val="4"/>
        <c:noMultiLvlLbl val="0"/>
      </c:catAx>
      <c:valAx>
        <c:axId val="9058457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Tons</a:t>
                </a:r>
              </a:p>
            </c:rich>
          </c:tx>
          <c:layout>
            <c:manualLayout>
              <c:xMode val="edge"/>
              <c:yMode val="edge"/>
              <c:x val="1.3430755172110856E-2"/>
              <c:y val="0.4305617472857875"/>
            </c:manualLayout>
          </c:layout>
          <c:overlay val="0"/>
        </c:title>
        <c:numFmt formatCode="_(* #,##0_);_(* \(#,##0\);_(* &quot;-&quot;??_);_(@_)" sourceLinked="1"/>
        <c:majorTickMark val="out"/>
        <c:minorTickMark val="none"/>
        <c:tickLblPos val="nextTo"/>
        <c:crossAx val="90583040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6"/>
            <a:ext cx="3170238" cy="479425"/>
          </a:xfrm>
          <a:prstGeom prst="rect">
            <a:avLst/>
          </a:prstGeom>
        </p:spPr>
        <p:txBody>
          <a:bodyPr vert="horz" lIns="91392" tIns="45697" rIns="91392" bIns="4569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6" y="6"/>
            <a:ext cx="3170238" cy="479425"/>
          </a:xfrm>
          <a:prstGeom prst="rect">
            <a:avLst/>
          </a:prstGeom>
        </p:spPr>
        <p:txBody>
          <a:bodyPr vert="horz" lIns="91392" tIns="45697" rIns="91392" bIns="45697" rtlCol="0"/>
          <a:lstStyle>
            <a:lvl1pPr algn="r">
              <a:defRPr sz="1200"/>
            </a:lvl1pPr>
          </a:lstStyle>
          <a:p>
            <a:fld id="{021538D2-0385-444A-AE42-34580BB5C8F3}" type="datetimeFigureOut">
              <a:rPr lang="en-US" smtClean="0"/>
              <a:pPr/>
              <a:t>9/10/2014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120191"/>
            <a:ext cx="3170238" cy="479425"/>
          </a:xfrm>
          <a:prstGeom prst="rect">
            <a:avLst/>
          </a:prstGeom>
        </p:spPr>
        <p:txBody>
          <a:bodyPr vert="horz" lIns="91392" tIns="45697" rIns="91392" bIns="4569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6" y="9120191"/>
            <a:ext cx="3170238" cy="479425"/>
          </a:xfrm>
          <a:prstGeom prst="rect">
            <a:avLst/>
          </a:prstGeom>
        </p:spPr>
        <p:txBody>
          <a:bodyPr vert="horz" lIns="91392" tIns="45697" rIns="91392" bIns="45697" rtlCol="0" anchor="b"/>
          <a:lstStyle>
            <a:lvl1pPr algn="r">
              <a:defRPr sz="1200"/>
            </a:lvl1pPr>
          </a:lstStyle>
          <a:p>
            <a:fld id="{417131F3-0E0C-432F-AD6D-5D04937914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4917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6"/>
            <a:ext cx="3170238" cy="479425"/>
          </a:xfrm>
          <a:prstGeom prst="rect">
            <a:avLst/>
          </a:prstGeom>
        </p:spPr>
        <p:txBody>
          <a:bodyPr vert="horz" lIns="91392" tIns="45697" rIns="91392" bIns="4569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6" y="6"/>
            <a:ext cx="3170238" cy="479425"/>
          </a:xfrm>
          <a:prstGeom prst="rect">
            <a:avLst/>
          </a:prstGeom>
        </p:spPr>
        <p:txBody>
          <a:bodyPr vert="horz" lIns="91392" tIns="45697" rIns="91392" bIns="45697" rtlCol="0"/>
          <a:lstStyle>
            <a:lvl1pPr algn="r">
              <a:defRPr sz="1200"/>
            </a:lvl1pPr>
          </a:lstStyle>
          <a:p>
            <a:fld id="{F0FD9DD9-C740-435F-9CA9-A9EE9A4F3CA5}" type="datetimeFigureOut">
              <a:rPr lang="en-US" smtClean="0"/>
              <a:pPr/>
              <a:t>9/10/2014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2313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92" tIns="45697" rIns="91392" bIns="4569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42" y="4560894"/>
            <a:ext cx="5851525" cy="4319587"/>
          </a:xfrm>
          <a:prstGeom prst="rect">
            <a:avLst/>
          </a:prstGeom>
        </p:spPr>
        <p:txBody>
          <a:bodyPr vert="horz" lIns="91392" tIns="45697" rIns="91392" bIns="4569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120191"/>
            <a:ext cx="3170238" cy="479425"/>
          </a:xfrm>
          <a:prstGeom prst="rect">
            <a:avLst/>
          </a:prstGeom>
        </p:spPr>
        <p:txBody>
          <a:bodyPr vert="horz" lIns="91392" tIns="45697" rIns="91392" bIns="4569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6" y="9120191"/>
            <a:ext cx="3170238" cy="479425"/>
          </a:xfrm>
          <a:prstGeom prst="rect">
            <a:avLst/>
          </a:prstGeom>
        </p:spPr>
        <p:txBody>
          <a:bodyPr vert="horz" lIns="91392" tIns="45697" rIns="91392" bIns="45697" rtlCol="0" anchor="b"/>
          <a:lstStyle>
            <a:lvl1pPr algn="r">
              <a:defRPr sz="1200"/>
            </a:lvl1pPr>
          </a:lstStyle>
          <a:p>
            <a:fld id="{CFD15824-2556-472F-9604-A25DE879FA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298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15824-2556-472F-9604-A25DE879FAAB}" type="slidenum">
              <a:rPr lang="en-US" smtClean="0"/>
              <a:pPr/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7607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15824-2556-472F-9604-A25DE879FAA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9277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97125" y="714375"/>
            <a:ext cx="1979613" cy="14843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15824-2556-472F-9604-A25DE879FAAB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97125" y="714375"/>
            <a:ext cx="1979613" cy="14843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15824-2556-472F-9604-A25DE879FAAB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1944E0-643A-43A3-9C45-DCB9AE0AD242}" type="slidenum">
              <a:rPr lang="en-US"/>
              <a:pPr/>
              <a:t>12</a:t>
            </a:fld>
            <a:endParaRPr lang="en-US"/>
          </a:p>
        </p:txBody>
      </p:sp>
      <p:sp>
        <p:nvSpPr>
          <p:cNvPr id="640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97125" y="714375"/>
            <a:ext cx="1979613" cy="1484313"/>
          </a:xfrm>
          <a:ln/>
        </p:spPr>
      </p:sp>
      <p:sp>
        <p:nvSpPr>
          <p:cNvPr id="640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48368"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97125" y="714375"/>
            <a:ext cx="1979613" cy="14843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F4D939-24F5-4936-AB98-B4A012BC6C2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97125" y="714375"/>
            <a:ext cx="1979613" cy="14843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F4D939-24F5-4936-AB98-B4A012BC6C2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15824-2556-472F-9604-A25DE879FAAB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0255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15824-2556-472F-9604-A25DE879FAAB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1799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15824-2556-472F-9604-A25DE879FAAB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1799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15824-2556-472F-9604-A25DE879FAAB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179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15824-2556-472F-9604-A25DE879FAA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3621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15824-2556-472F-9604-A25DE879FAAB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3839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F4D939-24F5-4936-AB98-B4A012BC6C27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15824-2556-472F-9604-A25DE879FAAB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665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15824-2556-472F-9604-A25DE879FAAB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1153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15824-2556-472F-9604-A25DE879FAAB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2495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1944E0-643A-43A3-9C45-DCB9AE0AD242}" type="slidenum">
              <a:rPr lang="en-US"/>
              <a:pPr/>
              <a:t>24</a:t>
            </a:fld>
            <a:endParaRPr lang="en-US"/>
          </a:p>
        </p:txBody>
      </p:sp>
      <p:sp>
        <p:nvSpPr>
          <p:cNvPr id="640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97125" y="714375"/>
            <a:ext cx="1979613" cy="1484313"/>
          </a:xfrm>
          <a:ln/>
        </p:spPr>
      </p:sp>
      <p:sp>
        <p:nvSpPr>
          <p:cNvPr id="640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15824-2556-472F-9604-A25DE879FAAB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7501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97125" y="714375"/>
            <a:ext cx="1979613" cy="14843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F4D939-24F5-4936-AB98-B4A012BC6C2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15824-2556-472F-9604-A25DE879FAAB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3749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15824-2556-472F-9604-A25DE879FAAB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374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15824-2556-472F-9604-A25DE879FAA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3748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15824-2556-472F-9604-A25DE879FAAB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8983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97125" y="714375"/>
            <a:ext cx="1979613" cy="14843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15824-2556-472F-9604-A25DE879FAAB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15824-2556-472F-9604-A25DE879FAAB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488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15824-2556-472F-9604-A25DE879FAA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6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15824-2556-472F-9604-A25DE879FAA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032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15824-2556-472F-9604-A25DE879FAA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330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15824-2556-472F-9604-A25DE879FAAB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535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15824-2556-472F-9604-A25DE879FAA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750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15824-2556-472F-9604-A25DE879FAA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77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 bwMode="lt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3" name="Picture 25" descr="G:\AFFAIRS\PHOTOS\Tucson Skyline Dusk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9" y="5659400"/>
            <a:ext cx="1529609" cy="11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790700"/>
            <a:ext cx="7128933" cy="784225"/>
          </a:xfrm>
        </p:spPr>
        <p:txBody>
          <a:bodyPr>
            <a:normAutofit/>
          </a:bodyPr>
          <a:lstStyle>
            <a:lvl1pPr>
              <a:defRPr sz="32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72555" y="2707248"/>
            <a:ext cx="5870886" cy="6858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8400" y="3437467"/>
            <a:ext cx="5940778" cy="685800"/>
          </a:xfrm>
        </p:spPr>
        <p:txBody>
          <a:bodyPr>
            <a:normAutofit/>
          </a:bodyPr>
          <a:lstStyle>
            <a:lvl1pPr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4"/>
          <a:stretch/>
        </p:blipFill>
        <p:spPr>
          <a:xfrm>
            <a:off x="-4483" y="0"/>
            <a:ext cx="1538723" cy="1138731"/>
          </a:xfrm>
          <a:prstGeom prst="rect">
            <a:avLst/>
          </a:prstGeom>
        </p:spPr>
      </p:pic>
      <p:pic>
        <p:nvPicPr>
          <p:cNvPr id="9" name="Picture 8"/>
          <p:cNvPicPr/>
          <p:nvPr userDrawn="1"/>
        </p:nvPicPr>
        <p:blipFill>
          <a:blip r:embed="rId5" cstate="print"/>
          <a:srcRect l="38529" t="43807" r="28187" b="24063"/>
          <a:stretch>
            <a:fillRect/>
          </a:stretch>
        </p:blipFill>
        <p:spPr bwMode="auto">
          <a:xfrm>
            <a:off x="-9393" y="2282888"/>
            <a:ext cx="154363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0"/>
          <p:cNvSpPr>
            <a:spLocks noChangeArrowheads="1"/>
          </p:cNvSpPr>
          <p:nvPr userDrawn="1"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Georgia" pitchFamily="18" charset="0"/>
                <a:cs typeface="Georgia" pitchFamily="18" charset="0"/>
              </a:rPr>
              <a:t/>
            </a:r>
            <a:b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Georgia" pitchFamily="18" charset="0"/>
                <a:cs typeface="Georgia" pitchFamily="18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9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2878" y="1114488"/>
            <a:ext cx="1538076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4"/>
          <p:cNvSpPr>
            <a:spLocks noChangeArrowheads="1"/>
          </p:cNvSpPr>
          <p:nvPr userDrawn="1"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15"/>
          <p:cNvSpPr>
            <a:spLocks noChangeArrowheads="1"/>
          </p:cNvSpPr>
          <p:nvPr userDrawn="1"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4" name="Picture 23"/>
          <p:cNvPicPr/>
          <p:nvPr userDrawn="1"/>
        </p:nvPicPr>
        <p:blipFill rotWithShape="1">
          <a:blip r:embed="rId7" cstate="print"/>
          <a:srcRect l="34598" t="24143" r="35348" b="42753"/>
          <a:stretch/>
        </p:blipFill>
        <p:spPr bwMode="auto">
          <a:xfrm>
            <a:off x="-8467" y="3482477"/>
            <a:ext cx="1532487" cy="11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2" name="Picture 24" descr="http://ts4.mm.bing.net/th?id=H.4563627272768247&amp;w=246&amp;h=188&amp;c=7&amp;rs=1&amp;pid=1.7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18" y="4628589"/>
            <a:ext cx="1530638" cy="108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05BF-EFC5-4413-B0D4-C5345934EDC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05BF-EFC5-4413-B0D4-C5345934EDC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913189"/>
            <a:ext cx="7772400" cy="1362075"/>
          </a:xfrm>
        </p:spPr>
        <p:txBody>
          <a:bodyPr anchor="t">
            <a:normAutofit/>
          </a:bodyPr>
          <a:lstStyle>
            <a:lvl1pPr algn="l">
              <a:defRPr sz="3600" b="1" cap="all">
                <a:solidFill>
                  <a:schemeClr val="accent3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1300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05BF-EFC5-4413-B0D4-C5345934EDC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05BF-EFC5-4413-B0D4-C5345934EDC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 b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000" b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05BF-EFC5-4413-B0D4-C5345934EDC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05BF-EFC5-4413-B0D4-C5345934EDC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05BF-EFC5-4413-B0D4-C5345934EDC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"/>
            <a:ext cx="8229599" cy="1162051"/>
          </a:xfrm>
        </p:spPr>
        <p:txBody>
          <a:bodyPr anchor="b">
            <a:normAutofit/>
          </a:bodyPr>
          <a:lstStyle>
            <a:lvl1pPr algn="ctr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524001"/>
            <a:ext cx="5111750" cy="4602163"/>
          </a:xfrm>
        </p:spPr>
        <p:txBody>
          <a:bodyPr/>
          <a:lstStyle>
            <a:lvl1pPr>
              <a:defRPr sz="3200">
                <a:solidFill>
                  <a:srgbClr val="92D050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05BF-EFC5-4413-B0D4-C5345934EDC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rgbClr val="92D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05BF-EFC5-4413-B0D4-C5345934EDC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invGray">
          <a:xfrm>
            <a:off x="289560" y="309880"/>
            <a:ext cx="8570913" cy="833120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274637"/>
            <a:ext cx="8382000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405BF-EFC5-4413-B0D4-C5345934ED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+mn-lt"/>
          <a:ea typeface="Adobe Gothic Std B" pitchFamily="34" charset="-128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jpe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Relationship Id="rId9" Type="http://schemas.openxmlformats.org/officeDocument/2006/relationships/chart" Target="../charts/char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676400" y="1447800"/>
            <a:ext cx="7128933" cy="784225"/>
          </a:xfrm>
        </p:spPr>
        <p:txBody>
          <a:bodyPr>
            <a:normAutofit/>
          </a:bodyPr>
          <a:lstStyle/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2014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TEP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IRP Reference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Case 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09800" y="2438400"/>
            <a:ext cx="5870886" cy="685800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Mike Sheehan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Director of Resource Planning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86000" y="3276600"/>
            <a:ext cx="5940778" cy="685800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Integrated Resource Plan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520405BF-EFC5-4413-B0D4-C5345934EDCD}" type="slidenum">
              <a:rPr lang="en-US" smtClean="0"/>
              <a:pPr/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4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4" t="12605" r="51801" b="76888"/>
          <a:stretch/>
        </p:blipFill>
        <p:spPr bwMode="auto">
          <a:xfrm>
            <a:off x="30670" y="73163"/>
            <a:ext cx="9113330" cy="894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4" t="17893" r="27193" b="25212"/>
          <a:stretch/>
        </p:blipFill>
        <p:spPr bwMode="auto">
          <a:xfrm>
            <a:off x="30670" y="1701494"/>
            <a:ext cx="7162800" cy="438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096000" y="1600200"/>
            <a:ext cx="13716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19800" y="1828800"/>
            <a:ext cx="28956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tx1"/>
                </a:solidFill>
                <a:latin typeface="+mn-lt"/>
              </a:rPr>
              <a:t>Transmission access to TEP</a:t>
            </a:r>
            <a:r>
              <a:rPr lang="en-US" sz="16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b="0" dirty="0" smtClean="0">
                <a:solidFill>
                  <a:schemeClr val="tx1"/>
                </a:solidFill>
                <a:latin typeface="+mn-lt"/>
              </a:rPr>
              <a:t>and UNSE retail service territories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0" dirty="0" smtClean="0">
              <a:solidFill>
                <a:schemeClr val="tx1"/>
              </a:solidFill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tx1"/>
                </a:solidFill>
                <a:latin typeface="+mn-lt"/>
              </a:rPr>
              <a:t>TEP - Firm Transmission Rights to Springerville and  Tortolita (Post 2016)</a:t>
            </a:r>
            <a:br>
              <a:rPr lang="en-US" sz="1600" b="0" dirty="0" smtClean="0">
                <a:solidFill>
                  <a:schemeClr val="tx1"/>
                </a:solidFill>
                <a:latin typeface="+mn-lt"/>
              </a:rPr>
            </a:br>
            <a:endParaRPr lang="en-US" sz="1600" b="0" dirty="0">
              <a:solidFill>
                <a:schemeClr val="tx1"/>
              </a:solidFill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tx1"/>
                </a:solidFill>
                <a:latin typeface="+mn-lt"/>
              </a:rPr>
              <a:t>UNSE - Firm </a:t>
            </a:r>
            <a:r>
              <a:rPr lang="en-US" sz="1600" b="0" dirty="0">
                <a:solidFill>
                  <a:schemeClr val="tx1"/>
                </a:solidFill>
                <a:latin typeface="+mn-lt"/>
              </a:rPr>
              <a:t>T</a:t>
            </a:r>
            <a:r>
              <a:rPr lang="en-US" sz="1600" b="0" dirty="0" smtClean="0">
                <a:solidFill>
                  <a:schemeClr val="tx1"/>
                </a:solidFill>
                <a:latin typeface="+mn-lt"/>
              </a:rPr>
              <a:t>ransmission Rights to WAPA to take delivery into Mohave and Santa Cruz counties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b="0" dirty="0" smtClea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207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51389" t="55556" r="11111" b="15555"/>
          <a:stretch>
            <a:fillRect/>
          </a:stretch>
        </p:blipFill>
        <p:spPr bwMode="auto">
          <a:xfrm>
            <a:off x="2623870" y="5105400"/>
            <a:ext cx="332349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TEP Renewable Resources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05BF-EFC5-4413-B0D4-C5345934EDCD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26" name="Picture 2" descr="http://www.greentechmedia.com/images/sized/content/images/articles/FRV-Nellis-AFB-310x2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371600"/>
            <a:ext cx="2214563" cy="1600200"/>
          </a:xfrm>
          <a:prstGeom prst="rect">
            <a:avLst/>
          </a:prstGeom>
          <a:noFill/>
        </p:spPr>
      </p:pic>
      <p:pic>
        <p:nvPicPr>
          <p:cNvPr id="5" name="Picture 4"/>
          <p:cNvPicPr/>
          <p:nvPr/>
        </p:nvPicPr>
        <p:blipFill>
          <a:blip r:embed="rId5" cstate="print"/>
          <a:srcRect l="24764" t="26586" r="41763" b="48943"/>
          <a:stretch>
            <a:fillRect/>
          </a:stretch>
        </p:blipFill>
        <p:spPr bwMode="auto">
          <a:xfrm>
            <a:off x="499216" y="4191000"/>
            <a:ext cx="2243984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06SGSdownloadable.jpg"/>
          <p:cNvPicPr/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152751" y="1371601"/>
            <a:ext cx="264519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0" y="30480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Single Axis Tracking Systems 45 MW</a:t>
            </a:r>
          </a:p>
          <a:p>
            <a:pPr algn="ctr">
              <a:buFont typeface="Arial" pitchFamily="34" charset="0"/>
              <a:buChar char="•"/>
            </a:pPr>
            <a:r>
              <a:rPr lang="en-US" sz="1200" dirty="0" smtClean="0">
                <a:solidFill>
                  <a:srgbClr val="00B0F0"/>
                </a:solidFill>
              </a:rPr>
              <a:t> U of A Science &amp; Tech Park</a:t>
            </a:r>
          </a:p>
          <a:p>
            <a:pPr algn="ctr">
              <a:buFont typeface="Arial" pitchFamily="34" charset="0"/>
              <a:buChar char="•"/>
            </a:pPr>
            <a:r>
              <a:rPr lang="en-US" sz="1200" dirty="0" smtClean="0">
                <a:solidFill>
                  <a:srgbClr val="00B0F0"/>
                </a:solidFill>
              </a:rPr>
              <a:t> Foresight &amp; Sun Edison Projects </a:t>
            </a:r>
          </a:p>
          <a:p>
            <a:pPr algn="ctr"/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57150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Concentrated PV  4 MW</a:t>
            </a:r>
          </a:p>
          <a:p>
            <a:pPr algn="ctr">
              <a:buFont typeface="Arial" pitchFamily="34" charset="0"/>
              <a:buChar char="•"/>
            </a:pPr>
            <a:r>
              <a:rPr lang="en-US" sz="1200" dirty="0" smtClean="0">
                <a:solidFill>
                  <a:srgbClr val="00B0F0"/>
                </a:solidFill>
              </a:rPr>
              <a:t> U of A Science &amp; Tech Park</a:t>
            </a:r>
          </a:p>
          <a:p>
            <a:pPr algn="ctr">
              <a:buFont typeface="Arial" pitchFamily="34" charset="0"/>
              <a:buChar char="•"/>
            </a:pPr>
            <a:r>
              <a:rPr lang="en-US" sz="1200" dirty="0" smtClean="0">
                <a:solidFill>
                  <a:srgbClr val="00B0F0"/>
                </a:solidFill>
              </a:rPr>
              <a:t> </a:t>
            </a:r>
            <a:r>
              <a:rPr lang="en-US" sz="1200" dirty="0" err="1" smtClean="0">
                <a:solidFill>
                  <a:srgbClr val="00B0F0"/>
                </a:solidFill>
              </a:rPr>
              <a:t>Emcore</a:t>
            </a:r>
            <a:endParaRPr lang="en-US" sz="1200" dirty="0">
              <a:solidFill>
                <a:srgbClr val="00B0F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0" y="31242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Flat Panel PV 40 MW</a:t>
            </a:r>
          </a:p>
          <a:p>
            <a:pPr algn="ctr">
              <a:buFont typeface="Arial" pitchFamily="34" charset="0"/>
              <a:buChar char="•"/>
            </a:pPr>
            <a:r>
              <a:rPr lang="en-US" sz="1200" dirty="0" smtClean="0">
                <a:solidFill>
                  <a:srgbClr val="00B0F0"/>
                </a:solidFill>
              </a:rPr>
              <a:t> Springerville</a:t>
            </a:r>
          </a:p>
          <a:p>
            <a:pPr algn="ctr">
              <a:buFont typeface="Arial" pitchFamily="34" charset="0"/>
              <a:buChar char="•"/>
            </a:pPr>
            <a:r>
              <a:rPr lang="en-US" sz="1200" dirty="0" smtClean="0">
                <a:solidFill>
                  <a:srgbClr val="00B0F0"/>
                </a:solidFill>
              </a:rPr>
              <a:t> NRG Solar</a:t>
            </a:r>
            <a:endParaRPr lang="en-US" sz="1200" dirty="0">
              <a:solidFill>
                <a:srgbClr val="00B0F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7362" y="5954806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Wind 50 MW</a:t>
            </a:r>
          </a:p>
          <a:p>
            <a:pPr algn="ctr">
              <a:buFont typeface="Arial" pitchFamily="34" charset="0"/>
              <a:buChar char="•"/>
            </a:pPr>
            <a:r>
              <a:rPr lang="en-US" sz="1200" dirty="0" smtClean="0">
                <a:solidFill>
                  <a:srgbClr val="00B0F0"/>
                </a:solidFill>
              </a:rPr>
              <a:t>Macho Springs</a:t>
            </a:r>
          </a:p>
          <a:p>
            <a:pPr algn="ctr">
              <a:buFont typeface="Arial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 Red Horse (</a:t>
            </a:r>
            <a:r>
              <a:rPr lang="en-US" sz="1200" dirty="0" smtClean="0">
                <a:solidFill>
                  <a:srgbClr val="FF0000"/>
                </a:solidFill>
              </a:rPr>
              <a:t>2015)</a:t>
            </a:r>
            <a:endParaRPr lang="en-US" sz="1200" dirty="0">
              <a:solidFill>
                <a:srgbClr val="00B0F0"/>
              </a:solidFill>
            </a:endParaRPr>
          </a:p>
        </p:txBody>
      </p:sp>
      <p:pic>
        <p:nvPicPr>
          <p:cNvPr id="12" name="Picture 11"/>
          <p:cNvPicPr/>
          <p:nvPr/>
        </p:nvPicPr>
        <p:blipFill>
          <a:blip r:embed="rId7" cstate="print"/>
          <a:srcRect l="38529" t="43807" r="28187" b="24063"/>
          <a:stretch>
            <a:fillRect/>
          </a:stretch>
        </p:blipFill>
        <p:spPr bwMode="auto">
          <a:xfrm>
            <a:off x="6019800" y="4191000"/>
            <a:ext cx="2743200" cy="1657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/>
          <p:nvPr/>
        </p:nvPicPr>
        <p:blipFill>
          <a:blip r:embed="rId8" cstate="print"/>
          <a:srcRect l="33176" t="22681" r="33962" b="40979"/>
          <a:stretch>
            <a:fillRect/>
          </a:stretch>
        </p:blipFill>
        <p:spPr bwMode="auto">
          <a:xfrm>
            <a:off x="3124200" y="1219200"/>
            <a:ext cx="2814807" cy="1898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048000" y="304800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solidFill>
                  <a:schemeClr val="tx1"/>
                </a:solidFill>
              </a:rPr>
              <a:t>Sundt</a:t>
            </a:r>
            <a:endParaRPr lang="en-US" sz="1200" dirty="0" smtClean="0">
              <a:solidFill>
                <a:schemeClr val="tx1"/>
              </a:solidFill>
            </a:endParaRP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Power Boost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CSP Project 5MW</a:t>
            </a:r>
          </a:p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Future 2014</a:t>
            </a:r>
            <a:endParaRPr lang="en-US" sz="1200" dirty="0">
              <a:solidFill>
                <a:srgbClr val="FF00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810000" y="4114800"/>
            <a:ext cx="1143000" cy="1103586"/>
            <a:chOff x="2667000" y="4038600"/>
            <a:chExt cx="1676400" cy="1618593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 l="26667" t="16000" r="25000" b="9333"/>
            <a:stretch>
              <a:fillRect/>
            </a:stretch>
          </p:blipFill>
          <p:spPr bwMode="auto">
            <a:xfrm>
              <a:off x="2667000" y="4038600"/>
              <a:ext cx="1676400" cy="1618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 l="46667" t="64001" r="43333" b="33333"/>
            <a:stretch>
              <a:fillRect/>
            </a:stretch>
          </p:blipFill>
          <p:spPr bwMode="auto">
            <a:xfrm>
              <a:off x="3242096" y="4994696"/>
              <a:ext cx="457200" cy="7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7657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latin typeface="+mn-lt"/>
              </a:rPr>
              <a:t>UNSE Renewable Resources</a:t>
            </a:r>
            <a:endParaRPr lang="en-US" sz="3200" dirty="0"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05BF-EFC5-4413-B0D4-C5345934EDCD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" name="shadowbox_content" descr="http://www.westernwindenergy.com/i/photos/kingman/Solar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95400"/>
            <a:ext cx="3561729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s://www.tep.com/Tracker/Systems/images/senita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295400"/>
            <a:ext cx="3581400" cy="2378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 Box 104"/>
          <p:cNvSpPr txBox="1">
            <a:spLocks noChangeArrowheads="1"/>
          </p:cNvSpPr>
          <p:nvPr/>
        </p:nvSpPr>
        <p:spPr bwMode="auto">
          <a:xfrm>
            <a:off x="685800" y="3674531"/>
            <a:ext cx="358140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Western Wind  </a:t>
            </a:r>
          </a:p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Wind &amp; Solar Project 10.5 MW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10" name="Text Box 104"/>
          <p:cNvSpPr txBox="1">
            <a:spLocks noChangeArrowheads="1"/>
          </p:cNvSpPr>
          <p:nvPr/>
        </p:nvSpPr>
        <p:spPr bwMode="auto">
          <a:xfrm>
            <a:off x="4876800" y="3683001"/>
            <a:ext cx="358140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La </a:t>
            </a:r>
            <a:r>
              <a:rPr lang="en-US" sz="900" dirty="0" err="1" smtClean="0">
                <a:solidFill>
                  <a:schemeClr val="tx1"/>
                </a:solidFill>
              </a:rPr>
              <a:t>Senita</a:t>
            </a:r>
            <a:r>
              <a:rPr lang="en-US" sz="900" dirty="0" smtClean="0">
                <a:solidFill>
                  <a:schemeClr val="tx1"/>
                </a:solidFill>
              </a:rPr>
              <a:t> Solar  </a:t>
            </a:r>
          </a:p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Solar Project 1.2 MW</a:t>
            </a:r>
            <a:endParaRPr lang="en-US" sz="900" dirty="0">
              <a:solidFill>
                <a:schemeClr val="tx1"/>
              </a:solidFill>
            </a:endParaRPr>
          </a:p>
        </p:txBody>
      </p:sp>
      <p:pic>
        <p:nvPicPr>
          <p:cNvPr id="1026" name="Picture 2" descr="Solon Corp. flips on the switch at big solar plant near Kingman   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102015"/>
            <a:ext cx="356623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04"/>
          <p:cNvSpPr txBox="1">
            <a:spLocks noChangeArrowheads="1"/>
          </p:cNvSpPr>
          <p:nvPr/>
        </p:nvSpPr>
        <p:spPr bwMode="auto">
          <a:xfrm>
            <a:off x="3490446" y="6311815"/>
            <a:ext cx="237203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Solon BMGS</a:t>
            </a:r>
          </a:p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Single Axis Tracking Project 10 MW</a:t>
            </a:r>
          </a:p>
        </p:txBody>
      </p:sp>
    </p:spTree>
    <p:extLst>
      <p:ext uri="{BB962C8B-B14F-4D97-AF65-F5344CB8AC3E}">
        <p14:creationId xmlns:p14="http://schemas.microsoft.com/office/powerpoint/2010/main" val="5298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roup 145"/>
          <p:cNvGrpSpPr/>
          <p:nvPr/>
        </p:nvGrpSpPr>
        <p:grpSpPr>
          <a:xfrm>
            <a:off x="228600" y="1219200"/>
            <a:ext cx="5335523" cy="5029200"/>
            <a:chOff x="228600" y="1219200"/>
            <a:chExt cx="5540188" cy="5251912"/>
          </a:xfrm>
        </p:grpSpPr>
        <p:pic>
          <p:nvPicPr>
            <p:cNvPr id="113" name="Picture 4" descr="http://maps.snl.com/arcgisoutput/f754d3c9-ddcf-40ce-b5bc-45a8b32cfbe5.png"/>
            <p:cNvPicPr>
              <a:picLocks noChangeAspect="1" noChangeArrowheads="1"/>
            </p:cNvPicPr>
            <p:nvPr/>
          </p:nvPicPr>
          <p:blipFill>
            <a:blip r:embed="rId3" cstate="print"/>
            <a:srcRect l="13365" t="8384" r="30922" b="13455"/>
            <a:stretch>
              <a:fillRect/>
            </a:stretch>
          </p:blipFill>
          <p:spPr bwMode="auto">
            <a:xfrm>
              <a:off x="228600" y="1289512"/>
              <a:ext cx="5540188" cy="51816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62009" t="68392" r="26741" b="20206"/>
            <a:stretch>
              <a:fillRect/>
            </a:stretch>
          </p:blipFill>
          <p:spPr bwMode="auto">
            <a:xfrm>
              <a:off x="2484120" y="5278120"/>
              <a:ext cx="1295400" cy="820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9076" name="Text Box 100"/>
            <p:cNvSpPr txBox="1">
              <a:spLocks noChangeArrowheads="1"/>
            </p:cNvSpPr>
            <p:nvPr/>
          </p:nvSpPr>
          <p:spPr bwMode="auto">
            <a:xfrm>
              <a:off x="721924" y="4325779"/>
              <a:ext cx="843501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Palo Verde</a:t>
              </a:r>
            </a:p>
          </p:txBody>
        </p:sp>
        <p:sp>
          <p:nvSpPr>
            <p:cNvPr id="223" name="Line 53"/>
            <p:cNvSpPr>
              <a:spLocks noChangeShapeType="1"/>
            </p:cNvSpPr>
            <p:nvPr/>
          </p:nvSpPr>
          <p:spPr bwMode="auto">
            <a:xfrm flipH="1">
              <a:off x="3166782" y="5023312"/>
              <a:ext cx="1185862" cy="8096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225" name="Line 53"/>
            <p:cNvSpPr>
              <a:spLocks noChangeShapeType="1"/>
            </p:cNvSpPr>
            <p:nvPr/>
          </p:nvSpPr>
          <p:spPr bwMode="auto">
            <a:xfrm flipH="1">
              <a:off x="4349469" y="4185112"/>
              <a:ext cx="160337" cy="8461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227" name="Line 92"/>
            <p:cNvSpPr>
              <a:spLocks noChangeShapeType="1"/>
            </p:cNvSpPr>
            <p:nvPr/>
          </p:nvSpPr>
          <p:spPr bwMode="auto">
            <a:xfrm rot="2297410" flipH="1" flipV="1">
              <a:off x="2656262" y="5467921"/>
              <a:ext cx="214051" cy="25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231" name="Line 92"/>
            <p:cNvSpPr>
              <a:spLocks noChangeShapeType="1"/>
            </p:cNvSpPr>
            <p:nvPr/>
          </p:nvSpPr>
          <p:spPr bwMode="auto">
            <a:xfrm rot="2297410" flipV="1">
              <a:off x="2344383" y="5724585"/>
              <a:ext cx="556568" cy="9049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234" name="Line 92"/>
            <p:cNvSpPr>
              <a:spLocks noChangeShapeType="1"/>
            </p:cNvSpPr>
            <p:nvPr/>
          </p:nvSpPr>
          <p:spPr bwMode="auto">
            <a:xfrm rot="2297410">
              <a:off x="1866415" y="3712070"/>
              <a:ext cx="549683" cy="72700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236" name="Line 92"/>
            <p:cNvSpPr>
              <a:spLocks noChangeShapeType="1"/>
            </p:cNvSpPr>
            <p:nvPr/>
          </p:nvSpPr>
          <p:spPr bwMode="auto">
            <a:xfrm rot="2297410">
              <a:off x="2246076" y="2630234"/>
              <a:ext cx="253551" cy="101743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237" name="Line 92"/>
            <p:cNvSpPr>
              <a:spLocks noChangeShapeType="1"/>
            </p:cNvSpPr>
            <p:nvPr/>
          </p:nvSpPr>
          <p:spPr bwMode="auto">
            <a:xfrm rot="2297410">
              <a:off x="2293244" y="1778675"/>
              <a:ext cx="606890" cy="742523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240" name="Line 53"/>
            <p:cNvSpPr>
              <a:spLocks noChangeShapeType="1"/>
            </p:cNvSpPr>
            <p:nvPr/>
          </p:nvSpPr>
          <p:spPr bwMode="auto">
            <a:xfrm>
              <a:off x="4195481" y="3956512"/>
              <a:ext cx="321470" cy="2428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243" name="Line 92"/>
            <p:cNvSpPr>
              <a:spLocks noChangeShapeType="1"/>
            </p:cNvSpPr>
            <p:nvPr/>
          </p:nvSpPr>
          <p:spPr bwMode="auto">
            <a:xfrm rot="2297410">
              <a:off x="3934885" y="1578945"/>
              <a:ext cx="179882" cy="190080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244" name="Line 92"/>
            <p:cNvSpPr>
              <a:spLocks noChangeShapeType="1"/>
            </p:cNvSpPr>
            <p:nvPr/>
          </p:nvSpPr>
          <p:spPr bwMode="auto">
            <a:xfrm rot="2297410">
              <a:off x="4157767" y="2674205"/>
              <a:ext cx="456430" cy="119301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246" name="Line 92"/>
            <p:cNvSpPr>
              <a:spLocks noChangeShapeType="1"/>
            </p:cNvSpPr>
            <p:nvPr/>
          </p:nvSpPr>
          <p:spPr bwMode="auto">
            <a:xfrm rot="2297410">
              <a:off x="4336741" y="1915666"/>
              <a:ext cx="498531" cy="6622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111" name="Text Box 124"/>
            <p:cNvSpPr txBox="1">
              <a:spLocks noChangeArrowheads="1"/>
            </p:cNvSpPr>
            <p:nvPr/>
          </p:nvSpPr>
          <p:spPr bwMode="auto">
            <a:xfrm>
              <a:off x="4797147" y="3146243"/>
              <a:ext cx="845103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900" dirty="0" smtClean="0">
                  <a:solidFill>
                    <a:schemeClr val="tx1"/>
                  </a:solidFill>
                </a:rPr>
                <a:t>New Mexico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115" name="Line 102"/>
            <p:cNvSpPr>
              <a:spLocks noChangeShapeType="1"/>
            </p:cNvSpPr>
            <p:nvPr/>
          </p:nvSpPr>
          <p:spPr bwMode="auto">
            <a:xfrm flipH="1" flipV="1">
              <a:off x="1785656" y="4616118"/>
              <a:ext cx="395287" cy="29289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116" name="Line 102"/>
            <p:cNvSpPr>
              <a:spLocks noChangeShapeType="1"/>
            </p:cNvSpPr>
            <p:nvPr/>
          </p:nvSpPr>
          <p:spPr bwMode="auto">
            <a:xfrm flipH="1" flipV="1">
              <a:off x="2145225" y="4530393"/>
              <a:ext cx="33336" cy="3857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122" name="Line 91"/>
            <p:cNvSpPr>
              <a:spLocks noChangeShapeType="1"/>
            </p:cNvSpPr>
            <p:nvPr/>
          </p:nvSpPr>
          <p:spPr bwMode="auto">
            <a:xfrm flipV="1">
              <a:off x="2728630" y="5323349"/>
              <a:ext cx="381000" cy="76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134" name="Line 92"/>
            <p:cNvSpPr>
              <a:spLocks noChangeShapeType="1"/>
            </p:cNvSpPr>
            <p:nvPr/>
          </p:nvSpPr>
          <p:spPr bwMode="auto">
            <a:xfrm rot="2297410">
              <a:off x="1980144" y="5059078"/>
              <a:ext cx="585752" cy="439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108" name="Line 91"/>
            <p:cNvSpPr>
              <a:spLocks noChangeShapeType="1"/>
            </p:cNvSpPr>
            <p:nvPr/>
          </p:nvSpPr>
          <p:spPr bwMode="auto">
            <a:xfrm flipV="1">
              <a:off x="3106011" y="3346912"/>
              <a:ext cx="381000" cy="1981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639107" name="Oval 131"/>
            <p:cNvSpPr>
              <a:spLocks noChangeAspect="1" noChangeArrowheads="1"/>
            </p:cNvSpPr>
            <p:nvPr/>
          </p:nvSpPr>
          <p:spPr bwMode="auto">
            <a:xfrm>
              <a:off x="2546868" y="1600663"/>
              <a:ext cx="79374" cy="81360"/>
            </a:xfrm>
            <a:prstGeom prst="ellipse">
              <a:avLst/>
            </a:prstGeom>
            <a:solidFill>
              <a:schemeClr val="accent1">
                <a:lumMod val="9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8" name="Text Box 39"/>
            <p:cNvSpPr txBox="1">
              <a:spLocks noChangeArrowheads="1"/>
            </p:cNvSpPr>
            <p:nvPr/>
          </p:nvSpPr>
          <p:spPr bwMode="auto">
            <a:xfrm>
              <a:off x="4539966" y="4258163"/>
              <a:ext cx="429926" cy="27699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600" dirty="0" smtClean="0"/>
                <a:t>TEP </a:t>
              </a:r>
            </a:p>
            <a:p>
              <a:pPr algn="ctr"/>
              <a:r>
                <a:rPr lang="en-US" sz="600" dirty="0" smtClean="0"/>
                <a:t>345 kV</a:t>
              </a:r>
              <a:endParaRPr lang="en-US" sz="600" dirty="0"/>
            </a:p>
          </p:txBody>
        </p:sp>
        <p:sp>
          <p:nvSpPr>
            <p:cNvPr id="224" name="Line 92"/>
            <p:cNvSpPr>
              <a:spLocks noChangeShapeType="1"/>
            </p:cNvSpPr>
            <p:nvPr/>
          </p:nvSpPr>
          <p:spPr bwMode="auto">
            <a:xfrm rot="2297410" flipH="1">
              <a:off x="2925460" y="5744199"/>
              <a:ext cx="201655" cy="24415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84" name="Line 53"/>
            <p:cNvSpPr>
              <a:spLocks noChangeShapeType="1"/>
            </p:cNvSpPr>
            <p:nvPr/>
          </p:nvSpPr>
          <p:spPr bwMode="auto">
            <a:xfrm flipH="1" flipV="1">
              <a:off x="4366932" y="5066175"/>
              <a:ext cx="437520" cy="7323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92" name="Oval 38"/>
            <p:cNvSpPr>
              <a:spLocks noChangeArrowheads="1"/>
            </p:cNvSpPr>
            <p:nvPr/>
          </p:nvSpPr>
          <p:spPr bwMode="auto">
            <a:xfrm>
              <a:off x="2671482" y="5375734"/>
              <a:ext cx="79375" cy="8255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93" name="Oval 38"/>
            <p:cNvSpPr>
              <a:spLocks noChangeArrowheads="1"/>
            </p:cNvSpPr>
            <p:nvPr/>
          </p:nvSpPr>
          <p:spPr bwMode="auto">
            <a:xfrm>
              <a:off x="2823882" y="5556712"/>
              <a:ext cx="79375" cy="8255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95" name="Oval 38"/>
            <p:cNvSpPr>
              <a:spLocks noChangeArrowheads="1"/>
            </p:cNvSpPr>
            <p:nvPr/>
          </p:nvSpPr>
          <p:spPr bwMode="auto">
            <a:xfrm>
              <a:off x="2823882" y="5861512"/>
              <a:ext cx="79375" cy="8255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96" name="Oval 38"/>
            <p:cNvSpPr>
              <a:spLocks noChangeArrowheads="1"/>
            </p:cNvSpPr>
            <p:nvPr/>
          </p:nvSpPr>
          <p:spPr bwMode="auto">
            <a:xfrm>
              <a:off x="3128682" y="5785312"/>
              <a:ext cx="79375" cy="8255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01" name="Line 92"/>
            <p:cNvSpPr>
              <a:spLocks noChangeShapeType="1"/>
            </p:cNvSpPr>
            <p:nvPr/>
          </p:nvSpPr>
          <p:spPr bwMode="auto">
            <a:xfrm rot="2297410">
              <a:off x="404727" y="3187229"/>
              <a:ext cx="1652197" cy="88610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104" name="Line 102"/>
            <p:cNvSpPr>
              <a:spLocks noChangeShapeType="1"/>
            </p:cNvSpPr>
            <p:nvPr/>
          </p:nvSpPr>
          <p:spPr bwMode="auto">
            <a:xfrm flipH="1" flipV="1">
              <a:off x="1618970" y="4470862"/>
              <a:ext cx="152400" cy="128588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105" name="Line 92"/>
            <p:cNvSpPr>
              <a:spLocks noChangeShapeType="1"/>
            </p:cNvSpPr>
            <p:nvPr/>
          </p:nvSpPr>
          <p:spPr bwMode="auto">
            <a:xfrm rot="2297410" flipV="1">
              <a:off x="1638472" y="4353308"/>
              <a:ext cx="442007" cy="26251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103" name="Oval 113"/>
            <p:cNvSpPr>
              <a:spLocks noChangeAspect="1" noChangeArrowheads="1"/>
            </p:cNvSpPr>
            <p:nvPr/>
          </p:nvSpPr>
          <p:spPr bwMode="auto">
            <a:xfrm>
              <a:off x="1552297" y="4418475"/>
              <a:ext cx="79375" cy="8334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39089" name="Oval 113"/>
            <p:cNvSpPr>
              <a:spLocks noChangeAspect="1" noChangeArrowheads="1"/>
            </p:cNvSpPr>
            <p:nvPr/>
          </p:nvSpPr>
          <p:spPr bwMode="auto">
            <a:xfrm>
              <a:off x="2109506" y="3588211"/>
              <a:ext cx="79375" cy="8334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14" name="Oval 113"/>
            <p:cNvSpPr>
              <a:spLocks noChangeAspect="1" noChangeArrowheads="1"/>
            </p:cNvSpPr>
            <p:nvPr/>
          </p:nvSpPr>
          <p:spPr bwMode="auto">
            <a:xfrm>
              <a:off x="2138082" y="4870912"/>
              <a:ext cx="79375" cy="8334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18" name="Oval 113"/>
            <p:cNvSpPr>
              <a:spLocks noChangeAspect="1" noChangeArrowheads="1"/>
            </p:cNvSpPr>
            <p:nvPr/>
          </p:nvSpPr>
          <p:spPr bwMode="auto">
            <a:xfrm>
              <a:off x="1752320" y="4578017"/>
              <a:ext cx="79375" cy="8334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1" name="Line 92"/>
            <p:cNvSpPr>
              <a:spLocks noChangeShapeType="1"/>
            </p:cNvSpPr>
            <p:nvPr/>
          </p:nvSpPr>
          <p:spPr bwMode="auto">
            <a:xfrm rot="2297410" flipH="1">
              <a:off x="783384" y="4304282"/>
              <a:ext cx="628181" cy="133328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126" name="Oval 113"/>
            <p:cNvSpPr>
              <a:spLocks noChangeAspect="1" noChangeArrowheads="1"/>
            </p:cNvSpPr>
            <p:nvPr/>
          </p:nvSpPr>
          <p:spPr bwMode="auto">
            <a:xfrm>
              <a:off x="385482" y="5251912"/>
              <a:ext cx="79375" cy="8334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7" name="Line 92"/>
            <p:cNvSpPr>
              <a:spLocks noChangeShapeType="1"/>
            </p:cNvSpPr>
            <p:nvPr/>
          </p:nvSpPr>
          <p:spPr bwMode="auto">
            <a:xfrm rot="2297410" flipH="1" flipV="1">
              <a:off x="4505878" y="1743574"/>
              <a:ext cx="112632" cy="6580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131" name="Oval 38"/>
            <p:cNvSpPr>
              <a:spLocks noChangeArrowheads="1"/>
            </p:cNvSpPr>
            <p:nvPr/>
          </p:nvSpPr>
          <p:spPr bwMode="auto">
            <a:xfrm>
              <a:off x="4547907" y="1799100"/>
              <a:ext cx="79375" cy="8255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3" name="Oval 38"/>
            <p:cNvSpPr>
              <a:spLocks noChangeArrowheads="1"/>
            </p:cNvSpPr>
            <p:nvPr/>
          </p:nvSpPr>
          <p:spPr bwMode="auto">
            <a:xfrm>
              <a:off x="4538382" y="2589675"/>
              <a:ext cx="79375" cy="8255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5" name="Oval 38"/>
            <p:cNvSpPr>
              <a:spLocks noChangeArrowheads="1"/>
            </p:cNvSpPr>
            <p:nvPr/>
          </p:nvSpPr>
          <p:spPr bwMode="auto">
            <a:xfrm>
              <a:off x="4295497" y="4999497"/>
              <a:ext cx="79375" cy="8255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6" name="Oval 38"/>
            <p:cNvSpPr>
              <a:spLocks noChangeArrowheads="1"/>
            </p:cNvSpPr>
            <p:nvPr/>
          </p:nvSpPr>
          <p:spPr bwMode="auto">
            <a:xfrm>
              <a:off x="4757460" y="5761497"/>
              <a:ext cx="79375" cy="8255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 l="54167" t="25333" r="30869" b="67584"/>
            <a:stretch>
              <a:fillRect/>
            </a:stretch>
          </p:blipFill>
          <p:spPr bwMode="auto">
            <a:xfrm>
              <a:off x="2191258" y="3707691"/>
              <a:ext cx="684120" cy="202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8" name="Line 92"/>
            <p:cNvSpPr>
              <a:spLocks noChangeShapeType="1"/>
            </p:cNvSpPr>
            <p:nvPr/>
          </p:nvSpPr>
          <p:spPr bwMode="auto">
            <a:xfrm rot="2297410" flipH="1">
              <a:off x="3085154" y="1219200"/>
              <a:ext cx="947671" cy="192459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141" name="Line 92"/>
            <p:cNvSpPr>
              <a:spLocks noChangeShapeType="1"/>
            </p:cNvSpPr>
            <p:nvPr/>
          </p:nvSpPr>
          <p:spPr bwMode="auto">
            <a:xfrm rot="2297410" flipH="1">
              <a:off x="547924" y="1932753"/>
              <a:ext cx="1842050" cy="13328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142" name="Line 92"/>
            <p:cNvSpPr>
              <a:spLocks noChangeShapeType="1"/>
            </p:cNvSpPr>
            <p:nvPr/>
          </p:nvSpPr>
          <p:spPr bwMode="auto">
            <a:xfrm rot="2297410" flipV="1">
              <a:off x="339256" y="2584504"/>
              <a:ext cx="530599" cy="157979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102" name="Oval 113"/>
            <p:cNvSpPr>
              <a:spLocks noChangeAspect="1" noChangeArrowheads="1"/>
            </p:cNvSpPr>
            <p:nvPr/>
          </p:nvSpPr>
          <p:spPr bwMode="auto">
            <a:xfrm>
              <a:off x="818867" y="2727786"/>
              <a:ext cx="79375" cy="8334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9" name="Oval 113"/>
            <p:cNvSpPr>
              <a:spLocks noChangeAspect="1" noChangeArrowheads="1"/>
            </p:cNvSpPr>
            <p:nvPr/>
          </p:nvSpPr>
          <p:spPr bwMode="auto">
            <a:xfrm>
              <a:off x="309282" y="2508712"/>
              <a:ext cx="79375" cy="8334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39096" name="Oval 120"/>
            <p:cNvSpPr>
              <a:spLocks noChangeAspect="1" noChangeArrowheads="1"/>
            </p:cNvSpPr>
            <p:nvPr/>
          </p:nvSpPr>
          <p:spPr bwMode="auto">
            <a:xfrm>
              <a:off x="2560357" y="2610312"/>
              <a:ext cx="75406" cy="813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7" name="Oval 38"/>
            <p:cNvSpPr>
              <a:spLocks noChangeArrowheads="1"/>
            </p:cNvSpPr>
            <p:nvPr/>
          </p:nvSpPr>
          <p:spPr bwMode="auto">
            <a:xfrm>
              <a:off x="4500282" y="1670512"/>
              <a:ext cx="79375" cy="8255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43" name="Line 92"/>
            <p:cNvSpPr>
              <a:spLocks noChangeShapeType="1"/>
            </p:cNvSpPr>
            <p:nvPr/>
          </p:nvSpPr>
          <p:spPr bwMode="auto">
            <a:xfrm rot="2297410">
              <a:off x="3690899" y="5943108"/>
              <a:ext cx="285268" cy="2844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100" name="Oval 38"/>
            <p:cNvSpPr>
              <a:spLocks noChangeArrowheads="1"/>
            </p:cNvSpPr>
            <p:nvPr/>
          </p:nvSpPr>
          <p:spPr bwMode="auto">
            <a:xfrm>
              <a:off x="3814482" y="6242512"/>
              <a:ext cx="79375" cy="8255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44" name="Line 92"/>
            <p:cNvSpPr>
              <a:spLocks noChangeShapeType="1"/>
            </p:cNvSpPr>
            <p:nvPr/>
          </p:nvSpPr>
          <p:spPr bwMode="auto">
            <a:xfrm rot="2297410">
              <a:off x="3480559" y="5691688"/>
              <a:ext cx="401148" cy="777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162" name="Line 92"/>
            <p:cNvSpPr>
              <a:spLocks noChangeShapeType="1"/>
            </p:cNvSpPr>
            <p:nvPr/>
          </p:nvSpPr>
          <p:spPr bwMode="auto">
            <a:xfrm rot="2297410" flipH="1">
              <a:off x="3476576" y="3439194"/>
              <a:ext cx="442729" cy="468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164" name="Line 92"/>
            <p:cNvSpPr>
              <a:spLocks noChangeShapeType="1"/>
            </p:cNvSpPr>
            <p:nvPr/>
          </p:nvSpPr>
          <p:spPr bwMode="auto">
            <a:xfrm rot="2297410" flipH="1" flipV="1">
              <a:off x="3801430" y="3714990"/>
              <a:ext cx="462432" cy="9000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163" name="Oval 38"/>
            <p:cNvSpPr>
              <a:spLocks noChangeArrowheads="1"/>
            </p:cNvSpPr>
            <p:nvPr/>
          </p:nvSpPr>
          <p:spPr bwMode="auto">
            <a:xfrm>
              <a:off x="3843338" y="3538538"/>
              <a:ext cx="79375" cy="8255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19" name="Oval 38"/>
            <p:cNvSpPr>
              <a:spLocks noChangeArrowheads="1"/>
            </p:cNvSpPr>
            <p:nvPr/>
          </p:nvSpPr>
          <p:spPr bwMode="auto">
            <a:xfrm>
              <a:off x="4138330" y="3880312"/>
              <a:ext cx="79375" cy="8255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91" name="Line 92"/>
            <p:cNvSpPr>
              <a:spLocks noChangeShapeType="1"/>
            </p:cNvSpPr>
            <p:nvPr/>
          </p:nvSpPr>
          <p:spPr bwMode="auto">
            <a:xfrm rot="2297410" flipH="1">
              <a:off x="2653016" y="3049510"/>
              <a:ext cx="341732" cy="178066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109" name="Oval 38"/>
            <p:cNvSpPr>
              <a:spLocks noChangeArrowheads="1"/>
            </p:cNvSpPr>
            <p:nvPr/>
          </p:nvSpPr>
          <p:spPr bwMode="auto">
            <a:xfrm>
              <a:off x="3464438" y="3294525"/>
              <a:ext cx="79375" cy="8255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07" name="Oval 113"/>
            <p:cNvSpPr>
              <a:spLocks noChangeAspect="1" noChangeArrowheads="1"/>
            </p:cNvSpPr>
            <p:nvPr/>
          </p:nvSpPr>
          <p:spPr bwMode="auto">
            <a:xfrm>
              <a:off x="2102367" y="4489912"/>
              <a:ext cx="79375" cy="8334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89" name="Text Box 104"/>
            <p:cNvSpPr txBox="1">
              <a:spLocks noChangeArrowheads="1"/>
            </p:cNvSpPr>
            <p:nvPr/>
          </p:nvSpPr>
          <p:spPr bwMode="auto">
            <a:xfrm>
              <a:off x="381000" y="5300132"/>
              <a:ext cx="453971" cy="2154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800" b="0" dirty="0" smtClean="0">
                  <a:solidFill>
                    <a:schemeClr val="tx1"/>
                  </a:solidFill>
                </a:rPr>
                <a:t>Yuma</a:t>
              </a:r>
              <a:endParaRPr lang="en-US" sz="800" b="0" dirty="0">
                <a:solidFill>
                  <a:schemeClr val="tx1"/>
                </a:solidFill>
              </a:endParaRPr>
            </a:p>
          </p:txBody>
        </p:sp>
        <p:pic>
          <p:nvPicPr>
            <p:cNvPr id="106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26823" t="34666" r="64166" b="49333"/>
            <a:stretch>
              <a:fillRect/>
            </a:stretch>
          </p:blipFill>
          <p:spPr bwMode="auto">
            <a:xfrm>
              <a:off x="3669991" y="3765582"/>
              <a:ext cx="274637" cy="304800"/>
            </a:xfrm>
            <a:prstGeom prst="rect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</p:spPr>
        </p:pic>
        <p:sp>
          <p:nvSpPr>
            <p:cNvPr id="110" name="Text Box 104"/>
            <p:cNvSpPr txBox="1">
              <a:spLocks noChangeArrowheads="1"/>
            </p:cNvSpPr>
            <p:nvPr/>
          </p:nvSpPr>
          <p:spPr bwMode="auto">
            <a:xfrm>
              <a:off x="3314395" y="4074364"/>
              <a:ext cx="995545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/>
                  </a:solidFill>
                </a:rPr>
                <a:t>Springerville 7 MW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123" name="Text Box 50"/>
            <p:cNvSpPr txBox="1">
              <a:spLocks noChangeArrowheads="1"/>
            </p:cNvSpPr>
            <p:nvPr/>
          </p:nvSpPr>
          <p:spPr bwMode="auto">
            <a:xfrm>
              <a:off x="3850862" y="5567559"/>
              <a:ext cx="571254" cy="67495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/>
                  </a:solidFill>
                </a:rPr>
                <a:t> Red </a:t>
              </a:r>
            </a:p>
            <a:p>
              <a:pPr algn="ctr"/>
              <a:r>
                <a:rPr lang="en-US" sz="900" dirty="0" smtClean="0">
                  <a:solidFill>
                    <a:schemeClr val="tx1"/>
                  </a:solidFill>
                </a:rPr>
                <a:t>Horse</a:t>
              </a:r>
            </a:p>
            <a:p>
              <a:pPr algn="ctr"/>
              <a:r>
                <a:rPr lang="en-US" sz="900" dirty="0" smtClean="0">
                  <a:solidFill>
                    <a:schemeClr val="tx1"/>
                  </a:solidFill>
                </a:rPr>
                <a:t>50 MW</a:t>
              </a:r>
            </a:p>
            <a:p>
              <a:pPr algn="ctr"/>
              <a:r>
                <a:rPr lang="en-US" sz="900" dirty="0" smtClean="0">
                  <a:solidFill>
                    <a:schemeClr val="tx1"/>
                  </a:solidFill>
                </a:rPr>
                <a:t>(2015)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pic>
          <p:nvPicPr>
            <p:cNvPr id="124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53358" t="13333" r="38247" b="70851"/>
            <a:stretch>
              <a:fillRect/>
            </a:stretch>
          </p:blipFill>
          <p:spPr bwMode="auto">
            <a:xfrm>
              <a:off x="3974038" y="5313116"/>
              <a:ext cx="222466" cy="261936"/>
            </a:xfrm>
            <a:prstGeom prst="rect">
              <a:avLst/>
            </a:prstGeom>
            <a:blipFill dpi="0" rotWithShape="1">
              <a:blip r:embed="rId8" cstate="print">
                <a:alphaModFix amt="0"/>
              </a:blip>
              <a:srcRect/>
              <a:tile tx="0" ty="0" sx="100000" sy="100000" flip="none" algn="tl"/>
            </a:blipFill>
            <a:ln w="63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29" name="Text Box 104"/>
            <p:cNvSpPr txBox="1">
              <a:spLocks noChangeArrowheads="1"/>
            </p:cNvSpPr>
            <p:nvPr/>
          </p:nvSpPr>
          <p:spPr bwMode="auto">
            <a:xfrm>
              <a:off x="3162832" y="4945701"/>
              <a:ext cx="857547" cy="5303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/>
                  </a:solidFill>
                </a:rPr>
                <a:t>Distributed </a:t>
              </a:r>
            </a:p>
            <a:p>
              <a:pPr algn="ctr"/>
              <a:r>
                <a:rPr lang="en-US" sz="900" dirty="0" smtClean="0">
                  <a:solidFill>
                    <a:schemeClr val="tx1"/>
                  </a:solidFill>
                </a:rPr>
                <a:t>Generation</a:t>
              </a:r>
            </a:p>
            <a:p>
              <a:pPr algn="ctr"/>
              <a:r>
                <a:rPr lang="en-US" sz="900" dirty="0" smtClean="0">
                  <a:solidFill>
                    <a:schemeClr val="tx1"/>
                  </a:solidFill>
                </a:rPr>
                <a:t>60 MW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130" name="Sun 129"/>
            <p:cNvSpPr>
              <a:spLocks noChangeAspect="1"/>
            </p:cNvSpPr>
            <p:nvPr/>
          </p:nvSpPr>
          <p:spPr bwMode="auto">
            <a:xfrm>
              <a:off x="3438733" y="4640900"/>
              <a:ext cx="330200" cy="304800"/>
            </a:xfrm>
            <a:prstGeom prst="sun">
              <a:avLst/>
            </a:prstGeom>
            <a:solidFill>
              <a:srgbClr val="FFFF00"/>
            </a:solidFill>
            <a:ln w="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1" i="0" u="none" strike="noStrike" cap="none" normalizeH="0" baseline="0" smtClean="0">
                <a:ln>
                  <a:noFill/>
                </a:ln>
                <a:solidFill>
                  <a:srgbClr val="B2B2B2"/>
                </a:solidFill>
                <a:effectLst/>
                <a:latin typeface="Arial" charset="0"/>
              </a:endParaRPr>
            </a:p>
          </p:txBody>
        </p:sp>
        <p:pic>
          <p:nvPicPr>
            <p:cNvPr id="132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26823" t="34666" r="64166" b="49333"/>
            <a:stretch>
              <a:fillRect/>
            </a:stretch>
          </p:blipFill>
          <p:spPr bwMode="auto">
            <a:xfrm>
              <a:off x="3361267" y="5757338"/>
              <a:ext cx="274637" cy="304800"/>
            </a:xfrm>
            <a:prstGeom prst="rect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</p:spPr>
        </p:pic>
        <p:sp>
          <p:nvSpPr>
            <p:cNvPr id="140" name="Text Box 50"/>
            <p:cNvSpPr txBox="1">
              <a:spLocks noChangeArrowheads="1"/>
            </p:cNvSpPr>
            <p:nvPr/>
          </p:nvSpPr>
          <p:spPr bwMode="auto">
            <a:xfrm>
              <a:off x="2764284" y="6052162"/>
              <a:ext cx="1150498" cy="3856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/>
                  </a:solidFill>
                </a:rPr>
                <a:t>U of A Tech Park</a:t>
              </a:r>
            </a:p>
            <a:p>
              <a:pPr algn="ctr"/>
              <a:r>
                <a:rPr lang="en-US" sz="900" dirty="0" smtClean="0">
                  <a:solidFill>
                    <a:schemeClr val="tx1"/>
                  </a:solidFill>
                </a:rPr>
                <a:t>35 MW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80" name="Straight Connector 79"/>
          <p:cNvCxnSpPr>
            <a:stCxn id="114" idx="5"/>
          </p:cNvCxnSpPr>
          <p:nvPr/>
        </p:nvCxnSpPr>
        <p:spPr>
          <a:xfrm>
            <a:off x="2132790" y="4784180"/>
            <a:ext cx="489908" cy="450583"/>
          </a:xfrm>
          <a:prstGeom prst="line">
            <a:avLst/>
          </a:prstGeom>
          <a:ln w="254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86600" y="6677025"/>
            <a:ext cx="2133600" cy="476250"/>
          </a:xfrm>
          <a:prstGeom prst="rect">
            <a:avLst/>
          </a:prstGeom>
        </p:spPr>
        <p:txBody>
          <a:bodyPr/>
          <a:lstStyle/>
          <a:p>
            <a:fld id="{A3EAF278-5E42-4713-9C00-327DC0D8EDBF}" type="slidenum">
              <a:rPr lang="en-US"/>
              <a:pPr/>
              <a:t>12</a:t>
            </a:fld>
            <a:endParaRPr lang="en-US"/>
          </a:p>
        </p:txBody>
      </p:sp>
      <p:sp>
        <p:nvSpPr>
          <p:cNvPr id="221" name="Title 22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latin typeface="+mn-lt"/>
              </a:rPr>
              <a:t>TEP and UNSE Renewable Resources</a:t>
            </a:r>
            <a:endParaRPr lang="en-US" sz="3200" b="1" dirty="0">
              <a:latin typeface="+mn-lt"/>
            </a:endParaRPr>
          </a:p>
        </p:txBody>
      </p:sp>
      <p:sp>
        <p:nvSpPr>
          <p:cNvPr id="15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520405BF-EFC5-4413-B0D4-C5345934EDCD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9" name="Picture 2"/>
          <p:cNvPicPr>
            <a:picLocks noChangeAspect="1" noChangeArrowheads="1"/>
          </p:cNvPicPr>
          <p:nvPr/>
        </p:nvPicPr>
        <p:blipFill>
          <a:blip r:embed="rId6" cstate="print"/>
          <a:srcRect l="26823" t="34666" r="64166" b="49333"/>
          <a:stretch>
            <a:fillRect/>
          </a:stretch>
        </p:blipFill>
        <p:spPr bwMode="auto">
          <a:xfrm>
            <a:off x="2353574" y="5316748"/>
            <a:ext cx="264491" cy="291875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  <p:sp>
        <p:nvSpPr>
          <p:cNvPr id="81" name="Text Box 50"/>
          <p:cNvSpPr txBox="1">
            <a:spLocks noChangeArrowheads="1"/>
          </p:cNvSpPr>
          <p:nvPr/>
        </p:nvSpPr>
        <p:spPr bwMode="auto">
          <a:xfrm>
            <a:off x="1964445" y="5621548"/>
            <a:ext cx="81945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Sun Edison</a:t>
            </a:r>
          </a:p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25 MW</a:t>
            </a:r>
            <a:endParaRPr lang="en-US" sz="800" dirty="0">
              <a:solidFill>
                <a:schemeClr val="tx1"/>
              </a:solidFill>
            </a:endParaRPr>
          </a:p>
        </p:txBody>
      </p:sp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6" cstate="print"/>
          <a:srcRect l="26823" t="34666" r="64166" b="49333"/>
          <a:stretch>
            <a:fillRect/>
          </a:stretch>
        </p:blipFill>
        <p:spPr bwMode="auto">
          <a:xfrm>
            <a:off x="2572114" y="4436852"/>
            <a:ext cx="264491" cy="291875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  <p:sp>
        <p:nvSpPr>
          <p:cNvPr id="83" name="Text Box 50"/>
          <p:cNvSpPr txBox="1">
            <a:spLocks noChangeArrowheads="1"/>
          </p:cNvSpPr>
          <p:nvPr/>
        </p:nvSpPr>
        <p:spPr bwMode="auto">
          <a:xfrm>
            <a:off x="2306726" y="4724400"/>
            <a:ext cx="76174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NRG Solar</a:t>
            </a:r>
          </a:p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32 MW</a:t>
            </a:r>
            <a:endParaRPr lang="en-US" sz="800" dirty="0">
              <a:solidFill>
                <a:schemeClr val="tx1"/>
              </a:solidFill>
            </a:endParaRPr>
          </a:p>
        </p:txBody>
      </p:sp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6" cstate="print"/>
          <a:srcRect l="26823" t="34666" r="64166" b="49333"/>
          <a:stretch>
            <a:fillRect/>
          </a:stretch>
        </p:blipFill>
        <p:spPr bwMode="auto">
          <a:xfrm>
            <a:off x="4762060" y="4903041"/>
            <a:ext cx="264491" cy="291875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  <p:sp>
        <p:nvSpPr>
          <p:cNvPr id="86" name="Text Box 104"/>
          <p:cNvSpPr txBox="1">
            <a:spLocks noChangeArrowheads="1"/>
          </p:cNvSpPr>
          <p:nvPr/>
        </p:nvSpPr>
        <p:spPr bwMode="auto">
          <a:xfrm>
            <a:off x="4419600" y="5198729"/>
            <a:ext cx="958768" cy="5078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Macho Springs</a:t>
            </a:r>
          </a:p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 50 MW</a:t>
            </a:r>
            <a:endParaRPr lang="en-US" sz="900" dirty="0">
              <a:solidFill>
                <a:schemeClr val="tx1"/>
              </a:solidFill>
            </a:endParaRPr>
          </a:p>
        </p:txBody>
      </p:sp>
      <p:pic>
        <p:nvPicPr>
          <p:cNvPr id="87" name="Picture 2"/>
          <p:cNvPicPr>
            <a:picLocks noChangeAspect="1" noChangeArrowheads="1"/>
          </p:cNvPicPr>
          <p:nvPr/>
        </p:nvPicPr>
        <p:blipFill>
          <a:blip r:embed="rId6" cstate="print"/>
          <a:srcRect l="26823" t="34666" r="64166" b="49333"/>
          <a:stretch>
            <a:fillRect/>
          </a:stretch>
        </p:blipFill>
        <p:spPr bwMode="auto">
          <a:xfrm>
            <a:off x="1416059" y="3276600"/>
            <a:ext cx="274637" cy="304800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  <p:sp>
        <p:nvSpPr>
          <p:cNvPr id="88" name="Text Box 104"/>
          <p:cNvSpPr txBox="1">
            <a:spLocks noChangeArrowheads="1"/>
          </p:cNvSpPr>
          <p:nvPr/>
        </p:nvSpPr>
        <p:spPr bwMode="auto">
          <a:xfrm>
            <a:off x="1136630" y="3591207"/>
            <a:ext cx="81625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La </a:t>
            </a:r>
            <a:r>
              <a:rPr lang="en-US" sz="800" dirty="0" err="1" smtClean="0">
                <a:solidFill>
                  <a:schemeClr val="tx1"/>
                </a:solidFill>
              </a:rPr>
              <a:t>Senita</a:t>
            </a:r>
            <a:endParaRPr lang="en-US" sz="800" dirty="0" smtClean="0">
              <a:solidFill>
                <a:schemeClr val="tx1"/>
              </a:solidFill>
            </a:endParaRPr>
          </a:p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1.2 MW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89" name="Text Box 104"/>
          <p:cNvSpPr txBox="1">
            <a:spLocks noChangeArrowheads="1"/>
          </p:cNvSpPr>
          <p:nvPr/>
        </p:nvSpPr>
        <p:spPr bwMode="auto">
          <a:xfrm>
            <a:off x="325752" y="3083504"/>
            <a:ext cx="825868" cy="5078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Distributed </a:t>
            </a:r>
          </a:p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Generation</a:t>
            </a:r>
          </a:p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10 MW</a:t>
            </a:r>
            <a:endParaRPr lang="en-US" sz="900" dirty="0">
              <a:solidFill>
                <a:schemeClr val="tx1"/>
              </a:solidFill>
            </a:endParaRP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7" cstate="print"/>
          <a:srcRect l="53358" t="13333" r="38247" b="70851"/>
          <a:stretch>
            <a:fillRect/>
          </a:stretch>
        </p:blipFill>
        <p:spPr bwMode="auto">
          <a:xfrm>
            <a:off x="573100" y="2131805"/>
            <a:ext cx="222466" cy="261936"/>
          </a:xfrm>
          <a:prstGeom prst="rect">
            <a:avLst/>
          </a:prstGeom>
          <a:blipFill dpi="0" rotWithShape="1">
            <a:blip r:embed="rId8" cstate="print">
              <a:alphaModFix amt="0"/>
            </a:blip>
            <a:srcRect/>
            <a:tile tx="0" ty="0" sx="100000" sy="100000" flip="none" algn="tl"/>
          </a:blipFill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7" name="Text Box 104"/>
          <p:cNvSpPr txBox="1">
            <a:spLocks noChangeArrowheads="1"/>
          </p:cNvSpPr>
          <p:nvPr/>
        </p:nvSpPr>
        <p:spPr bwMode="auto">
          <a:xfrm>
            <a:off x="783950" y="2099846"/>
            <a:ext cx="81625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Solon BMGS</a:t>
            </a:r>
          </a:p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10 MW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98" name="Text Box 104"/>
          <p:cNvSpPr txBox="1">
            <a:spLocks noChangeArrowheads="1"/>
          </p:cNvSpPr>
          <p:nvPr/>
        </p:nvSpPr>
        <p:spPr bwMode="auto">
          <a:xfrm>
            <a:off x="963932" y="2855260"/>
            <a:ext cx="8162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Western</a:t>
            </a:r>
          </a:p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Wind</a:t>
            </a:r>
          </a:p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10 MW</a:t>
            </a:r>
            <a:endParaRPr lang="en-US" sz="800" dirty="0">
              <a:solidFill>
                <a:schemeClr val="tx1"/>
              </a:solidFill>
            </a:endParaRPr>
          </a:p>
        </p:txBody>
      </p:sp>
      <p:pic>
        <p:nvPicPr>
          <p:cNvPr id="99" name="Picture 2"/>
          <p:cNvPicPr>
            <a:picLocks noChangeAspect="1" noChangeArrowheads="1"/>
          </p:cNvPicPr>
          <p:nvPr/>
        </p:nvPicPr>
        <p:blipFill>
          <a:blip r:embed="rId7" cstate="print"/>
          <a:srcRect l="53358" t="13333" r="38247" b="70851"/>
          <a:stretch>
            <a:fillRect/>
          </a:stretch>
        </p:blipFill>
        <p:spPr bwMode="auto">
          <a:xfrm>
            <a:off x="967383" y="2590800"/>
            <a:ext cx="222466" cy="261936"/>
          </a:xfrm>
          <a:prstGeom prst="rect">
            <a:avLst/>
          </a:prstGeom>
          <a:blipFill dpi="0" rotWithShape="1">
            <a:blip r:embed="rId8" cstate="print">
              <a:alphaModFix amt="0"/>
            </a:blip>
            <a:srcRect/>
            <a:tile tx="0" ty="0" sx="100000" sy="100000" flip="none" algn="tl"/>
          </a:blipFill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2" name="Picture 2"/>
          <p:cNvPicPr>
            <a:picLocks noChangeAspect="1" noChangeArrowheads="1"/>
          </p:cNvPicPr>
          <p:nvPr/>
        </p:nvPicPr>
        <p:blipFill>
          <a:blip r:embed="rId6" cstate="print"/>
          <a:srcRect l="26823" t="34666" r="64166" b="49333"/>
          <a:stretch>
            <a:fillRect/>
          </a:stretch>
        </p:blipFill>
        <p:spPr bwMode="auto">
          <a:xfrm>
            <a:off x="1272183" y="2590800"/>
            <a:ext cx="274637" cy="264460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  <p:sp>
        <p:nvSpPr>
          <p:cNvPr id="117" name="Sun 116"/>
          <p:cNvSpPr>
            <a:spLocks noChangeAspect="1"/>
          </p:cNvSpPr>
          <p:nvPr/>
        </p:nvSpPr>
        <p:spPr bwMode="auto">
          <a:xfrm>
            <a:off x="451666" y="2743200"/>
            <a:ext cx="318002" cy="291875"/>
          </a:xfrm>
          <a:prstGeom prst="sun">
            <a:avLst/>
          </a:prstGeom>
          <a:solidFill>
            <a:srgbClr val="FFFF00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0" u="none" strike="noStrike" cap="none" normalizeH="0" baseline="0" smtClean="0">
              <a:ln>
                <a:noFill/>
              </a:ln>
              <a:solidFill>
                <a:srgbClr val="B2B2B2"/>
              </a:solidFill>
              <a:effectLst/>
              <a:latin typeface="Arial" charset="0"/>
            </a:endParaRPr>
          </a:p>
        </p:txBody>
      </p:sp>
      <p:graphicFrame>
        <p:nvGraphicFramePr>
          <p:cNvPr id="120" name="Chart 1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9944385"/>
              </p:ext>
            </p:extLst>
          </p:nvPr>
        </p:nvGraphicFramePr>
        <p:xfrm>
          <a:off x="5638800" y="4642661"/>
          <a:ext cx="3200400" cy="1803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29949"/>
              </p:ext>
            </p:extLst>
          </p:nvPr>
        </p:nvGraphicFramePr>
        <p:xfrm>
          <a:off x="6019800" y="1306163"/>
          <a:ext cx="2590800" cy="32092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02789"/>
                <a:gridCol w="675975"/>
                <a:gridCol w="612036"/>
              </a:tblGrid>
              <a:tr h="20216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Resource- Counterparty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Technology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Capacity MW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369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 smtClean="0">
                          <a:effectLst/>
                        </a:rPr>
                        <a:t> Sexton </a:t>
                      </a:r>
                      <a:r>
                        <a:rPr lang="en-US" sz="800" u="none" strike="noStrike" dirty="0">
                          <a:effectLst/>
                        </a:rPr>
                        <a:t>Energy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Landfill Gas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2.2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69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 smtClean="0">
                          <a:effectLst/>
                        </a:rPr>
                        <a:t> Springerville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Fixed PV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6.4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69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 smtClean="0">
                          <a:effectLst/>
                        </a:rPr>
                        <a:t> Solon </a:t>
                      </a:r>
                      <a:r>
                        <a:rPr lang="en-US" sz="800" u="none" strike="noStrike" dirty="0">
                          <a:effectLst/>
                        </a:rPr>
                        <a:t>UASTP III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Fixed PV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69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 smtClean="0">
                          <a:effectLst/>
                        </a:rPr>
                        <a:t> </a:t>
                      </a:r>
                      <a:r>
                        <a:rPr lang="en-US" sz="800" u="none" strike="noStrike" dirty="0" err="1" smtClean="0">
                          <a:effectLst/>
                        </a:rPr>
                        <a:t>Astrosol</a:t>
                      </a:r>
                      <a:r>
                        <a:rPr lang="en-US" sz="800" u="none" strike="noStrike" dirty="0" smtClean="0">
                          <a:effectLst/>
                        </a:rPr>
                        <a:t> </a:t>
                      </a:r>
                      <a:r>
                        <a:rPr lang="en-US" sz="800" u="none" strike="noStrike" dirty="0">
                          <a:effectLst/>
                        </a:rPr>
                        <a:t>UASTP IV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Fixed PV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69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 smtClean="0">
                          <a:effectLst/>
                        </a:rPr>
                        <a:t> Solon </a:t>
                      </a:r>
                      <a:r>
                        <a:rPr lang="en-US" sz="800" u="none" strike="noStrike" dirty="0">
                          <a:effectLst/>
                        </a:rPr>
                        <a:t>Prairie Fire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Fixed PV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69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 smtClean="0">
                          <a:effectLst/>
                        </a:rPr>
                        <a:t> NRG </a:t>
                      </a:r>
                      <a:r>
                        <a:rPr lang="en-US" sz="800" u="none" strike="noStrike" dirty="0">
                          <a:effectLst/>
                        </a:rPr>
                        <a:t>Solar </a:t>
                      </a:r>
                      <a:r>
                        <a:rPr lang="en-US" sz="800" u="none" strike="noStrike" dirty="0" err="1">
                          <a:effectLst/>
                        </a:rPr>
                        <a:t>Avra</a:t>
                      </a:r>
                      <a:r>
                        <a:rPr lang="en-US" sz="800" u="none" strike="noStrike" dirty="0">
                          <a:effectLst/>
                        </a:rPr>
                        <a:t> Valley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Fixed PV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69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 smtClean="0">
                          <a:effectLst/>
                        </a:rPr>
                        <a:t> TEP </a:t>
                      </a:r>
                      <a:r>
                        <a:rPr lang="en-US" sz="800" u="none" strike="noStrike" dirty="0">
                          <a:effectLst/>
                        </a:rPr>
                        <a:t>Warehouse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Fixed PV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0.5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69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 smtClean="0">
                          <a:effectLst/>
                        </a:rPr>
                        <a:t> Ft </a:t>
                      </a:r>
                      <a:r>
                        <a:rPr lang="en-US" sz="800" u="none" strike="noStrike" dirty="0">
                          <a:effectLst/>
                        </a:rPr>
                        <a:t>Huachuca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Fixed PV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17.6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69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 smtClean="0">
                          <a:effectLst/>
                        </a:rPr>
                        <a:t> Western </a:t>
                      </a:r>
                      <a:r>
                        <a:rPr lang="en-US" sz="800" u="none" strike="noStrike" dirty="0">
                          <a:effectLst/>
                        </a:rPr>
                        <a:t>Wind and Solar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Fixed PV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69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 smtClean="0">
                          <a:effectLst/>
                        </a:rPr>
                        <a:t> Black </a:t>
                      </a:r>
                      <a:r>
                        <a:rPr lang="en-US" sz="800" u="none" strike="noStrike" dirty="0">
                          <a:effectLst/>
                        </a:rPr>
                        <a:t>Mountain Solar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Fixed PV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69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 smtClean="0">
                          <a:effectLst/>
                        </a:rPr>
                        <a:t> La </a:t>
                      </a:r>
                      <a:r>
                        <a:rPr lang="en-US" sz="800" u="none" strike="noStrike" dirty="0" err="1">
                          <a:effectLst/>
                        </a:rPr>
                        <a:t>Sienita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SAT PV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1.2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39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 smtClean="0">
                          <a:effectLst/>
                        </a:rPr>
                        <a:t> Solon </a:t>
                      </a:r>
                      <a:r>
                        <a:rPr lang="en-US" sz="800" u="none" strike="noStrike" dirty="0">
                          <a:effectLst/>
                        </a:rPr>
                        <a:t>UASTP I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SAT PV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1.6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69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 smtClean="0">
                          <a:effectLst/>
                        </a:rPr>
                        <a:t> </a:t>
                      </a:r>
                      <a:r>
                        <a:rPr lang="en-US" sz="800" u="none" strike="noStrike" dirty="0" err="1" smtClean="0">
                          <a:effectLst/>
                        </a:rPr>
                        <a:t>E.On</a:t>
                      </a:r>
                      <a:r>
                        <a:rPr lang="en-US" sz="800" u="none" strike="noStrike" dirty="0" smtClean="0">
                          <a:effectLst/>
                        </a:rPr>
                        <a:t> </a:t>
                      </a:r>
                      <a:r>
                        <a:rPr lang="en-US" sz="800" u="none" strike="noStrike" dirty="0">
                          <a:effectLst/>
                        </a:rPr>
                        <a:t>UASTP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SAT PV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6.6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69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 smtClean="0">
                          <a:effectLst/>
                        </a:rPr>
                        <a:t> FRV </a:t>
                      </a:r>
                      <a:r>
                        <a:rPr lang="en-US" sz="800" u="none" strike="noStrike" dirty="0">
                          <a:effectLst/>
                        </a:rPr>
                        <a:t>Picture Rocks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SAT PV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25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69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 smtClean="0">
                          <a:effectLst/>
                        </a:rPr>
                        <a:t> </a:t>
                      </a:r>
                      <a:r>
                        <a:rPr lang="en-US" sz="800" u="none" strike="noStrike" dirty="0" err="1" smtClean="0">
                          <a:effectLst/>
                        </a:rPr>
                        <a:t>E.On</a:t>
                      </a:r>
                      <a:r>
                        <a:rPr lang="en-US" sz="800" u="none" strike="noStrike" dirty="0" smtClean="0">
                          <a:effectLst/>
                        </a:rPr>
                        <a:t>/TEP </a:t>
                      </a:r>
                      <a:r>
                        <a:rPr lang="en-US" sz="800" u="none" strike="noStrike" dirty="0">
                          <a:effectLst/>
                        </a:rPr>
                        <a:t>Valencia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SAT PV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13.2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69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 smtClean="0">
                          <a:effectLst/>
                        </a:rPr>
                        <a:t> </a:t>
                      </a:r>
                      <a:r>
                        <a:rPr lang="en-US" sz="800" u="none" strike="noStrike" dirty="0" err="1" smtClean="0">
                          <a:effectLst/>
                        </a:rPr>
                        <a:t>Amonix</a:t>
                      </a:r>
                      <a:r>
                        <a:rPr lang="en-US" sz="800" u="none" strike="noStrike" dirty="0" smtClean="0">
                          <a:effectLst/>
                        </a:rPr>
                        <a:t> </a:t>
                      </a:r>
                      <a:r>
                        <a:rPr lang="en-US" sz="800" u="none" strike="noStrike" dirty="0">
                          <a:effectLst/>
                        </a:rPr>
                        <a:t>UASTP II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CPV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69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 smtClean="0">
                          <a:effectLst/>
                        </a:rPr>
                        <a:t> Macho </a:t>
                      </a:r>
                      <a:r>
                        <a:rPr lang="en-US" sz="800" u="none" strike="noStrike" dirty="0">
                          <a:effectLst/>
                        </a:rPr>
                        <a:t>Springs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Wind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50.4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69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 smtClean="0">
                          <a:effectLst/>
                        </a:rPr>
                        <a:t> Western </a:t>
                      </a:r>
                      <a:r>
                        <a:rPr lang="en-US" sz="800" u="none" strike="noStrike" dirty="0">
                          <a:effectLst/>
                        </a:rPr>
                        <a:t>Wind and Solar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Wind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69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 Pima </a:t>
                      </a:r>
                      <a:r>
                        <a:rPr lang="en-US" sz="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Mine Rd (Planned)</a:t>
                      </a:r>
                      <a:endParaRPr lang="en-US" sz="800" b="0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rgbClr val="C00000"/>
                          </a:solidFill>
                          <a:effectLst/>
                        </a:rPr>
                        <a:t>SAT PV</a:t>
                      </a:r>
                      <a:endParaRPr lang="en-US" sz="800" b="0" i="0" u="none" strike="noStrike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28</a:t>
                      </a:r>
                      <a:endParaRPr lang="en-US" sz="800" b="0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69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 Red </a:t>
                      </a:r>
                      <a:r>
                        <a:rPr lang="en-US" sz="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Horse 2 (Planned)</a:t>
                      </a:r>
                      <a:endParaRPr lang="en-US" sz="800" b="0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rgbClr val="C00000"/>
                          </a:solidFill>
                          <a:effectLst/>
                        </a:rPr>
                        <a:t>Fixed PV</a:t>
                      </a:r>
                      <a:endParaRPr lang="en-US" sz="800" b="0" i="0" u="none" strike="noStrike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30</a:t>
                      </a:r>
                      <a:endParaRPr lang="en-US" sz="800" b="0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69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 Red </a:t>
                      </a:r>
                      <a:r>
                        <a:rPr lang="en-US" sz="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Horse 2 (Planned)</a:t>
                      </a:r>
                      <a:endParaRPr lang="en-US" sz="800" b="0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rgbClr val="C00000"/>
                          </a:solidFill>
                          <a:effectLst/>
                        </a:rPr>
                        <a:t>Wind</a:t>
                      </a:r>
                      <a:endParaRPr lang="en-US" sz="800" b="0" i="0" u="none" strike="noStrike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40</a:t>
                      </a:r>
                      <a:endParaRPr lang="en-US" sz="800" b="0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69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 smtClean="0">
                          <a:effectLst/>
                        </a:rPr>
                        <a:t> Total </a:t>
                      </a:r>
                      <a:r>
                        <a:rPr lang="en-US" sz="800" u="none" strike="noStrike" dirty="0">
                          <a:effectLst/>
                        </a:rPr>
                        <a:t>Renewable Resources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296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18" marR="9218" marT="921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5" name="Picture 2"/>
          <p:cNvPicPr>
            <a:picLocks noChangeAspect="1" noChangeArrowheads="1"/>
          </p:cNvPicPr>
          <p:nvPr/>
        </p:nvPicPr>
        <p:blipFill>
          <a:blip r:embed="rId6" cstate="print"/>
          <a:srcRect l="26823" t="34666" r="64166" b="49333"/>
          <a:stretch>
            <a:fillRect/>
          </a:stretch>
        </p:blipFill>
        <p:spPr bwMode="auto">
          <a:xfrm>
            <a:off x="4077014" y="5139509"/>
            <a:ext cx="270308" cy="250829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  <p:sp>
        <p:nvSpPr>
          <p:cNvPr id="128" name="Text Box 104"/>
          <p:cNvSpPr txBox="1">
            <a:spLocks noChangeArrowheads="1"/>
          </p:cNvSpPr>
          <p:nvPr/>
        </p:nvSpPr>
        <p:spPr bwMode="auto">
          <a:xfrm>
            <a:off x="4648200" y="3834825"/>
            <a:ext cx="81625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Future Wind</a:t>
            </a:r>
          </a:p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Optionality</a:t>
            </a:r>
          </a:p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With Coal Retirements</a:t>
            </a:r>
            <a:endParaRPr lang="en-US" sz="800" dirty="0">
              <a:solidFill>
                <a:schemeClr val="tx1"/>
              </a:solidFill>
            </a:endParaRPr>
          </a:p>
        </p:txBody>
      </p:sp>
      <p:pic>
        <p:nvPicPr>
          <p:cNvPr id="145" name="Picture 2"/>
          <p:cNvPicPr>
            <a:picLocks noChangeAspect="1" noChangeArrowheads="1"/>
          </p:cNvPicPr>
          <p:nvPr/>
        </p:nvPicPr>
        <p:blipFill>
          <a:blip r:embed="rId7" cstate="print"/>
          <a:srcRect l="53358" t="13333" r="38247" b="70851"/>
          <a:stretch>
            <a:fillRect/>
          </a:stretch>
        </p:blipFill>
        <p:spPr bwMode="auto">
          <a:xfrm>
            <a:off x="4943909" y="3527281"/>
            <a:ext cx="222466" cy="261936"/>
          </a:xfrm>
          <a:prstGeom prst="rect">
            <a:avLst/>
          </a:prstGeom>
          <a:blipFill dpi="0" rotWithShape="1">
            <a:blip r:embed="rId8" cstate="print">
              <a:alphaModFix amt="0"/>
            </a:blip>
            <a:srcRect/>
            <a:tile tx="0" ty="0" sx="100000" sy="100000" flip="none" algn="tl"/>
          </a:blipFill>
          <a:ln w="635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97798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3" cstate="print"/>
          <a:srcRect l="51666" t="13333" r="37501" b="61334"/>
          <a:stretch>
            <a:fillRect/>
          </a:stretch>
        </p:blipFill>
        <p:spPr bwMode="auto">
          <a:xfrm>
            <a:off x="584416" y="1600200"/>
            <a:ext cx="990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 cstate="print"/>
          <a:srcRect l="51666" t="13333" r="37501" b="61334"/>
          <a:stretch>
            <a:fillRect/>
          </a:stretch>
        </p:blipFill>
        <p:spPr bwMode="auto">
          <a:xfrm>
            <a:off x="2286000" y="1628694"/>
            <a:ext cx="990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3" cstate="print"/>
          <a:srcRect l="25833" t="34666" r="64167" b="45333"/>
          <a:stretch>
            <a:fillRect/>
          </a:stretch>
        </p:blipFill>
        <p:spPr bwMode="auto">
          <a:xfrm>
            <a:off x="1390812" y="1752600"/>
            <a:ext cx="91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3" cstate="print"/>
          <a:srcRect l="25833" t="34666" r="64167" b="45333"/>
          <a:stretch>
            <a:fillRect/>
          </a:stretch>
        </p:blipFill>
        <p:spPr bwMode="auto">
          <a:xfrm>
            <a:off x="3124200" y="1781094"/>
            <a:ext cx="91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 cstate="print"/>
          <a:srcRect l="51666" t="13333" r="37501" b="61334"/>
          <a:stretch>
            <a:fillRect/>
          </a:stretch>
        </p:blipFill>
        <p:spPr bwMode="auto">
          <a:xfrm>
            <a:off x="4191000" y="1600200"/>
            <a:ext cx="990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" name="Picture 2"/>
          <p:cNvPicPr>
            <a:picLocks noChangeAspect="1" noChangeArrowheads="1"/>
          </p:cNvPicPr>
          <p:nvPr/>
        </p:nvPicPr>
        <p:blipFill>
          <a:blip r:embed="rId3" cstate="print"/>
          <a:srcRect l="25833" t="34666" r="64167" b="45333"/>
          <a:stretch>
            <a:fillRect/>
          </a:stretch>
        </p:blipFill>
        <p:spPr bwMode="auto">
          <a:xfrm>
            <a:off x="7239000" y="1729929"/>
            <a:ext cx="91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 cstate="print"/>
          <a:srcRect l="51666" t="13333" r="37501" b="61334"/>
          <a:stretch>
            <a:fillRect/>
          </a:stretch>
        </p:blipFill>
        <p:spPr bwMode="auto">
          <a:xfrm>
            <a:off x="6347430" y="1699701"/>
            <a:ext cx="990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Right Arrow 49"/>
          <p:cNvSpPr/>
          <p:nvPr/>
        </p:nvSpPr>
        <p:spPr>
          <a:xfrm>
            <a:off x="7953375" y="3305174"/>
            <a:ext cx="1114425" cy="762000"/>
          </a:xfrm>
          <a:prstGeom prst="rightArrow">
            <a:avLst/>
          </a:prstGeom>
          <a:solidFill>
            <a:srgbClr val="0B27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800100" y="3495674"/>
            <a:ext cx="7153275" cy="381000"/>
          </a:xfrm>
          <a:prstGeom prst="rect">
            <a:avLst/>
          </a:prstGeom>
          <a:solidFill>
            <a:srgbClr val="0B27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52" name="TextBox 3"/>
          <p:cNvSpPr txBox="1"/>
          <p:nvPr/>
        </p:nvSpPr>
        <p:spPr>
          <a:xfrm>
            <a:off x="819150" y="3505200"/>
            <a:ext cx="7848600" cy="3429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2014</a:t>
            </a:r>
            <a:r>
              <a:rPr lang="en-US" sz="1800" b="1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        2016         2018          2020         2022          2024          2026          2028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07" name="TextBox 22"/>
          <p:cNvSpPr txBox="1"/>
          <p:nvPr/>
        </p:nvSpPr>
        <p:spPr>
          <a:xfrm>
            <a:off x="936841" y="2720529"/>
            <a:ext cx="1276350" cy="3048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Calibri" pitchFamily="34" charset="0"/>
              </a:rPr>
              <a:t>170 MW</a:t>
            </a:r>
            <a:endParaRPr lang="en-US" sz="12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45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838200"/>
          </a:xfrm>
          <a:effectLst/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Calibri" pitchFamily="34" charset="0"/>
              </a:rPr>
              <a:t>TEP Renewable Energy Standard</a:t>
            </a:r>
            <a:endParaRPr lang="en-US" sz="3200" b="1" dirty="0">
              <a:latin typeface="Calibri" pitchFamily="34" charset="0"/>
            </a:endParaRPr>
          </a:p>
        </p:txBody>
      </p:sp>
      <p:cxnSp>
        <p:nvCxnSpPr>
          <p:cNvPr id="126" name="Elbow Connector 125"/>
          <p:cNvCxnSpPr/>
          <p:nvPr/>
        </p:nvCxnSpPr>
        <p:spPr>
          <a:xfrm rot="5400000">
            <a:off x="1297696" y="3321462"/>
            <a:ext cx="384778" cy="1588"/>
          </a:xfrm>
          <a:prstGeom prst="bentConnector3">
            <a:avLst>
              <a:gd name="adj1" fmla="val 50000"/>
            </a:avLst>
          </a:prstGeom>
          <a:ln w="19050" cap="rnd">
            <a:solidFill>
              <a:schemeClr val="bg1">
                <a:lumMod val="65000"/>
              </a:schemeClr>
            </a:solidFill>
            <a:bevel/>
            <a:tailEnd type="oval" w="lg" len="lg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22"/>
          <p:cNvSpPr txBox="1"/>
          <p:nvPr/>
        </p:nvSpPr>
        <p:spPr>
          <a:xfrm>
            <a:off x="1200024" y="5046133"/>
            <a:ext cx="1524000" cy="3048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  <a:latin typeface="Calibri" pitchFamily="34" charset="0"/>
              </a:rPr>
              <a:t>70 MW</a:t>
            </a:r>
            <a:endParaRPr lang="en-US" sz="12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95" name="Elbow Connector 94"/>
          <p:cNvCxnSpPr/>
          <p:nvPr/>
        </p:nvCxnSpPr>
        <p:spPr>
          <a:xfrm rot="16200000" flipH="1">
            <a:off x="3352800" y="3048000"/>
            <a:ext cx="457200" cy="457200"/>
          </a:xfrm>
          <a:prstGeom prst="bentConnector3">
            <a:avLst>
              <a:gd name="adj1" fmla="val 50000"/>
            </a:avLst>
          </a:prstGeom>
          <a:ln w="19050" cap="rnd">
            <a:solidFill>
              <a:schemeClr val="bg1">
                <a:lumMod val="65000"/>
              </a:schemeClr>
            </a:solidFill>
            <a:bevel/>
            <a:tailEnd type="oval" w="lg" len="lg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22"/>
          <p:cNvSpPr txBox="1"/>
          <p:nvPr/>
        </p:nvSpPr>
        <p:spPr>
          <a:xfrm>
            <a:off x="2667000" y="2705100"/>
            <a:ext cx="1276350" cy="3048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Calibri" pitchFamily="34" charset="0"/>
              </a:rPr>
              <a:t>225 MW</a:t>
            </a:r>
            <a:endParaRPr lang="en-US" sz="12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01" name="Picture 2"/>
          <p:cNvPicPr>
            <a:picLocks noChangeAspect="1" noChangeArrowheads="1"/>
          </p:cNvPicPr>
          <p:nvPr/>
        </p:nvPicPr>
        <p:blipFill>
          <a:blip r:embed="rId3" cstate="print"/>
          <a:srcRect l="25833" t="34666" r="64167" b="45333"/>
          <a:stretch>
            <a:fillRect/>
          </a:stretch>
        </p:blipFill>
        <p:spPr bwMode="auto">
          <a:xfrm>
            <a:off x="5029200" y="1752600"/>
            <a:ext cx="91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" name="TextBox 22"/>
          <p:cNvSpPr txBox="1"/>
          <p:nvPr/>
        </p:nvSpPr>
        <p:spPr>
          <a:xfrm>
            <a:off x="4568064" y="2712972"/>
            <a:ext cx="1276350" cy="3048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  <a:latin typeface="Calibri" pitchFamily="34" charset="0"/>
              </a:rPr>
              <a:t>300 </a:t>
            </a:r>
            <a:r>
              <a:rPr lang="en-US" sz="1200" b="1" dirty="0" smtClean="0">
                <a:solidFill>
                  <a:schemeClr val="tx1"/>
                </a:solidFill>
                <a:latin typeface="Calibri" pitchFamily="34" charset="0"/>
              </a:rPr>
              <a:t>MW</a:t>
            </a:r>
            <a:endParaRPr lang="en-US" sz="12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107" name="Elbow Connector 106"/>
          <p:cNvCxnSpPr/>
          <p:nvPr/>
        </p:nvCxnSpPr>
        <p:spPr>
          <a:xfrm rot="5400000">
            <a:off x="5099424" y="3284937"/>
            <a:ext cx="384778" cy="1588"/>
          </a:xfrm>
          <a:prstGeom prst="bentConnector3">
            <a:avLst>
              <a:gd name="adj1" fmla="val 50000"/>
            </a:avLst>
          </a:prstGeom>
          <a:ln w="19050" cap="rnd">
            <a:solidFill>
              <a:schemeClr val="bg1">
                <a:lumMod val="65000"/>
              </a:schemeClr>
            </a:solidFill>
            <a:bevel/>
            <a:tailEnd type="oval" w="lg" len="lg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22"/>
          <p:cNvSpPr txBox="1"/>
          <p:nvPr/>
        </p:nvSpPr>
        <p:spPr>
          <a:xfrm>
            <a:off x="6835170" y="2743200"/>
            <a:ext cx="1276350" cy="3048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Calibri" pitchFamily="34" charset="0"/>
              </a:rPr>
              <a:t>400 MW</a:t>
            </a:r>
            <a:endParaRPr lang="en-US" sz="12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110" name="Elbow Connector 109"/>
          <p:cNvCxnSpPr/>
          <p:nvPr/>
        </p:nvCxnSpPr>
        <p:spPr>
          <a:xfrm rot="5400000">
            <a:off x="7283403" y="3315165"/>
            <a:ext cx="384778" cy="1588"/>
          </a:xfrm>
          <a:prstGeom prst="bentConnector3">
            <a:avLst>
              <a:gd name="adj1" fmla="val 50000"/>
            </a:avLst>
          </a:prstGeom>
          <a:ln w="19050" cap="rnd">
            <a:solidFill>
              <a:schemeClr val="bg1">
                <a:lumMod val="65000"/>
              </a:schemeClr>
            </a:solidFill>
            <a:bevel/>
            <a:tailEnd type="oval" w="lg" len="lg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Sun 110"/>
          <p:cNvSpPr>
            <a:spLocks noChangeAspect="1"/>
          </p:cNvSpPr>
          <p:nvPr/>
        </p:nvSpPr>
        <p:spPr bwMode="auto">
          <a:xfrm>
            <a:off x="1642110" y="4436533"/>
            <a:ext cx="643890" cy="594360"/>
          </a:xfrm>
          <a:prstGeom prst="sun">
            <a:avLst/>
          </a:prstGeom>
          <a:solidFill>
            <a:srgbClr val="2070D0"/>
          </a:solidFill>
          <a:ln w="15875" cap="flat" cmpd="sng" algn="ctr">
            <a:solidFill>
              <a:schemeClr val="bg2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0" u="none" strike="noStrike" cap="none" normalizeH="0" baseline="0" smtClean="0">
              <a:ln>
                <a:noFill/>
              </a:ln>
              <a:solidFill>
                <a:srgbClr val="B2B2B2"/>
              </a:solidFill>
              <a:effectLst/>
              <a:latin typeface="Arial" charset="0"/>
            </a:endParaRPr>
          </a:p>
        </p:txBody>
      </p:sp>
      <p:cxnSp>
        <p:nvCxnSpPr>
          <p:cNvPr id="112" name="Elbow Connector 111"/>
          <p:cNvCxnSpPr/>
          <p:nvPr/>
        </p:nvCxnSpPr>
        <p:spPr>
          <a:xfrm rot="5400000" flipH="1" flipV="1">
            <a:off x="1728670" y="4136487"/>
            <a:ext cx="466714" cy="6"/>
          </a:xfrm>
          <a:prstGeom prst="bentConnector3">
            <a:avLst>
              <a:gd name="adj1" fmla="val 50000"/>
            </a:avLst>
          </a:prstGeom>
          <a:ln w="19050" cap="rnd">
            <a:solidFill>
              <a:schemeClr val="bg1">
                <a:lumMod val="65000"/>
              </a:schemeClr>
            </a:solidFill>
            <a:bevel/>
            <a:tailEnd type="oval" w="lg" len="lg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22"/>
          <p:cNvSpPr txBox="1"/>
          <p:nvPr/>
        </p:nvSpPr>
        <p:spPr>
          <a:xfrm>
            <a:off x="3200400" y="5029200"/>
            <a:ext cx="1524000" cy="3048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  <a:latin typeface="Calibri" pitchFamily="34" charset="0"/>
              </a:rPr>
              <a:t>150 MW</a:t>
            </a:r>
            <a:endParaRPr lang="en-US" sz="12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14" name="Sun 113"/>
          <p:cNvSpPr>
            <a:spLocks noChangeAspect="1"/>
          </p:cNvSpPr>
          <p:nvPr/>
        </p:nvSpPr>
        <p:spPr bwMode="auto">
          <a:xfrm>
            <a:off x="3642486" y="4419600"/>
            <a:ext cx="643890" cy="594360"/>
          </a:xfrm>
          <a:prstGeom prst="sun">
            <a:avLst/>
          </a:prstGeom>
          <a:solidFill>
            <a:srgbClr val="2070D0"/>
          </a:solidFill>
          <a:ln w="15875" cap="flat" cmpd="sng" algn="ctr">
            <a:solidFill>
              <a:schemeClr val="bg2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0" u="none" strike="noStrike" cap="none" normalizeH="0" baseline="0" smtClean="0">
              <a:ln>
                <a:noFill/>
              </a:ln>
              <a:solidFill>
                <a:srgbClr val="B2B2B2"/>
              </a:solidFill>
              <a:effectLst/>
              <a:latin typeface="Arial" charset="0"/>
            </a:endParaRPr>
          </a:p>
        </p:txBody>
      </p:sp>
      <p:cxnSp>
        <p:nvCxnSpPr>
          <p:cNvPr id="116" name="Elbow Connector 115"/>
          <p:cNvCxnSpPr/>
          <p:nvPr/>
        </p:nvCxnSpPr>
        <p:spPr>
          <a:xfrm rot="5400000" flipH="1" flipV="1">
            <a:off x="3729046" y="4119554"/>
            <a:ext cx="466714" cy="6"/>
          </a:xfrm>
          <a:prstGeom prst="bentConnector3">
            <a:avLst>
              <a:gd name="adj1" fmla="val 50000"/>
            </a:avLst>
          </a:prstGeom>
          <a:ln w="19050" cap="rnd">
            <a:solidFill>
              <a:schemeClr val="bg1">
                <a:lumMod val="65000"/>
              </a:schemeClr>
            </a:solidFill>
            <a:bevel/>
            <a:tailEnd type="oval" w="lg" len="lg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22"/>
          <p:cNvSpPr txBox="1"/>
          <p:nvPr/>
        </p:nvSpPr>
        <p:spPr>
          <a:xfrm>
            <a:off x="5017911" y="5019674"/>
            <a:ext cx="1524000" cy="3048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  <a:latin typeface="Calibri" pitchFamily="34" charset="0"/>
              </a:rPr>
              <a:t>200 MW</a:t>
            </a:r>
            <a:endParaRPr lang="en-US" sz="12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18" name="Sun 117"/>
          <p:cNvSpPr>
            <a:spLocks noChangeAspect="1"/>
          </p:cNvSpPr>
          <p:nvPr/>
        </p:nvSpPr>
        <p:spPr bwMode="auto">
          <a:xfrm>
            <a:off x="5459997" y="4410074"/>
            <a:ext cx="643890" cy="594360"/>
          </a:xfrm>
          <a:prstGeom prst="sun">
            <a:avLst/>
          </a:prstGeom>
          <a:solidFill>
            <a:srgbClr val="2070D0"/>
          </a:solidFill>
          <a:ln w="15875" cap="flat" cmpd="sng" algn="ctr">
            <a:solidFill>
              <a:schemeClr val="bg2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0" u="none" strike="noStrike" cap="none" normalizeH="0" baseline="0" smtClean="0">
              <a:ln>
                <a:noFill/>
              </a:ln>
              <a:solidFill>
                <a:srgbClr val="B2B2B2"/>
              </a:solidFill>
              <a:effectLst/>
              <a:latin typeface="Arial" charset="0"/>
            </a:endParaRPr>
          </a:p>
        </p:txBody>
      </p:sp>
      <p:cxnSp>
        <p:nvCxnSpPr>
          <p:cNvPr id="119" name="Elbow Connector 118"/>
          <p:cNvCxnSpPr/>
          <p:nvPr/>
        </p:nvCxnSpPr>
        <p:spPr>
          <a:xfrm rot="5400000" flipH="1" flipV="1">
            <a:off x="5546557" y="4110028"/>
            <a:ext cx="466714" cy="6"/>
          </a:xfrm>
          <a:prstGeom prst="bentConnector3">
            <a:avLst>
              <a:gd name="adj1" fmla="val 50000"/>
            </a:avLst>
          </a:prstGeom>
          <a:ln w="19050" cap="rnd">
            <a:solidFill>
              <a:schemeClr val="bg1">
                <a:lumMod val="65000"/>
              </a:schemeClr>
            </a:solidFill>
            <a:bevel/>
            <a:tailEnd type="oval" w="lg" len="lg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22"/>
          <p:cNvSpPr txBox="1"/>
          <p:nvPr/>
        </p:nvSpPr>
        <p:spPr>
          <a:xfrm>
            <a:off x="6705600" y="5029200"/>
            <a:ext cx="1524000" cy="3048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  <a:latin typeface="Calibri" pitchFamily="34" charset="0"/>
              </a:rPr>
              <a:t>250 MW</a:t>
            </a:r>
            <a:endParaRPr lang="en-US" sz="12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21" name="Sun 120"/>
          <p:cNvSpPr>
            <a:spLocks noChangeAspect="1"/>
          </p:cNvSpPr>
          <p:nvPr/>
        </p:nvSpPr>
        <p:spPr bwMode="auto">
          <a:xfrm>
            <a:off x="7147686" y="4419600"/>
            <a:ext cx="643890" cy="594360"/>
          </a:xfrm>
          <a:prstGeom prst="sun">
            <a:avLst/>
          </a:prstGeom>
          <a:solidFill>
            <a:srgbClr val="2070D0"/>
          </a:solidFill>
          <a:ln w="15875" cap="flat" cmpd="sng" algn="ctr">
            <a:solidFill>
              <a:schemeClr val="bg2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0" u="none" strike="noStrike" cap="none" normalizeH="0" baseline="0" smtClean="0">
              <a:ln>
                <a:noFill/>
              </a:ln>
              <a:solidFill>
                <a:srgbClr val="B2B2B2"/>
              </a:solidFill>
              <a:effectLst/>
              <a:latin typeface="Arial" charset="0"/>
            </a:endParaRPr>
          </a:p>
        </p:txBody>
      </p:sp>
      <p:cxnSp>
        <p:nvCxnSpPr>
          <p:cNvPr id="122" name="Elbow Connector 121"/>
          <p:cNvCxnSpPr/>
          <p:nvPr/>
        </p:nvCxnSpPr>
        <p:spPr>
          <a:xfrm rot="5400000" flipH="1" flipV="1">
            <a:off x="7234246" y="4119554"/>
            <a:ext cx="466714" cy="6"/>
          </a:xfrm>
          <a:prstGeom prst="bentConnector3">
            <a:avLst>
              <a:gd name="adj1" fmla="val 50000"/>
            </a:avLst>
          </a:prstGeom>
          <a:ln w="19050" cap="rnd">
            <a:solidFill>
              <a:schemeClr val="bg1">
                <a:lumMod val="65000"/>
              </a:schemeClr>
            </a:solidFill>
            <a:bevel/>
            <a:tailEnd type="oval" w="lg" len="lg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"/>
          <p:cNvSpPr txBox="1"/>
          <p:nvPr/>
        </p:nvSpPr>
        <p:spPr>
          <a:xfrm>
            <a:off x="-39755" y="2514600"/>
            <a:ext cx="1076325" cy="276226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  <a:latin typeface="Calibri" pitchFamily="34" charset="0"/>
              </a:rPr>
              <a:t>Utility Scale Renewables</a:t>
            </a:r>
          </a:p>
          <a:p>
            <a:pPr algn="ctr"/>
            <a:endParaRPr lang="en-US" sz="1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/>
            <a:endParaRPr lang="en-US" sz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/>
            <a:endParaRPr lang="en-US" sz="1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/>
            <a:endParaRPr lang="en-US" sz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/>
            <a:endParaRPr lang="en-US" sz="1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/>
            <a:endParaRPr lang="en-US" sz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/>
            <a:endParaRPr lang="en-US" sz="1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/>
            <a:endParaRPr lang="en-US" sz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/>
            <a:endParaRPr lang="en-US" sz="1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/>
            <a:r>
              <a:rPr lang="en-US" sz="1200" dirty="0" smtClean="0">
                <a:solidFill>
                  <a:schemeClr val="tx1"/>
                </a:solidFill>
                <a:latin typeface="Calibri" pitchFamily="34" charset="0"/>
              </a:rPr>
              <a:t>Distributed Generation</a:t>
            </a:r>
            <a:endParaRPr lang="en-US" sz="12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6923922" y="5894217"/>
            <a:ext cx="179614" cy="406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0" u="none" strike="noStrike" cap="none" normalizeH="0" baseline="0" dirty="0" smtClean="0">
              <a:ln>
                <a:noFill/>
              </a:ln>
              <a:solidFill>
                <a:srgbClr val="B2B2B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73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10600" cy="838200"/>
          </a:xfrm>
          <a:effectLst/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latin typeface="Calibri" pitchFamily="34" charset="0"/>
              </a:rPr>
              <a:t>TEP</a:t>
            </a:r>
            <a:r>
              <a:rPr lang="en-US" sz="3200" b="1" dirty="0" smtClean="0">
                <a:latin typeface="Calibri" pitchFamily="34" charset="0"/>
              </a:rPr>
              <a:t> Energy Efficiency Standard</a:t>
            </a:r>
            <a:endParaRPr lang="en-US" sz="3200" b="1" dirty="0">
              <a:latin typeface="Calibri" pitchFamily="34" charset="0"/>
            </a:endParaRPr>
          </a:p>
        </p:txBody>
      </p:sp>
      <p:sp>
        <p:nvSpPr>
          <p:cNvPr id="2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400800" y="6324600"/>
            <a:ext cx="2133600" cy="365125"/>
          </a:xfrm>
        </p:spPr>
        <p:txBody>
          <a:bodyPr/>
          <a:lstStyle/>
          <a:p>
            <a:fld id="{520405BF-EFC5-4413-B0D4-C5345934EDCD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24" name="Picture 23"/>
          <p:cNvPicPr/>
          <p:nvPr/>
        </p:nvPicPr>
        <p:blipFill rotWithShape="1">
          <a:blip r:embed="rId3"/>
          <a:srcRect l="33160" t="23298" r="11642" b="19011"/>
          <a:stretch/>
        </p:blipFill>
        <p:spPr bwMode="auto">
          <a:xfrm>
            <a:off x="304800" y="1295400"/>
            <a:ext cx="8458200" cy="4876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7503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2014 Reference Case Environmental Improvements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05BF-EFC5-4413-B0D4-C5345934EDCD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4" name="Char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316370"/>
              </p:ext>
            </p:extLst>
          </p:nvPr>
        </p:nvGraphicFramePr>
        <p:xfrm>
          <a:off x="533400" y="1295400"/>
          <a:ext cx="3717775" cy="236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3841738"/>
              </p:ext>
            </p:extLst>
          </p:nvPr>
        </p:nvGraphicFramePr>
        <p:xfrm>
          <a:off x="381000" y="3886200"/>
          <a:ext cx="3841701" cy="236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7734916"/>
              </p:ext>
            </p:extLst>
          </p:nvPr>
        </p:nvGraphicFramePr>
        <p:xfrm>
          <a:off x="4572000" y="1295400"/>
          <a:ext cx="3881539" cy="2386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Char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3766187"/>
              </p:ext>
            </p:extLst>
          </p:nvPr>
        </p:nvGraphicFramePr>
        <p:xfrm>
          <a:off x="4800600" y="3886200"/>
          <a:ext cx="3870702" cy="2380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223179" y="1576443"/>
            <a:ext cx="533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+mn-lt"/>
              </a:rPr>
              <a:t>Today</a:t>
            </a:r>
            <a:endParaRPr lang="en-US" sz="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27913" y="5123507"/>
            <a:ext cx="533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+mn-lt"/>
              </a:rPr>
              <a:t>Today</a:t>
            </a:r>
            <a:endParaRPr lang="en-US" sz="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46699" y="2222956"/>
            <a:ext cx="533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+mn-lt"/>
              </a:rPr>
              <a:t>Today</a:t>
            </a:r>
            <a:endParaRPr lang="en-US" sz="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23346" y="4324477"/>
            <a:ext cx="533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+mn-lt"/>
              </a:rPr>
              <a:t>Today</a:t>
            </a:r>
            <a:endParaRPr lang="en-US" sz="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79252" y="5041629"/>
            <a:ext cx="1085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+mn-lt"/>
              </a:rPr>
              <a:t>2020</a:t>
            </a:r>
          </a:p>
          <a:p>
            <a:pPr algn="ctr"/>
            <a:r>
              <a:rPr lang="en-US" sz="800" b="0" dirty="0" smtClean="0">
                <a:solidFill>
                  <a:schemeClr val="tx1"/>
                </a:solidFill>
                <a:latin typeface="+mn-lt"/>
              </a:rPr>
              <a:t>9% vs. Today</a:t>
            </a:r>
          </a:p>
          <a:p>
            <a:pPr algn="ctr"/>
            <a:r>
              <a:rPr lang="en-US" sz="800" b="0" dirty="0" smtClean="0">
                <a:solidFill>
                  <a:schemeClr val="tx1"/>
                </a:solidFill>
                <a:latin typeface="+mn-lt"/>
              </a:rPr>
              <a:t>80% vs. System Peak</a:t>
            </a:r>
            <a:endParaRPr lang="en-US" sz="8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76525" y="1524000"/>
            <a:ext cx="1085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+mn-lt"/>
              </a:rPr>
              <a:t>2020</a:t>
            </a:r>
          </a:p>
          <a:p>
            <a:pPr algn="ctr"/>
            <a:r>
              <a:rPr lang="en-US" sz="800" b="0" dirty="0" smtClean="0">
                <a:solidFill>
                  <a:schemeClr val="tx1"/>
                </a:solidFill>
                <a:latin typeface="+mn-lt"/>
              </a:rPr>
              <a:t>15% vs. Today</a:t>
            </a:r>
          </a:p>
          <a:p>
            <a:pPr algn="ctr"/>
            <a:r>
              <a:rPr lang="en-US" sz="800" b="0" dirty="0" smtClean="0">
                <a:solidFill>
                  <a:schemeClr val="tx1"/>
                </a:solidFill>
                <a:latin typeface="+mn-lt"/>
              </a:rPr>
              <a:t>29% vs. System Peak</a:t>
            </a:r>
            <a:endParaRPr lang="en-US" sz="8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58000" y="2205335"/>
            <a:ext cx="1085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+mn-lt"/>
              </a:rPr>
              <a:t>2020</a:t>
            </a:r>
          </a:p>
          <a:p>
            <a:pPr algn="ctr"/>
            <a:r>
              <a:rPr lang="en-US" sz="800" b="0" dirty="0" smtClean="0">
                <a:solidFill>
                  <a:schemeClr val="tx1"/>
                </a:solidFill>
                <a:latin typeface="+mn-lt"/>
              </a:rPr>
              <a:t>34% vs. Today</a:t>
            </a:r>
          </a:p>
          <a:p>
            <a:pPr algn="ctr"/>
            <a:r>
              <a:rPr lang="en-US" sz="800" b="0" dirty="0" smtClean="0">
                <a:solidFill>
                  <a:schemeClr val="tx1"/>
                </a:solidFill>
                <a:latin typeface="+mn-lt"/>
              </a:rPr>
              <a:t>68% vs. System Peak</a:t>
            </a:r>
            <a:endParaRPr lang="en-US" sz="8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29450" y="4325287"/>
            <a:ext cx="1085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+mn-lt"/>
              </a:rPr>
              <a:t>2020</a:t>
            </a:r>
          </a:p>
          <a:p>
            <a:pPr algn="ctr"/>
            <a:r>
              <a:rPr lang="en-US" sz="800" b="0" dirty="0" smtClean="0">
                <a:solidFill>
                  <a:schemeClr val="tx1"/>
                </a:solidFill>
                <a:latin typeface="+mn-lt"/>
              </a:rPr>
              <a:t>16% vs. Today</a:t>
            </a:r>
          </a:p>
          <a:p>
            <a:pPr algn="ctr"/>
            <a:r>
              <a:rPr lang="en-US" sz="800" b="0" dirty="0" smtClean="0">
                <a:solidFill>
                  <a:schemeClr val="tx1"/>
                </a:solidFill>
                <a:latin typeface="+mn-lt"/>
              </a:rPr>
              <a:t>32% vs. System Peak</a:t>
            </a:r>
            <a:endParaRPr lang="en-US" sz="800" b="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489879" y="1754832"/>
            <a:ext cx="0" cy="186576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218152" y="1981199"/>
            <a:ext cx="0" cy="186576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622961" y="2391742"/>
            <a:ext cx="0" cy="186576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7400925" y="2632824"/>
            <a:ext cx="0" cy="186576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143000" y="1559124"/>
            <a:ext cx="0" cy="186576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309312" y="1641234"/>
            <a:ext cx="0" cy="186576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890253" y="1389327"/>
            <a:ext cx="533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+mn-lt"/>
              </a:rPr>
              <a:t>Peak</a:t>
            </a:r>
            <a:endParaRPr lang="en-US" sz="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42612" y="1471293"/>
            <a:ext cx="533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+mn-lt"/>
              </a:rPr>
              <a:t>Peak</a:t>
            </a:r>
            <a:endParaRPr lang="en-US" sz="8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2487465" y="5298667"/>
            <a:ext cx="0" cy="186576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3222177" y="5467083"/>
            <a:ext cx="0" cy="186576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1193444" y="4213201"/>
            <a:ext cx="0" cy="186576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929427" y="4038600"/>
            <a:ext cx="533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+mn-lt"/>
              </a:rPr>
              <a:t>Peak</a:t>
            </a:r>
            <a:endParaRPr lang="en-US" sz="8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6781800" y="4495800"/>
            <a:ext cx="0" cy="186576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7566248" y="4766424"/>
            <a:ext cx="0" cy="186576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5510852" y="4333802"/>
            <a:ext cx="0" cy="186576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5244152" y="4163861"/>
            <a:ext cx="533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+mn-lt"/>
              </a:rPr>
              <a:t>Peak</a:t>
            </a:r>
            <a:endParaRPr lang="en-US" sz="8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184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6428688" y="1602992"/>
            <a:ext cx="248503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tx1"/>
                </a:solidFill>
                <a:latin typeface="+mn-lt"/>
              </a:rPr>
              <a:t>Peak Demand Net Energy </a:t>
            </a:r>
          </a:p>
          <a:p>
            <a:pPr algn="ctr"/>
            <a:r>
              <a:rPr lang="en-US" sz="1050" dirty="0" smtClean="0">
                <a:solidFill>
                  <a:schemeClr val="tx1"/>
                </a:solidFill>
                <a:latin typeface="+mn-lt"/>
              </a:rPr>
              <a:t>Efficiency and Distributed Generation  </a:t>
            </a:r>
          </a:p>
          <a:p>
            <a:pPr algn="ctr"/>
            <a:r>
              <a:rPr lang="en-US" sz="1050" dirty="0" smtClean="0">
                <a:solidFill>
                  <a:schemeClr val="tx1"/>
                </a:solidFill>
                <a:latin typeface="+mn-lt"/>
              </a:rPr>
              <a:t>With a 15% Planning Reserve Margin</a:t>
            </a:r>
            <a:endParaRPr lang="en-US" sz="1050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21" name="Char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9496748"/>
              </p:ext>
            </p:extLst>
          </p:nvPr>
        </p:nvGraphicFramePr>
        <p:xfrm>
          <a:off x="228601" y="1906521"/>
          <a:ext cx="7543800" cy="4751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7"/>
            <a:ext cx="8382000" cy="8683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TEP Reference Case Loads &amp; Resource Forecast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990600" y="4526891"/>
            <a:ext cx="2209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  <a:latin typeface="+mn-lt"/>
              </a:rPr>
              <a:t>2015</a:t>
            </a:r>
          </a:p>
          <a:p>
            <a:pPr algn="ctr"/>
            <a:r>
              <a:rPr lang="en-US" sz="1100" b="0" dirty="0" smtClean="0">
                <a:solidFill>
                  <a:schemeClr val="tx1"/>
                </a:solidFill>
                <a:latin typeface="+mn-lt"/>
              </a:rPr>
              <a:t>Springerville Unit 1</a:t>
            </a:r>
          </a:p>
          <a:p>
            <a:pPr algn="ctr"/>
            <a:r>
              <a:rPr lang="en-US" sz="1100" b="0" dirty="0" smtClean="0">
                <a:solidFill>
                  <a:schemeClr val="tx1"/>
                </a:solidFill>
                <a:latin typeface="+mn-lt"/>
              </a:rPr>
              <a:t> Lease Expiration</a:t>
            </a:r>
          </a:p>
          <a:p>
            <a:pPr algn="ctr"/>
            <a:r>
              <a:rPr lang="en-US" sz="1100" b="0" dirty="0" smtClean="0">
                <a:solidFill>
                  <a:schemeClr val="tx1"/>
                </a:solidFill>
                <a:latin typeface="+mn-lt"/>
              </a:rPr>
              <a:t> (Reduction of 197 MW of Coal)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95400" y="1532328"/>
            <a:ext cx="175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  <a:latin typeface="+mn-lt"/>
              </a:rPr>
              <a:t>2015</a:t>
            </a:r>
          </a:p>
          <a:p>
            <a:pPr algn="ctr"/>
            <a:r>
              <a:rPr lang="en-US" sz="1100" b="0" dirty="0" smtClean="0">
                <a:solidFill>
                  <a:schemeClr val="tx1"/>
                </a:solidFill>
                <a:latin typeface="+mn-lt"/>
              </a:rPr>
              <a:t>Acquire New Natural Gas Combined Cycle Resource </a:t>
            </a:r>
          </a:p>
          <a:p>
            <a:pPr algn="ctr"/>
            <a:r>
              <a:rPr lang="en-US" sz="1100" b="0" dirty="0" smtClean="0">
                <a:solidFill>
                  <a:schemeClr val="tx1"/>
                </a:solidFill>
                <a:latin typeface="+mn-lt"/>
              </a:rPr>
              <a:t>(Increase of 413 MW)</a:t>
            </a:r>
            <a:endParaRPr lang="en-US" sz="11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12465" y="4724400"/>
            <a:ext cx="21717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tx1"/>
                </a:solidFill>
                <a:latin typeface="+mn-lt"/>
              </a:rPr>
              <a:t>2018</a:t>
            </a:r>
          </a:p>
          <a:p>
            <a:pPr algn="ctr"/>
            <a:r>
              <a:rPr lang="en-US" sz="1100" b="0" dirty="0" smtClean="0">
                <a:solidFill>
                  <a:schemeClr val="tx1"/>
                </a:solidFill>
                <a:latin typeface="+mn-lt"/>
              </a:rPr>
              <a:t>San Juan Unit 2 Retirement</a:t>
            </a:r>
          </a:p>
          <a:p>
            <a:pPr algn="ctr"/>
            <a:r>
              <a:rPr lang="en-US" sz="1100" b="0" dirty="0" smtClean="0">
                <a:solidFill>
                  <a:schemeClr val="tx1"/>
                </a:solidFill>
                <a:latin typeface="+mn-lt"/>
              </a:rPr>
              <a:t>(Decrease of 170 MW of Coal)</a:t>
            </a:r>
            <a:endParaRPr lang="en-US" sz="1100" b="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126454" y="2301769"/>
            <a:ext cx="0" cy="365231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072335" y="4232282"/>
            <a:ext cx="0" cy="339718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200754" y="4495557"/>
            <a:ext cx="0" cy="276546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329830" y="2144787"/>
            <a:ext cx="304800" cy="443833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7666939" y="3801395"/>
            <a:ext cx="1371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0" dirty="0" smtClean="0">
                <a:solidFill>
                  <a:schemeClr val="tx1"/>
                </a:solidFill>
                <a:latin typeface="+mn-lt"/>
              </a:rPr>
              <a:t>Existing Natural Gas Resources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178455" y="1626391"/>
            <a:ext cx="198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tx1"/>
                </a:solidFill>
                <a:latin typeface="+mn-lt"/>
              </a:rPr>
              <a:t>2018</a:t>
            </a:r>
          </a:p>
          <a:p>
            <a:pPr algn="ctr"/>
            <a:r>
              <a:rPr lang="en-US" sz="1100" b="0" dirty="0" smtClean="0">
                <a:solidFill>
                  <a:schemeClr val="tx1"/>
                </a:solidFill>
                <a:latin typeface="+mn-lt"/>
              </a:rPr>
              <a:t>Sundt Unit 4 Planned Commitment to Natural Gas</a:t>
            </a:r>
          </a:p>
          <a:p>
            <a:pPr algn="ctr"/>
            <a:r>
              <a:rPr lang="en-US" sz="1100" b="0" dirty="0" smtClean="0">
                <a:solidFill>
                  <a:schemeClr val="tx1"/>
                </a:solidFill>
                <a:latin typeface="+mn-lt"/>
              </a:rPr>
              <a:t>(Reduction of 125 MW Coal)</a:t>
            </a:r>
            <a:endParaRPr lang="en-US" sz="1100" b="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114800" y="2392561"/>
            <a:ext cx="0" cy="274439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7654747" y="3233429"/>
            <a:ext cx="1371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0" dirty="0" smtClean="0">
                <a:solidFill>
                  <a:schemeClr val="tx1"/>
                </a:solidFill>
                <a:latin typeface="+mn-lt"/>
              </a:rPr>
              <a:t>Gila River</a:t>
            </a:r>
          </a:p>
          <a:p>
            <a:pPr algn="ctr"/>
            <a:r>
              <a:rPr lang="en-US" sz="1100" b="0" dirty="0" smtClean="0">
                <a:solidFill>
                  <a:schemeClr val="tx1"/>
                </a:solidFill>
                <a:latin typeface="+mn-lt"/>
              </a:rPr>
              <a:t>Power Station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620000" y="4809038"/>
            <a:ext cx="13716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0" dirty="0" smtClean="0">
                <a:solidFill>
                  <a:schemeClr val="tx1"/>
                </a:solidFill>
                <a:latin typeface="+mn-lt"/>
              </a:rPr>
              <a:t>Existing Coal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7624267" y="2649888"/>
            <a:ext cx="1371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0" dirty="0" smtClean="0">
                <a:solidFill>
                  <a:schemeClr val="tx1"/>
                </a:solidFill>
                <a:latin typeface="+mn-lt"/>
              </a:rPr>
              <a:t>Future Gas 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62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Chart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9667683"/>
              </p:ext>
            </p:extLst>
          </p:nvPr>
        </p:nvGraphicFramePr>
        <p:xfrm>
          <a:off x="228600" y="1363051"/>
          <a:ext cx="7543799" cy="5281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7"/>
            <a:ext cx="8382000" cy="8683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TEP Reference Case Loads &amp; Resource Forecast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990600" y="4526891"/>
            <a:ext cx="2209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  <a:latin typeface="+mn-lt"/>
              </a:rPr>
              <a:t>2015</a:t>
            </a:r>
          </a:p>
          <a:p>
            <a:pPr algn="ctr"/>
            <a:r>
              <a:rPr lang="en-US" sz="1100" b="0" dirty="0" smtClean="0">
                <a:solidFill>
                  <a:schemeClr val="tx1"/>
                </a:solidFill>
                <a:latin typeface="+mn-lt"/>
              </a:rPr>
              <a:t>Springerville Unit 1</a:t>
            </a:r>
          </a:p>
          <a:p>
            <a:pPr algn="ctr"/>
            <a:r>
              <a:rPr lang="en-US" sz="1100" b="0" dirty="0" smtClean="0">
                <a:solidFill>
                  <a:schemeClr val="tx1"/>
                </a:solidFill>
                <a:latin typeface="+mn-lt"/>
              </a:rPr>
              <a:t> Lease Expiration</a:t>
            </a:r>
          </a:p>
          <a:p>
            <a:pPr algn="ctr"/>
            <a:r>
              <a:rPr lang="en-US" sz="1100" b="0" dirty="0" smtClean="0">
                <a:solidFill>
                  <a:schemeClr val="tx1"/>
                </a:solidFill>
                <a:latin typeface="+mn-lt"/>
              </a:rPr>
              <a:t> (Reduction of 197 MW of Coal)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95400" y="1532328"/>
            <a:ext cx="175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  <a:latin typeface="+mn-lt"/>
              </a:rPr>
              <a:t>2015</a:t>
            </a:r>
          </a:p>
          <a:p>
            <a:pPr algn="ctr"/>
            <a:r>
              <a:rPr lang="en-US" sz="1100" b="0" dirty="0" smtClean="0">
                <a:solidFill>
                  <a:schemeClr val="tx1"/>
                </a:solidFill>
                <a:latin typeface="+mn-lt"/>
              </a:rPr>
              <a:t>Acquire New Natural Gas Combined Cycle Resource </a:t>
            </a:r>
          </a:p>
          <a:p>
            <a:pPr algn="ctr"/>
            <a:r>
              <a:rPr lang="en-US" sz="1100" b="0" dirty="0" smtClean="0">
                <a:solidFill>
                  <a:schemeClr val="tx1"/>
                </a:solidFill>
                <a:latin typeface="+mn-lt"/>
              </a:rPr>
              <a:t>(Increase of 413 MW)</a:t>
            </a:r>
            <a:endParaRPr lang="en-US" sz="11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12465" y="4724400"/>
            <a:ext cx="21717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tx1"/>
                </a:solidFill>
                <a:latin typeface="+mn-lt"/>
              </a:rPr>
              <a:t>2018</a:t>
            </a:r>
          </a:p>
          <a:p>
            <a:pPr algn="ctr"/>
            <a:r>
              <a:rPr lang="en-US" sz="1100" b="0" dirty="0" smtClean="0">
                <a:solidFill>
                  <a:schemeClr val="tx1"/>
                </a:solidFill>
                <a:latin typeface="+mn-lt"/>
              </a:rPr>
              <a:t>San Juan Unit 2 Retirement</a:t>
            </a:r>
          </a:p>
          <a:p>
            <a:pPr algn="ctr"/>
            <a:r>
              <a:rPr lang="en-US" sz="1100" b="0" dirty="0" smtClean="0">
                <a:solidFill>
                  <a:schemeClr val="tx1"/>
                </a:solidFill>
                <a:latin typeface="+mn-lt"/>
              </a:rPr>
              <a:t>(Decrease of 170 MW of Coal)</a:t>
            </a:r>
            <a:endParaRPr lang="en-US" sz="1100" b="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126454" y="2301769"/>
            <a:ext cx="0" cy="365231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072335" y="4232282"/>
            <a:ext cx="0" cy="339718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200754" y="4495557"/>
            <a:ext cx="0" cy="276546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329830" y="2182262"/>
            <a:ext cx="304800" cy="443833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7666939" y="3801395"/>
            <a:ext cx="1371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0" dirty="0" smtClean="0">
                <a:solidFill>
                  <a:schemeClr val="tx1"/>
                </a:solidFill>
                <a:latin typeface="+mn-lt"/>
              </a:rPr>
              <a:t>Existing Natural Gas Resources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178455" y="1626391"/>
            <a:ext cx="198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tx1"/>
                </a:solidFill>
                <a:latin typeface="+mn-lt"/>
              </a:rPr>
              <a:t>2018</a:t>
            </a:r>
          </a:p>
          <a:p>
            <a:pPr algn="ctr"/>
            <a:r>
              <a:rPr lang="en-US" sz="1100" b="0" dirty="0" smtClean="0">
                <a:solidFill>
                  <a:schemeClr val="tx1"/>
                </a:solidFill>
                <a:latin typeface="+mn-lt"/>
              </a:rPr>
              <a:t>Sundt Unit 4 Planned Commitment to Natural Gas</a:t>
            </a:r>
          </a:p>
          <a:p>
            <a:pPr algn="ctr"/>
            <a:r>
              <a:rPr lang="en-US" sz="1100" b="0" dirty="0" smtClean="0">
                <a:solidFill>
                  <a:schemeClr val="tx1"/>
                </a:solidFill>
                <a:latin typeface="+mn-lt"/>
              </a:rPr>
              <a:t>(Reduction of 125 MW Coal)</a:t>
            </a:r>
            <a:endParaRPr lang="en-US" sz="1100" b="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114800" y="2392561"/>
            <a:ext cx="0" cy="274439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7654747" y="3233429"/>
            <a:ext cx="1371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0" dirty="0" smtClean="0">
                <a:solidFill>
                  <a:schemeClr val="tx1"/>
                </a:solidFill>
                <a:latin typeface="+mn-lt"/>
              </a:rPr>
              <a:t>Gila River</a:t>
            </a:r>
          </a:p>
          <a:p>
            <a:pPr algn="ctr"/>
            <a:r>
              <a:rPr lang="en-US" sz="1100" b="0" dirty="0" smtClean="0">
                <a:solidFill>
                  <a:schemeClr val="tx1"/>
                </a:solidFill>
                <a:latin typeface="+mn-lt"/>
              </a:rPr>
              <a:t>Power Station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620000" y="4809038"/>
            <a:ext cx="13716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0" dirty="0" smtClean="0">
                <a:solidFill>
                  <a:schemeClr val="tx1"/>
                </a:solidFill>
                <a:latin typeface="+mn-lt"/>
              </a:rPr>
              <a:t>Existing Coal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7624267" y="2649888"/>
            <a:ext cx="1371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0" dirty="0" smtClean="0">
                <a:solidFill>
                  <a:schemeClr val="tx1"/>
                </a:solidFill>
                <a:latin typeface="+mn-lt"/>
              </a:rPr>
              <a:t>Future Gas Resources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428688" y="1617982"/>
            <a:ext cx="248503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tx1"/>
                </a:solidFill>
                <a:latin typeface="+mn-lt"/>
              </a:rPr>
              <a:t>Peak Demand Net Energy </a:t>
            </a:r>
          </a:p>
          <a:p>
            <a:pPr algn="ctr"/>
            <a:r>
              <a:rPr lang="en-US" sz="1050" dirty="0" smtClean="0">
                <a:solidFill>
                  <a:schemeClr val="tx1"/>
                </a:solidFill>
                <a:latin typeface="+mn-lt"/>
              </a:rPr>
              <a:t>Efficiency and Distributed Generation  </a:t>
            </a:r>
          </a:p>
          <a:p>
            <a:pPr algn="ctr"/>
            <a:r>
              <a:rPr lang="en-US" sz="1050" dirty="0" smtClean="0">
                <a:solidFill>
                  <a:schemeClr val="tx1"/>
                </a:solidFill>
                <a:latin typeface="+mn-lt"/>
              </a:rPr>
              <a:t>With a 15% Planning Reserve Margin</a:t>
            </a:r>
            <a:endParaRPr lang="en-US" sz="105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563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Chart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3067811"/>
              </p:ext>
            </p:extLst>
          </p:nvPr>
        </p:nvGraphicFramePr>
        <p:xfrm>
          <a:off x="228600" y="1363051"/>
          <a:ext cx="7543799" cy="5281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7"/>
            <a:ext cx="8382000" cy="8683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TEP Reference Case Loads &amp; Resource Forecast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990600" y="4526891"/>
            <a:ext cx="2209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  <a:latin typeface="+mn-lt"/>
              </a:rPr>
              <a:t>2015</a:t>
            </a:r>
          </a:p>
          <a:p>
            <a:pPr algn="ctr"/>
            <a:r>
              <a:rPr lang="en-US" sz="1100" b="0" dirty="0" smtClean="0">
                <a:solidFill>
                  <a:schemeClr val="tx1"/>
                </a:solidFill>
                <a:latin typeface="+mn-lt"/>
              </a:rPr>
              <a:t>Springerville Unit 1</a:t>
            </a:r>
          </a:p>
          <a:p>
            <a:pPr algn="ctr"/>
            <a:r>
              <a:rPr lang="en-US" sz="1100" b="0" dirty="0" smtClean="0">
                <a:solidFill>
                  <a:schemeClr val="tx1"/>
                </a:solidFill>
                <a:latin typeface="+mn-lt"/>
              </a:rPr>
              <a:t> Lease Expiration</a:t>
            </a:r>
          </a:p>
          <a:p>
            <a:pPr algn="ctr"/>
            <a:r>
              <a:rPr lang="en-US" sz="1100" b="0" dirty="0" smtClean="0">
                <a:solidFill>
                  <a:schemeClr val="tx1"/>
                </a:solidFill>
                <a:latin typeface="+mn-lt"/>
              </a:rPr>
              <a:t> (Reduction of 197 MW of Coal)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95400" y="1532328"/>
            <a:ext cx="175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  <a:latin typeface="+mn-lt"/>
              </a:rPr>
              <a:t>2015</a:t>
            </a:r>
          </a:p>
          <a:p>
            <a:pPr algn="ctr"/>
            <a:r>
              <a:rPr lang="en-US" sz="1100" b="0" dirty="0" smtClean="0">
                <a:solidFill>
                  <a:schemeClr val="tx1"/>
                </a:solidFill>
                <a:latin typeface="+mn-lt"/>
              </a:rPr>
              <a:t>Acquire New Natural Gas Combined Cycle Resource </a:t>
            </a:r>
          </a:p>
          <a:p>
            <a:pPr algn="ctr"/>
            <a:r>
              <a:rPr lang="en-US" sz="1100" b="0" dirty="0" smtClean="0">
                <a:solidFill>
                  <a:schemeClr val="tx1"/>
                </a:solidFill>
                <a:latin typeface="+mn-lt"/>
              </a:rPr>
              <a:t>(Increase of 413 MW)</a:t>
            </a:r>
            <a:endParaRPr lang="en-US" sz="11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12465" y="4724400"/>
            <a:ext cx="21717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tx1"/>
                </a:solidFill>
                <a:latin typeface="+mn-lt"/>
              </a:rPr>
              <a:t>2018</a:t>
            </a:r>
          </a:p>
          <a:p>
            <a:pPr algn="ctr"/>
            <a:r>
              <a:rPr lang="en-US" sz="1100" b="0" dirty="0" smtClean="0">
                <a:solidFill>
                  <a:schemeClr val="tx1"/>
                </a:solidFill>
                <a:latin typeface="+mn-lt"/>
              </a:rPr>
              <a:t>San Juan Unit 2 Retirement</a:t>
            </a:r>
          </a:p>
          <a:p>
            <a:pPr algn="ctr"/>
            <a:r>
              <a:rPr lang="en-US" sz="1100" b="0" dirty="0" smtClean="0">
                <a:solidFill>
                  <a:schemeClr val="tx1"/>
                </a:solidFill>
                <a:latin typeface="+mn-lt"/>
              </a:rPr>
              <a:t>(Decrease of 170 MW of Coal)</a:t>
            </a:r>
            <a:endParaRPr lang="en-US" sz="1100" b="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126454" y="2301769"/>
            <a:ext cx="0" cy="365231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072335" y="4232282"/>
            <a:ext cx="0" cy="339718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200754" y="4495557"/>
            <a:ext cx="0" cy="276546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329830" y="2182262"/>
            <a:ext cx="304800" cy="443833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7666939" y="3801395"/>
            <a:ext cx="1371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0" dirty="0" smtClean="0">
                <a:solidFill>
                  <a:schemeClr val="tx1"/>
                </a:solidFill>
                <a:latin typeface="+mn-lt"/>
              </a:rPr>
              <a:t>Existing Natural Gas Resources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178455" y="1626391"/>
            <a:ext cx="198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tx1"/>
                </a:solidFill>
                <a:latin typeface="+mn-lt"/>
              </a:rPr>
              <a:t>2018</a:t>
            </a:r>
          </a:p>
          <a:p>
            <a:pPr algn="ctr"/>
            <a:r>
              <a:rPr lang="en-US" sz="1100" b="0" dirty="0" smtClean="0">
                <a:solidFill>
                  <a:schemeClr val="tx1"/>
                </a:solidFill>
                <a:latin typeface="+mn-lt"/>
              </a:rPr>
              <a:t>Sundt Unit 4 Planned Commitment to Natural Gas</a:t>
            </a:r>
          </a:p>
          <a:p>
            <a:pPr algn="ctr"/>
            <a:r>
              <a:rPr lang="en-US" sz="1100" b="0" dirty="0" smtClean="0">
                <a:solidFill>
                  <a:schemeClr val="tx1"/>
                </a:solidFill>
                <a:latin typeface="+mn-lt"/>
              </a:rPr>
              <a:t>(Reduction of 125 MW Coal)</a:t>
            </a:r>
            <a:endParaRPr lang="en-US" sz="1100" b="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114800" y="2392561"/>
            <a:ext cx="0" cy="274439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7654747" y="3233429"/>
            <a:ext cx="1371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0" dirty="0" smtClean="0">
                <a:solidFill>
                  <a:schemeClr val="tx1"/>
                </a:solidFill>
                <a:latin typeface="+mn-lt"/>
              </a:rPr>
              <a:t>Gila River</a:t>
            </a:r>
          </a:p>
          <a:p>
            <a:pPr algn="ctr"/>
            <a:r>
              <a:rPr lang="en-US" sz="1100" b="0" dirty="0" smtClean="0">
                <a:solidFill>
                  <a:schemeClr val="tx1"/>
                </a:solidFill>
                <a:latin typeface="+mn-lt"/>
              </a:rPr>
              <a:t>Power Station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620000" y="4809038"/>
            <a:ext cx="13716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0" dirty="0" smtClean="0">
                <a:solidFill>
                  <a:schemeClr val="tx1"/>
                </a:solidFill>
                <a:latin typeface="+mn-lt"/>
              </a:rPr>
              <a:t>Existing Coal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7624267" y="2649888"/>
            <a:ext cx="1371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0" dirty="0" smtClean="0">
                <a:solidFill>
                  <a:schemeClr val="tx1"/>
                </a:solidFill>
                <a:latin typeface="+mn-lt"/>
              </a:rPr>
              <a:t>Future Gas Resources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428688" y="1617982"/>
            <a:ext cx="248503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tx1"/>
                </a:solidFill>
                <a:latin typeface="+mn-lt"/>
              </a:rPr>
              <a:t>Peak Demand Net Energy </a:t>
            </a:r>
          </a:p>
          <a:p>
            <a:pPr algn="ctr"/>
            <a:r>
              <a:rPr lang="en-US" sz="1050" dirty="0" smtClean="0">
                <a:solidFill>
                  <a:schemeClr val="tx1"/>
                </a:solidFill>
                <a:latin typeface="+mn-lt"/>
              </a:rPr>
              <a:t>Efficiency and Distributed Generation  </a:t>
            </a:r>
          </a:p>
          <a:p>
            <a:pPr algn="ctr"/>
            <a:r>
              <a:rPr lang="en-US" sz="1050" dirty="0" smtClean="0">
                <a:solidFill>
                  <a:schemeClr val="tx1"/>
                </a:solidFill>
                <a:latin typeface="+mn-lt"/>
              </a:rPr>
              <a:t>With a 15% Planning Reserve Margin</a:t>
            </a:r>
            <a:endParaRPr lang="en-US" sz="105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472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2014 IRP Messages for TEP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3820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TEP Portfolio Diversification Strategy</a:t>
            </a:r>
          </a:p>
          <a:p>
            <a:pPr lvl="1"/>
            <a:r>
              <a:rPr lang="en-US" sz="2200" dirty="0"/>
              <a:t>492 MW </a:t>
            </a:r>
            <a:r>
              <a:rPr lang="en-US" sz="2200" dirty="0" smtClean="0"/>
              <a:t>reduction </a:t>
            </a:r>
            <a:r>
              <a:rPr lang="en-US" sz="2200" dirty="0"/>
              <a:t>in </a:t>
            </a:r>
            <a:r>
              <a:rPr lang="en-US" sz="2200" dirty="0" smtClean="0"/>
              <a:t>TEP existing </a:t>
            </a:r>
            <a:r>
              <a:rPr lang="en-US" sz="2200" dirty="0"/>
              <a:t>c</a:t>
            </a:r>
            <a:r>
              <a:rPr lang="en-US" sz="2200" dirty="0" smtClean="0"/>
              <a:t>oal capacity (32% by 2018)</a:t>
            </a:r>
          </a:p>
          <a:p>
            <a:pPr lvl="1"/>
            <a:r>
              <a:rPr lang="en-US" sz="2200" dirty="0" smtClean="0"/>
              <a:t>“Better than BART” outcomes on EPA’s Regional Haze Proposals</a:t>
            </a:r>
          </a:p>
          <a:p>
            <a:pPr lvl="2"/>
            <a:r>
              <a:rPr lang="en-US" dirty="0" smtClean="0"/>
              <a:t>Lower customer rates </a:t>
            </a:r>
          </a:p>
          <a:p>
            <a:pPr lvl="2"/>
            <a:r>
              <a:rPr lang="en-US" dirty="0" smtClean="0"/>
              <a:t>Significant reduction in long </a:t>
            </a:r>
            <a:r>
              <a:rPr lang="en-US" dirty="0"/>
              <a:t>t</a:t>
            </a:r>
            <a:r>
              <a:rPr lang="en-US" dirty="0" smtClean="0"/>
              <a:t>erm </a:t>
            </a:r>
            <a:r>
              <a:rPr lang="en-US" dirty="0"/>
              <a:t>e</a:t>
            </a:r>
            <a:r>
              <a:rPr lang="en-US" dirty="0" smtClean="0"/>
              <a:t>missions</a:t>
            </a:r>
          </a:p>
          <a:p>
            <a:pPr lvl="1"/>
            <a:r>
              <a:rPr lang="en-US" sz="2200" dirty="0" smtClean="0"/>
              <a:t>Gila River Opportunity</a:t>
            </a:r>
          </a:p>
          <a:p>
            <a:pPr lvl="2"/>
            <a:r>
              <a:rPr lang="en-US" dirty="0"/>
              <a:t>Low cost generation resource for </a:t>
            </a:r>
            <a:r>
              <a:rPr lang="en-US" dirty="0" smtClean="0"/>
              <a:t>TEP </a:t>
            </a:r>
            <a:r>
              <a:rPr lang="en-US" dirty="0"/>
              <a:t>customers ($398/kW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$218M </a:t>
            </a:r>
            <a:r>
              <a:rPr lang="en-US" dirty="0"/>
              <a:t>NPV benefit to </a:t>
            </a:r>
            <a:r>
              <a:rPr lang="en-US" dirty="0" smtClean="0"/>
              <a:t>TEP </a:t>
            </a:r>
            <a:r>
              <a:rPr lang="en-US" dirty="0"/>
              <a:t>customers vs. other </a:t>
            </a:r>
            <a:r>
              <a:rPr lang="en-US" dirty="0" smtClean="0"/>
              <a:t>alternatives</a:t>
            </a:r>
            <a:endParaRPr lang="en-US" dirty="0"/>
          </a:p>
          <a:p>
            <a:pPr marL="457200" lvl="1" indent="0">
              <a:buNone/>
            </a:pPr>
            <a:endParaRPr lang="en-US" sz="2200" dirty="0" smtClean="0"/>
          </a:p>
          <a:p>
            <a:r>
              <a:rPr lang="en-US" dirty="0"/>
              <a:t>Planning for Future Renewable Integration</a:t>
            </a:r>
          </a:p>
          <a:p>
            <a:pPr lvl="1"/>
            <a:r>
              <a:rPr lang="en-US" sz="2200" dirty="0" smtClean="0"/>
              <a:t>Need for fast ramping gas fired resources</a:t>
            </a:r>
          </a:p>
          <a:p>
            <a:pPr lvl="1"/>
            <a:r>
              <a:rPr lang="en-US" sz="2200" dirty="0"/>
              <a:t>Introduction of future storage and smart grid technologies</a:t>
            </a:r>
          </a:p>
          <a:p>
            <a:pPr lvl="1"/>
            <a:endParaRPr lang="en-US" sz="2000" dirty="0"/>
          </a:p>
          <a:p>
            <a:pPr lvl="1"/>
            <a:endParaRPr lang="en-US" sz="2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05BF-EFC5-4413-B0D4-C5345934EDC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64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4673434"/>
              </p:ext>
            </p:extLst>
          </p:nvPr>
        </p:nvGraphicFramePr>
        <p:xfrm>
          <a:off x="4495800" y="1347257"/>
          <a:ext cx="4800600" cy="4756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2014 Reference Case - Energy Portfolio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05BF-EFC5-4413-B0D4-C5345934EDCD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1311291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+mn-lt"/>
              </a:rPr>
              <a:t>2014 Portfolio Energy Mix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6800" y="1311291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+mn-lt"/>
              </a:rPr>
              <a:t>2020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Portfolio Energy Mix</a:t>
            </a:r>
          </a:p>
        </p:txBody>
      </p:sp>
      <p:sp>
        <p:nvSpPr>
          <p:cNvPr id="3" name="Right Arrow 2"/>
          <p:cNvSpPr/>
          <p:nvPr/>
        </p:nvSpPr>
        <p:spPr>
          <a:xfrm>
            <a:off x="4114800" y="3962400"/>
            <a:ext cx="914400" cy="5334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3392343"/>
              </p:ext>
            </p:extLst>
          </p:nvPr>
        </p:nvGraphicFramePr>
        <p:xfrm>
          <a:off x="-381000" y="1495957"/>
          <a:ext cx="5257800" cy="4433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627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ight Arrow 49"/>
          <p:cNvSpPr/>
          <p:nvPr/>
        </p:nvSpPr>
        <p:spPr>
          <a:xfrm>
            <a:off x="7568280" y="3625551"/>
            <a:ext cx="1114425" cy="762000"/>
          </a:xfrm>
          <a:prstGeom prst="rightArrow">
            <a:avLst/>
          </a:prstGeom>
          <a:solidFill>
            <a:srgbClr val="0B27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15005" y="3815174"/>
            <a:ext cx="7153275" cy="381000"/>
          </a:xfrm>
          <a:prstGeom prst="rect">
            <a:avLst/>
          </a:prstGeom>
          <a:solidFill>
            <a:srgbClr val="0B27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52" name="TextBox 3"/>
          <p:cNvSpPr txBox="1"/>
          <p:nvPr/>
        </p:nvSpPr>
        <p:spPr>
          <a:xfrm>
            <a:off x="434055" y="3824700"/>
            <a:ext cx="7848600" cy="3429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2015</a:t>
            </a: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            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              2017                         </a:t>
            </a:r>
            <a:r>
              <a:rPr lang="en-US" sz="1800" b="1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2018                     2021                   2023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2" name="Group 124"/>
          <p:cNvGrpSpPr/>
          <p:nvPr/>
        </p:nvGrpSpPr>
        <p:grpSpPr>
          <a:xfrm>
            <a:off x="287475" y="1442462"/>
            <a:ext cx="1676400" cy="1311965"/>
            <a:chOff x="6629400" y="457200"/>
            <a:chExt cx="1752600" cy="1371600"/>
          </a:xfrm>
        </p:grpSpPr>
        <p:pic>
          <p:nvPicPr>
            <p:cNvPr id="12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5833" t="13333" r="65001" b="62667"/>
            <a:stretch>
              <a:fillRect/>
            </a:stretch>
          </p:blipFill>
          <p:spPr bwMode="auto">
            <a:xfrm>
              <a:off x="6629400" y="457200"/>
              <a:ext cx="83820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65000" t="57333" r="24167" b="28000"/>
            <a:stretch>
              <a:fillRect/>
            </a:stretch>
          </p:blipFill>
          <p:spPr bwMode="auto">
            <a:xfrm>
              <a:off x="7391400" y="762000"/>
              <a:ext cx="9906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5" name="Picture 2"/>
          <p:cNvPicPr>
            <a:picLocks noChangeAspect="1" noChangeArrowheads="1"/>
          </p:cNvPicPr>
          <p:nvPr/>
        </p:nvPicPr>
        <p:blipFill>
          <a:blip r:embed="rId3" cstate="print"/>
          <a:srcRect l="65000" t="34666" r="24167" b="40000"/>
          <a:stretch>
            <a:fillRect/>
          </a:stretch>
        </p:blipFill>
        <p:spPr bwMode="auto">
          <a:xfrm>
            <a:off x="2220835" y="1295400"/>
            <a:ext cx="990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6"/>
          <p:cNvGrpSpPr/>
          <p:nvPr/>
        </p:nvGrpSpPr>
        <p:grpSpPr>
          <a:xfrm>
            <a:off x="713473" y="4716440"/>
            <a:ext cx="821723" cy="1143000"/>
            <a:chOff x="2133600" y="1640303"/>
            <a:chExt cx="1066800" cy="1483897"/>
          </a:xfrm>
        </p:grpSpPr>
        <p:pic>
          <p:nvPicPr>
            <p:cNvPr id="20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38333" t="74667" r="50000" b="6666"/>
            <a:stretch>
              <a:fillRect/>
            </a:stretch>
          </p:blipFill>
          <p:spPr bwMode="auto">
            <a:xfrm>
              <a:off x="2133600" y="2057400"/>
              <a:ext cx="10668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5833" t="13333" r="65571" b="74667"/>
            <a:stretch>
              <a:fillRect/>
            </a:stretch>
          </p:blipFill>
          <p:spPr bwMode="auto">
            <a:xfrm>
              <a:off x="2209800" y="1640303"/>
              <a:ext cx="786063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 cstate="print"/>
          <a:srcRect l="51666" t="13333" r="37501" b="61334"/>
          <a:stretch>
            <a:fillRect/>
          </a:stretch>
        </p:blipFill>
        <p:spPr bwMode="auto">
          <a:xfrm>
            <a:off x="6806862" y="4604196"/>
            <a:ext cx="900545" cy="1316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3" name="Elbow Connector 42"/>
          <p:cNvCxnSpPr/>
          <p:nvPr/>
        </p:nvCxnSpPr>
        <p:spPr>
          <a:xfrm rot="16200000" flipH="1">
            <a:off x="4323143" y="3242152"/>
            <a:ext cx="654029" cy="521616"/>
          </a:xfrm>
          <a:prstGeom prst="bentConnector3">
            <a:avLst>
              <a:gd name="adj1" fmla="val 50000"/>
            </a:avLst>
          </a:prstGeom>
          <a:ln w="19050" cap="rnd">
            <a:solidFill>
              <a:schemeClr val="bg1">
                <a:lumMod val="65000"/>
              </a:schemeClr>
            </a:solidFill>
            <a:bevel/>
            <a:tailEnd type="oval" w="lg" len="lg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4758405" y="2938874"/>
            <a:ext cx="1524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TextBox 6"/>
          <p:cNvSpPr txBox="1"/>
          <p:nvPr/>
        </p:nvSpPr>
        <p:spPr>
          <a:xfrm>
            <a:off x="2165776" y="2593932"/>
            <a:ext cx="1114425" cy="6096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chemeClr val="tx1"/>
                </a:solidFill>
                <a:latin typeface="Calibri" pitchFamily="34" charset="0"/>
              </a:rPr>
              <a:t>Pinal Central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  <a:latin typeface="Calibri" pitchFamily="34" charset="0"/>
              </a:rPr>
              <a:t>Tortolita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Calibri" pitchFamily="34" charset="0"/>
              </a:rPr>
              <a:t>500kV </a:t>
            </a:r>
            <a:r>
              <a:rPr lang="en-US" sz="1200" b="1" dirty="0">
                <a:solidFill>
                  <a:schemeClr val="tx1"/>
                </a:solidFill>
                <a:latin typeface="Calibri" pitchFamily="34" charset="0"/>
              </a:rPr>
              <a:t>EHV </a:t>
            </a:r>
          </a:p>
        </p:txBody>
      </p:sp>
      <p:sp>
        <p:nvSpPr>
          <p:cNvPr id="207" name="TextBox 22"/>
          <p:cNvSpPr txBox="1"/>
          <p:nvPr/>
        </p:nvSpPr>
        <p:spPr>
          <a:xfrm>
            <a:off x="338277" y="2508252"/>
            <a:ext cx="1452402" cy="695280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solidFill>
                  <a:srgbClr val="FF0000"/>
                </a:solidFill>
                <a:latin typeface="Calibri" pitchFamily="34" charset="0"/>
              </a:rPr>
              <a:t>-197 MW</a:t>
            </a:r>
            <a:endParaRPr lang="en-US" sz="1200" dirty="0">
              <a:solidFill>
                <a:srgbClr val="FF0000"/>
              </a:solidFill>
              <a:latin typeface="Calibri" pitchFamily="34" charset="0"/>
            </a:endParaRPr>
          </a:p>
          <a:p>
            <a:pPr algn="ctr"/>
            <a:r>
              <a:rPr lang="en-US" sz="1200" dirty="0" smtClean="0">
                <a:solidFill>
                  <a:schemeClr val="tx1"/>
                </a:solidFill>
                <a:latin typeface="Calibri" pitchFamily="34" charset="0"/>
              </a:rPr>
              <a:t>Reduce TEP’s Coal Commitments on </a:t>
            </a:r>
            <a:r>
              <a:rPr lang="en-US" sz="1200" b="1" dirty="0" smtClean="0">
                <a:solidFill>
                  <a:schemeClr val="tx1"/>
                </a:solidFill>
                <a:latin typeface="Calibri" pitchFamily="34" charset="0"/>
              </a:rPr>
              <a:t>Springerville Unit 1</a:t>
            </a:r>
          </a:p>
        </p:txBody>
      </p:sp>
      <p:sp>
        <p:nvSpPr>
          <p:cNvPr id="65" name="Rectangle 64"/>
          <p:cNvSpPr/>
          <p:nvPr/>
        </p:nvSpPr>
        <p:spPr>
          <a:xfrm>
            <a:off x="4564443" y="1767714"/>
            <a:ext cx="3048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itle 4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latin typeface="+mj-lt"/>
              </a:rPr>
              <a:t>2014 IRP Reference Case Plan</a:t>
            </a:r>
            <a:endParaRPr lang="en-US" sz="3200" b="1" dirty="0">
              <a:latin typeface="+mj-lt"/>
            </a:endParaRPr>
          </a:p>
        </p:txBody>
      </p:sp>
      <p:sp>
        <p:nvSpPr>
          <p:cNvPr id="70" name="TextBox 22"/>
          <p:cNvSpPr txBox="1"/>
          <p:nvPr/>
        </p:nvSpPr>
        <p:spPr>
          <a:xfrm>
            <a:off x="457200" y="5652323"/>
            <a:ext cx="1452402" cy="824677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  <a:latin typeface="Calibri" pitchFamily="34" charset="0"/>
              </a:rPr>
              <a:t>400 </a:t>
            </a:r>
            <a:r>
              <a:rPr lang="en-US" sz="1200" dirty="0">
                <a:solidFill>
                  <a:schemeClr val="tx1"/>
                </a:solidFill>
                <a:latin typeface="Calibri" pitchFamily="34" charset="0"/>
              </a:rPr>
              <a:t>MW </a:t>
            </a:r>
            <a:endParaRPr lang="en-US" sz="1200" dirty="0" smtClean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r>
              <a:rPr lang="en-US" sz="1200" dirty="0" smtClean="0">
                <a:solidFill>
                  <a:schemeClr val="tx1"/>
                </a:solidFill>
                <a:latin typeface="Calibri" pitchFamily="34" charset="0"/>
              </a:rPr>
              <a:t>Acquire Gila River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  <a:latin typeface="Calibri" pitchFamily="34" charset="0"/>
              </a:rPr>
              <a:t>Combined Cycle Plant</a:t>
            </a:r>
            <a:endParaRPr lang="en-US" sz="12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grpSp>
        <p:nvGrpSpPr>
          <p:cNvPr id="71" name="Group 124"/>
          <p:cNvGrpSpPr/>
          <p:nvPr/>
        </p:nvGrpSpPr>
        <p:grpSpPr>
          <a:xfrm>
            <a:off x="3632280" y="1518662"/>
            <a:ext cx="1676400" cy="1311965"/>
            <a:chOff x="6629400" y="457200"/>
            <a:chExt cx="1752600" cy="1371600"/>
          </a:xfrm>
        </p:grpSpPr>
        <p:pic>
          <p:nvPicPr>
            <p:cNvPr id="7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5833" t="13333" r="65001" b="62667"/>
            <a:stretch>
              <a:fillRect/>
            </a:stretch>
          </p:blipFill>
          <p:spPr bwMode="auto">
            <a:xfrm>
              <a:off x="6629400" y="457200"/>
              <a:ext cx="83820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65000" t="57333" r="24167" b="28000"/>
            <a:stretch>
              <a:fillRect/>
            </a:stretch>
          </p:blipFill>
          <p:spPr bwMode="auto">
            <a:xfrm>
              <a:off x="7391400" y="762000"/>
              <a:ext cx="9906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4" name="TextBox 22"/>
          <p:cNvSpPr txBox="1"/>
          <p:nvPr/>
        </p:nvSpPr>
        <p:spPr>
          <a:xfrm>
            <a:off x="3663148" y="2523309"/>
            <a:ext cx="1452402" cy="720365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solidFill>
                  <a:srgbClr val="FF0000"/>
                </a:solidFill>
                <a:latin typeface="Calibri" pitchFamily="34" charset="0"/>
              </a:rPr>
              <a:t>-170 MW</a:t>
            </a:r>
            <a:endParaRPr lang="en-US" sz="1200" dirty="0">
              <a:solidFill>
                <a:srgbClr val="FF0000"/>
              </a:solidFill>
              <a:latin typeface="Calibri" pitchFamily="34" charset="0"/>
            </a:endParaRPr>
          </a:p>
          <a:p>
            <a:pPr algn="ctr"/>
            <a:r>
              <a:rPr lang="en-US" sz="1200" dirty="0" smtClean="0">
                <a:solidFill>
                  <a:schemeClr val="tx1"/>
                </a:solidFill>
                <a:latin typeface="Calibri" pitchFamily="34" charset="0"/>
              </a:rPr>
              <a:t>Retire TEP’s Share of </a:t>
            </a:r>
            <a:r>
              <a:rPr lang="en-US" sz="1200" b="1" dirty="0" smtClean="0">
                <a:solidFill>
                  <a:schemeClr val="tx1"/>
                </a:solidFill>
                <a:latin typeface="Calibri" pitchFamily="34" charset="0"/>
              </a:rPr>
              <a:t>San Juan Unit 2</a:t>
            </a:r>
            <a:endParaRPr lang="en-US" sz="12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76" name="Picture 2"/>
          <p:cNvPicPr>
            <a:picLocks noChangeAspect="1" noChangeArrowheads="1"/>
          </p:cNvPicPr>
          <p:nvPr/>
        </p:nvPicPr>
        <p:blipFill>
          <a:blip r:embed="rId3" cstate="print"/>
          <a:srcRect l="25833" t="13333" r="65001" b="62667"/>
          <a:stretch>
            <a:fillRect/>
          </a:stretch>
        </p:blipFill>
        <p:spPr bwMode="auto">
          <a:xfrm>
            <a:off x="3622417" y="4695711"/>
            <a:ext cx="801757" cy="1311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" name="TextBox 22"/>
          <p:cNvSpPr txBox="1"/>
          <p:nvPr/>
        </p:nvSpPr>
        <p:spPr>
          <a:xfrm>
            <a:off x="3354536" y="5611279"/>
            <a:ext cx="1452402" cy="466725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rgbClr val="FF0000"/>
                </a:solidFill>
                <a:latin typeface="Calibri" pitchFamily="34" charset="0"/>
              </a:rPr>
              <a:t>-120 MW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  <a:latin typeface="Calibri" pitchFamily="34" charset="0"/>
              </a:rPr>
              <a:t>Commit </a:t>
            </a:r>
          </a:p>
          <a:p>
            <a:pPr algn="ctr"/>
            <a:r>
              <a:rPr lang="en-US" sz="1200" dirty="0" err="1" smtClean="0">
                <a:solidFill>
                  <a:schemeClr val="tx1"/>
                </a:solidFill>
                <a:latin typeface="Calibri" pitchFamily="34" charset="0"/>
              </a:rPr>
              <a:t>Sundt</a:t>
            </a:r>
            <a:r>
              <a:rPr lang="en-US" sz="1200" dirty="0" smtClean="0">
                <a:solidFill>
                  <a:schemeClr val="tx1"/>
                </a:solidFill>
                <a:latin typeface="Calibri" pitchFamily="34" charset="0"/>
              </a:rPr>
              <a:t> Unit 4 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  <a:latin typeface="Calibri" pitchFamily="34" charset="0"/>
              </a:rPr>
              <a:t>to </a:t>
            </a:r>
            <a:r>
              <a:rPr lang="en-US" sz="1200" dirty="0">
                <a:solidFill>
                  <a:schemeClr val="tx1"/>
                </a:solidFill>
                <a:latin typeface="Calibri" pitchFamily="34" charset="0"/>
              </a:rPr>
              <a:t>Natural Gas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5555" r="35926" b="46667"/>
          <a:stretch/>
        </p:blipFill>
        <p:spPr bwMode="auto">
          <a:xfrm>
            <a:off x="2165776" y="4821215"/>
            <a:ext cx="1259580" cy="99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3354536" y="5229893"/>
            <a:ext cx="337074" cy="203887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22"/>
          <p:cNvSpPr txBox="1"/>
          <p:nvPr/>
        </p:nvSpPr>
        <p:spPr>
          <a:xfrm>
            <a:off x="2069365" y="5774314"/>
            <a:ext cx="1452402" cy="466725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  <a:latin typeface="Calibri" pitchFamily="34" charset="0"/>
              </a:rPr>
              <a:t>2018</a:t>
            </a:r>
          </a:p>
          <a:p>
            <a:pPr algn="ctr"/>
            <a:r>
              <a:rPr lang="en-US" sz="1200" dirty="0" err="1" smtClean="0">
                <a:solidFill>
                  <a:schemeClr val="tx1"/>
                </a:solidFill>
                <a:latin typeface="Calibri" pitchFamily="34" charset="0"/>
              </a:rPr>
              <a:t>Sundt</a:t>
            </a:r>
            <a:r>
              <a:rPr lang="en-US" sz="1200" dirty="0" smtClean="0">
                <a:solidFill>
                  <a:schemeClr val="tx1"/>
                </a:solidFill>
                <a:latin typeface="Calibri" pitchFamily="34" charset="0"/>
              </a:rPr>
              <a:t> Natural Gas Conversion</a:t>
            </a:r>
            <a:endParaRPr lang="en-US" sz="1200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81" name="Elbow Connector 80"/>
          <p:cNvCxnSpPr/>
          <p:nvPr/>
        </p:nvCxnSpPr>
        <p:spPr>
          <a:xfrm rot="5400000">
            <a:off x="896049" y="3621991"/>
            <a:ext cx="384778" cy="1588"/>
          </a:xfrm>
          <a:prstGeom prst="bentConnector3">
            <a:avLst>
              <a:gd name="adj1" fmla="val 50000"/>
            </a:avLst>
          </a:prstGeom>
          <a:ln w="19050" cap="rnd">
            <a:solidFill>
              <a:schemeClr val="bg1">
                <a:lumMod val="65000"/>
              </a:schemeClr>
            </a:solidFill>
            <a:bevel/>
            <a:tailEnd type="oval" w="lg" len="lg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/>
          <p:cNvCxnSpPr/>
          <p:nvPr/>
        </p:nvCxnSpPr>
        <p:spPr>
          <a:xfrm rot="5400000">
            <a:off x="2154412" y="3253451"/>
            <a:ext cx="571500" cy="551947"/>
          </a:xfrm>
          <a:prstGeom prst="bentConnector3">
            <a:avLst>
              <a:gd name="adj1" fmla="val 50000"/>
            </a:avLst>
          </a:prstGeom>
          <a:ln w="19050" cap="rnd">
            <a:solidFill>
              <a:schemeClr val="bg1">
                <a:lumMod val="65000"/>
              </a:schemeClr>
            </a:solidFill>
            <a:bevel/>
            <a:tailEnd type="oval" w="lg" len="lg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3" cstate="print"/>
          <a:srcRect l="25833" t="34666" r="64167" b="45333"/>
          <a:stretch>
            <a:fillRect/>
          </a:stretch>
        </p:blipFill>
        <p:spPr bwMode="auto">
          <a:xfrm>
            <a:off x="7626927" y="4643005"/>
            <a:ext cx="831273" cy="103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" name="TextBox 22"/>
          <p:cNvSpPr txBox="1"/>
          <p:nvPr/>
        </p:nvSpPr>
        <p:spPr>
          <a:xfrm>
            <a:off x="6972300" y="5553075"/>
            <a:ext cx="1454727" cy="61912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Calibri" pitchFamily="34" charset="0"/>
              </a:rPr>
              <a:t>Fully Compliant with Arizon</a:t>
            </a:r>
            <a:r>
              <a:rPr lang="en-US" sz="1200" dirty="0" smtClean="0">
                <a:solidFill>
                  <a:schemeClr val="tx1"/>
                </a:solidFill>
                <a:latin typeface="Calibri" pitchFamily="34" charset="0"/>
              </a:rPr>
              <a:t>a Renewable </a:t>
            </a:r>
            <a:r>
              <a:rPr lang="en-US" sz="1200" b="1" dirty="0" smtClean="0">
                <a:solidFill>
                  <a:schemeClr val="tx1"/>
                </a:solidFill>
                <a:latin typeface="Calibri" pitchFamily="34" charset="0"/>
              </a:rPr>
              <a:t>Energy Standard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  <a:latin typeface="Calibri" pitchFamily="34" charset="0"/>
              </a:rPr>
              <a:t>15% by 2025</a:t>
            </a:r>
            <a:endParaRPr lang="en-US" sz="12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01" name="Picture 2"/>
          <p:cNvPicPr>
            <a:picLocks noChangeAspect="1" noChangeArrowheads="1"/>
          </p:cNvPicPr>
          <p:nvPr/>
        </p:nvPicPr>
        <p:blipFill>
          <a:blip r:embed="rId3" cstate="print"/>
          <a:srcRect l="40000" t="54667" r="52500" b="30666"/>
          <a:stretch>
            <a:fillRect/>
          </a:stretch>
        </p:blipFill>
        <p:spPr bwMode="auto">
          <a:xfrm>
            <a:off x="5935134" y="4712879"/>
            <a:ext cx="685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" name="Group 69"/>
          <p:cNvGrpSpPr/>
          <p:nvPr/>
        </p:nvGrpSpPr>
        <p:grpSpPr>
          <a:xfrm>
            <a:off x="5363634" y="4903379"/>
            <a:ext cx="571500" cy="457200"/>
            <a:chOff x="1912557" y="5547488"/>
            <a:chExt cx="571500" cy="457200"/>
          </a:xfrm>
        </p:grpSpPr>
        <p:sp>
          <p:nvSpPr>
            <p:cNvPr id="103" name="Rectangle 102"/>
            <p:cNvSpPr/>
            <p:nvPr/>
          </p:nvSpPr>
          <p:spPr bwMode="auto">
            <a:xfrm>
              <a:off x="2057400" y="5638800"/>
              <a:ext cx="152400" cy="3048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1" i="0" u="none" strike="noStrike" cap="none" normalizeH="0" baseline="0" dirty="0" smtClean="0">
                <a:ln>
                  <a:noFill/>
                </a:ln>
                <a:solidFill>
                  <a:srgbClr val="B2B2B2"/>
                </a:solidFill>
                <a:effectLst/>
                <a:latin typeface="Arial" charset="0"/>
              </a:endParaRPr>
            </a:p>
          </p:txBody>
        </p:sp>
        <p:grpSp>
          <p:nvGrpSpPr>
            <p:cNvPr id="104" name="Group 68"/>
            <p:cNvGrpSpPr/>
            <p:nvPr/>
          </p:nvGrpSpPr>
          <p:grpSpPr>
            <a:xfrm>
              <a:off x="1912557" y="5547488"/>
              <a:ext cx="571500" cy="457200"/>
              <a:chOff x="1905000" y="5562600"/>
              <a:chExt cx="762000" cy="609600"/>
            </a:xfrm>
          </p:grpSpPr>
          <p:pic>
            <p:nvPicPr>
              <p:cNvPr id="105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37500" t="58667" r="55833" b="31999"/>
              <a:stretch>
                <a:fillRect/>
              </a:stretch>
            </p:blipFill>
            <p:spPr bwMode="auto">
              <a:xfrm>
                <a:off x="1981200" y="5577714"/>
                <a:ext cx="609600" cy="533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6" name="Rounded Rectangle 105"/>
              <p:cNvSpPr/>
              <p:nvPr/>
            </p:nvSpPr>
            <p:spPr bwMode="auto">
              <a:xfrm>
                <a:off x="1905000" y="5562600"/>
                <a:ext cx="762000" cy="609600"/>
              </a:xfrm>
              <a:prstGeom prst="roundRect">
                <a:avLst/>
              </a:prstGeom>
              <a:noFill/>
              <a:ln>
                <a:solidFill>
                  <a:srgbClr val="00B0F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00" b="1" i="0" u="none" strike="noStrike" cap="none" normalizeH="0" baseline="0" dirty="0" smtClean="0">
                  <a:ln>
                    <a:noFill/>
                  </a:ln>
                  <a:solidFill>
                    <a:srgbClr val="B2B2B2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107" name="TextBox 22"/>
          <p:cNvSpPr txBox="1"/>
          <p:nvPr/>
        </p:nvSpPr>
        <p:spPr>
          <a:xfrm>
            <a:off x="5105400" y="5601525"/>
            <a:ext cx="1600200" cy="799275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Calibri" pitchFamily="34" charset="0"/>
              </a:rPr>
              <a:t>Fully Compliant with Arizon</a:t>
            </a:r>
            <a:r>
              <a:rPr lang="en-US" sz="1200" dirty="0" smtClean="0">
                <a:solidFill>
                  <a:schemeClr val="tx1"/>
                </a:solidFill>
                <a:latin typeface="Calibri" pitchFamily="34" charset="0"/>
              </a:rPr>
              <a:t>a </a:t>
            </a:r>
            <a:r>
              <a:rPr lang="en-US" sz="1200" b="1" dirty="0" smtClean="0">
                <a:solidFill>
                  <a:schemeClr val="tx1"/>
                </a:solidFill>
                <a:latin typeface="Calibri" pitchFamily="34" charset="0"/>
              </a:rPr>
              <a:t>Energy Efficiency Standard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  <a:latin typeface="Calibri" pitchFamily="34" charset="0"/>
              </a:rPr>
              <a:t>22% by 2020</a:t>
            </a:r>
            <a:endParaRPr lang="en-US" sz="12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110" name="Elbow Connector 109"/>
          <p:cNvCxnSpPr/>
          <p:nvPr/>
        </p:nvCxnSpPr>
        <p:spPr>
          <a:xfrm rot="5400000" flipH="1" flipV="1">
            <a:off x="4339994" y="4238094"/>
            <a:ext cx="604277" cy="561964"/>
          </a:xfrm>
          <a:prstGeom prst="bentConnector3">
            <a:avLst>
              <a:gd name="adj1" fmla="val 50000"/>
            </a:avLst>
          </a:prstGeom>
          <a:ln w="19050" cap="rnd">
            <a:solidFill>
              <a:schemeClr val="bg1">
                <a:lumMod val="65000"/>
              </a:schemeClr>
            </a:solidFill>
            <a:bevel/>
            <a:tailEnd type="oval" w="lg" len="lg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Elbow Connector 110"/>
          <p:cNvCxnSpPr/>
          <p:nvPr/>
        </p:nvCxnSpPr>
        <p:spPr>
          <a:xfrm rot="5400000" flipH="1" flipV="1">
            <a:off x="871217" y="4450291"/>
            <a:ext cx="466714" cy="6"/>
          </a:xfrm>
          <a:prstGeom prst="bentConnector3">
            <a:avLst>
              <a:gd name="adj1" fmla="val 50000"/>
            </a:avLst>
          </a:prstGeom>
          <a:ln w="19050" cap="rnd">
            <a:solidFill>
              <a:schemeClr val="bg1">
                <a:lumMod val="65000"/>
              </a:schemeClr>
            </a:solidFill>
            <a:bevel/>
            <a:tailEnd type="oval" w="lg" len="lg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/>
          <p:nvPr/>
        </p:nvCxnSpPr>
        <p:spPr>
          <a:xfrm rot="16200000" flipV="1">
            <a:off x="5399630" y="4496296"/>
            <a:ext cx="604277" cy="2"/>
          </a:xfrm>
          <a:prstGeom prst="bentConnector3">
            <a:avLst>
              <a:gd name="adj1" fmla="val 50000"/>
            </a:avLst>
          </a:prstGeom>
          <a:ln w="19050" cap="rnd">
            <a:solidFill>
              <a:schemeClr val="bg1">
                <a:lumMod val="65000"/>
              </a:schemeClr>
            </a:solidFill>
            <a:bevel/>
            <a:tailEnd type="oval" w="lg" len="lg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5029200" y="1734779"/>
            <a:ext cx="3763361" cy="2191695"/>
            <a:chOff x="4693326" y="1522412"/>
            <a:chExt cx="3763361" cy="2191695"/>
          </a:xfrm>
        </p:grpSpPr>
        <p:sp>
          <p:nvSpPr>
            <p:cNvPr id="61" name="Rectangle 60"/>
            <p:cNvSpPr/>
            <p:nvPr/>
          </p:nvSpPr>
          <p:spPr bwMode="auto">
            <a:xfrm>
              <a:off x="7883447" y="2006431"/>
              <a:ext cx="179614" cy="4064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1" i="0" u="none" strike="noStrike" cap="none" normalizeH="0" baseline="0" dirty="0" smtClean="0">
                <a:ln>
                  <a:noFill/>
                </a:ln>
                <a:solidFill>
                  <a:srgbClr val="B2B2B2"/>
                </a:solidFill>
                <a:effectLst/>
                <a:latin typeface="Arial" charset="0"/>
              </a:endParaRPr>
            </a:p>
          </p:txBody>
        </p:sp>
        <p:sp>
          <p:nvSpPr>
            <p:cNvPr id="67" name="TextBox 7"/>
            <p:cNvSpPr txBox="1"/>
            <p:nvPr/>
          </p:nvSpPr>
          <p:spPr>
            <a:xfrm>
              <a:off x="4875288" y="2637782"/>
              <a:ext cx="3581399" cy="1076325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Calibri" pitchFamily="34" charset="0"/>
                </a:rPr>
                <a:t>Future Support for Intermittent Resources</a:t>
              </a:r>
              <a:endParaRPr lang="en-US" sz="1200" b="1" dirty="0">
                <a:solidFill>
                  <a:schemeClr val="tx1"/>
                </a:solidFill>
                <a:latin typeface="Calibri" pitchFamily="34" charset="0"/>
              </a:endParaRPr>
            </a:p>
            <a:p>
              <a:pPr algn="ctr"/>
              <a:endParaRPr lang="en-US" sz="1200" b="1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4693326" y="1522414"/>
              <a:ext cx="2514599" cy="1143000"/>
              <a:chOff x="3733801" y="5410200"/>
              <a:chExt cx="2514599" cy="1143000"/>
            </a:xfrm>
          </p:grpSpPr>
          <p:grpSp>
            <p:nvGrpSpPr>
              <p:cNvPr id="75" name="Group 74"/>
              <p:cNvGrpSpPr/>
              <p:nvPr/>
            </p:nvGrpSpPr>
            <p:grpSpPr>
              <a:xfrm>
                <a:off x="4716844" y="5410200"/>
                <a:ext cx="838200" cy="1143000"/>
                <a:chOff x="4716844" y="5410200"/>
                <a:chExt cx="838200" cy="1143000"/>
              </a:xfrm>
            </p:grpSpPr>
            <p:grpSp>
              <p:nvGrpSpPr>
                <p:cNvPr id="80" name="Group 16"/>
                <p:cNvGrpSpPr/>
                <p:nvPr/>
              </p:nvGrpSpPr>
              <p:grpSpPr>
                <a:xfrm>
                  <a:off x="4716844" y="5410200"/>
                  <a:ext cx="821723" cy="1143000"/>
                  <a:chOff x="2133600" y="1640303"/>
                  <a:chExt cx="1066800" cy="1483897"/>
                </a:xfrm>
              </p:grpSpPr>
              <p:pic>
                <p:nvPicPr>
                  <p:cNvPr id="84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 l="38333" t="74667" r="50000" b="6666"/>
                  <a:stretch>
                    <a:fillRect/>
                  </a:stretch>
                </p:blipFill>
                <p:spPr bwMode="auto">
                  <a:xfrm>
                    <a:off x="2133600" y="2057400"/>
                    <a:ext cx="1066800" cy="10668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85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 l="25833" t="13333" r="65571" b="74667"/>
                  <a:stretch>
                    <a:fillRect/>
                  </a:stretch>
                </p:blipFill>
                <p:spPr bwMode="auto">
                  <a:xfrm>
                    <a:off x="2209800" y="1640303"/>
                    <a:ext cx="786063" cy="6858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83" name="Picture 2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 l="36674" t="14856" r="54002" b="72516"/>
                <a:stretch>
                  <a:fillRect/>
                </a:stretch>
              </p:blipFill>
              <p:spPr bwMode="auto">
                <a:xfrm>
                  <a:off x="5250244" y="5620065"/>
                  <a:ext cx="304800" cy="345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77" name="TextBox 7"/>
              <p:cNvSpPr txBox="1"/>
              <p:nvPr/>
            </p:nvSpPr>
            <p:spPr>
              <a:xfrm>
                <a:off x="3733801" y="6248400"/>
                <a:ext cx="2514599" cy="304800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Calibri" pitchFamily="34" charset="0"/>
                  </a:rPr>
                  <a:t>Natural Gas Resources</a:t>
                </a:r>
                <a:endParaRPr lang="en-US" b="1" dirty="0">
                  <a:solidFill>
                    <a:schemeClr val="tx1"/>
                  </a:solidFill>
                  <a:latin typeface="Calibri" pitchFamily="34" charset="0"/>
                </a:endParaRPr>
              </a:p>
              <a:p>
                <a:pPr algn="ctr"/>
                <a:endParaRPr lang="en-US" sz="1400" b="1" dirty="0">
                  <a:solidFill>
                    <a:schemeClr val="tx1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90" name="Group 34"/>
            <p:cNvGrpSpPr/>
            <p:nvPr/>
          </p:nvGrpSpPr>
          <p:grpSpPr>
            <a:xfrm>
              <a:off x="6979326" y="1522412"/>
              <a:ext cx="571500" cy="822960"/>
              <a:chOff x="4503357" y="5181607"/>
              <a:chExt cx="571500" cy="822960"/>
            </a:xfrm>
          </p:grpSpPr>
          <p:pic>
            <p:nvPicPr>
              <p:cNvPr id="91" name="Picture 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25000" t="57333" r="70000" b="29334"/>
              <a:stretch>
                <a:fillRect/>
              </a:stretch>
            </p:blipFill>
            <p:spPr bwMode="auto">
              <a:xfrm>
                <a:off x="4572000" y="5219385"/>
                <a:ext cx="457200" cy="76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92" name="Group 54"/>
              <p:cNvGrpSpPr/>
              <p:nvPr/>
            </p:nvGrpSpPr>
            <p:grpSpPr>
              <a:xfrm>
                <a:off x="4503357" y="5181607"/>
                <a:ext cx="571500" cy="822960"/>
                <a:chOff x="1912557" y="5547490"/>
                <a:chExt cx="571500" cy="457200"/>
              </a:xfrm>
            </p:grpSpPr>
            <p:sp>
              <p:nvSpPr>
                <p:cNvPr id="93" name="Rectangle 92"/>
                <p:cNvSpPr/>
                <p:nvPr/>
              </p:nvSpPr>
              <p:spPr bwMode="auto">
                <a:xfrm>
                  <a:off x="2057400" y="5638800"/>
                  <a:ext cx="152400" cy="304800"/>
                </a:xfrm>
                <a:prstGeom prst="rect">
                  <a:avLst/>
                </a:prstGeom>
                <a:no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800" b="1" i="0" u="none" strike="noStrike" cap="none" normalizeH="0" baseline="0" dirty="0" smtClean="0">
                    <a:ln>
                      <a:noFill/>
                    </a:ln>
                    <a:solidFill>
                      <a:srgbClr val="B2B2B2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94" name="Rounded Rectangle 93"/>
                <p:cNvSpPr/>
                <p:nvPr/>
              </p:nvSpPr>
              <p:spPr bwMode="auto">
                <a:xfrm>
                  <a:off x="1912557" y="5547490"/>
                  <a:ext cx="571500" cy="457200"/>
                </a:xfrm>
                <a:prstGeom prst="roundRect">
                  <a:avLst/>
                </a:prstGeom>
                <a:noFill/>
                <a:ln>
                  <a:solidFill>
                    <a:srgbClr val="1038E0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800" b="1" i="0" u="none" strike="noStrike" cap="none" normalizeH="0" baseline="0" dirty="0" smtClean="0">
                    <a:ln>
                      <a:noFill/>
                    </a:ln>
                    <a:solidFill>
                      <a:srgbClr val="B2B2B2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  <p:sp>
          <p:nvSpPr>
            <p:cNvPr id="95" name="TextBox 7"/>
            <p:cNvSpPr txBox="1"/>
            <p:nvPr/>
          </p:nvSpPr>
          <p:spPr>
            <a:xfrm>
              <a:off x="6750724" y="2378544"/>
              <a:ext cx="1222529" cy="30480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Calibri" pitchFamily="34" charset="0"/>
                </a:rPr>
                <a:t>Energy Storage</a:t>
              </a:r>
              <a:endParaRPr lang="en-US" b="1" dirty="0">
                <a:solidFill>
                  <a:schemeClr val="tx1"/>
                </a:solidFill>
                <a:latin typeface="Calibri" pitchFamily="34" charset="0"/>
              </a:endParaRPr>
            </a:p>
            <a:p>
              <a:pPr algn="ctr"/>
              <a:endParaRPr lang="en-US" sz="1400" b="1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891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752600" y="1295400"/>
            <a:ext cx="7128933" cy="784225"/>
          </a:xfrm>
        </p:spPr>
        <p:txBody>
          <a:bodyPr>
            <a:normAutofit/>
          </a:bodyPr>
          <a:lstStyle/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2014 UNSE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Reference Case 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19867" y="2286000"/>
            <a:ext cx="5870886" cy="685800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Mike Sheehan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Director of Resource Planning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396067" y="3124200"/>
            <a:ext cx="5940778" cy="685800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Integrated Resource Plan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520405BF-EFC5-4413-B0D4-C5345934EDCD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84" t="13357" r="31391" b="7115"/>
          <a:stretch/>
        </p:blipFill>
        <p:spPr bwMode="auto">
          <a:xfrm>
            <a:off x="-38100" y="0"/>
            <a:ext cx="1714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157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2014 IRP Messages for UNSE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3820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UNSE Portfolio Diversification Strategy</a:t>
            </a:r>
          </a:p>
          <a:p>
            <a:pPr lvl="1"/>
            <a:r>
              <a:rPr lang="en-US" sz="2200" dirty="0" smtClean="0"/>
              <a:t>Improved Transmission Reliability</a:t>
            </a:r>
          </a:p>
          <a:p>
            <a:pPr lvl="2"/>
            <a:r>
              <a:rPr lang="en-US" sz="1800" dirty="0" smtClean="0"/>
              <a:t>Vail to Valencia 115kV to 138kV upgrade</a:t>
            </a:r>
          </a:p>
          <a:p>
            <a:pPr lvl="1"/>
            <a:r>
              <a:rPr lang="en-US" sz="2200" dirty="0" smtClean="0"/>
              <a:t>Gila </a:t>
            </a:r>
            <a:r>
              <a:rPr lang="en-US" sz="2200" dirty="0"/>
              <a:t>River </a:t>
            </a:r>
            <a:r>
              <a:rPr lang="en-US" sz="2200" dirty="0" smtClean="0"/>
              <a:t>Power Station</a:t>
            </a:r>
            <a:endParaRPr lang="en-US" sz="2200" dirty="0"/>
          </a:p>
          <a:p>
            <a:pPr lvl="2"/>
            <a:r>
              <a:rPr lang="en-US" sz="1800" dirty="0"/>
              <a:t>Reduction </a:t>
            </a:r>
            <a:r>
              <a:rPr lang="en-US" sz="1800" dirty="0" smtClean="0"/>
              <a:t>in reliance on </a:t>
            </a:r>
            <a:r>
              <a:rPr lang="en-US" sz="1800" dirty="0"/>
              <a:t>Market Based </a:t>
            </a:r>
            <a:r>
              <a:rPr lang="en-US" sz="1800" dirty="0" smtClean="0"/>
              <a:t>Capacity</a:t>
            </a:r>
            <a:endParaRPr lang="en-US" sz="1800" dirty="0" smtClean="0"/>
          </a:p>
          <a:p>
            <a:pPr lvl="2"/>
            <a:r>
              <a:rPr lang="en-US" sz="1800" dirty="0" smtClean="0"/>
              <a:t>Sized to fulfill existing baseload and intermediate capacity needs</a:t>
            </a:r>
            <a:endParaRPr lang="en-US" sz="1800" dirty="0"/>
          </a:p>
          <a:p>
            <a:pPr lvl="2"/>
            <a:r>
              <a:rPr lang="en-US" sz="1800" dirty="0" smtClean="0"/>
              <a:t>Joint ownership synergies with TEP</a:t>
            </a:r>
          </a:p>
          <a:p>
            <a:pPr lvl="2"/>
            <a:r>
              <a:rPr lang="en-US" sz="1800" dirty="0" smtClean="0"/>
              <a:t>Low </a:t>
            </a:r>
            <a:r>
              <a:rPr lang="en-US" sz="1800" dirty="0"/>
              <a:t>c</a:t>
            </a:r>
            <a:r>
              <a:rPr lang="en-US" sz="1800" dirty="0" smtClean="0"/>
              <a:t>ost generation resource for UNSE customers ($398/kW)</a:t>
            </a:r>
          </a:p>
          <a:p>
            <a:pPr lvl="2"/>
            <a:r>
              <a:rPr lang="en-US" sz="1800" dirty="0" smtClean="0"/>
              <a:t>$44M NPV benefit to UNSE customers vs. other alternatives</a:t>
            </a:r>
          </a:p>
          <a:p>
            <a:pPr marL="457200" lvl="1" indent="0">
              <a:buNone/>
            </a:pPr>
            <a:endParaRPr lang="en-US" sz="2200" dirty="0" smtClean="0"/>
          </a:p>
          <a:p>
            <a:r>
              <a:rPr lang="en-US" dirty="0" smtClean="0"/>
              <a:t>Planning for Future Renewable Integration</a:t>
            </a:r>
          </a:p>
          <a:p>
            <a:pPr lvl="1"/>
            <a:r>
              <a:rPr lang="en-US" sz="2200" dirty="0"/>
              <a:t>Need for fast ramping gas fired resources</a:t>
            </a:r>
          </a:p>
          <a:p>
            <a:pPr lvl="1"/>
            <a:r>
              <a:rPr lang="en-US" sz="2200" dirty="0"/>
              <a:t>Introduction of future storage </a:t>
            </a:r>
            <a:r>
              <a:rPr lang="en-US" sz="2200" dirty="0" smtClean="0"/>
              <a:t>and smart grid technologies</a:t>
            </a:r>
            <a:endParaRPr lang="en-US" sz="2200" dirty="0"/>
          </a:p>
          <a:p>
            <a:pPr lvl="1"/>
            <a:endParaRPr lang="en-US" sz="2000" dirty="0"/>
          </a:p>
          <a:p>
            <a:pPr lvl="1"/>
            <a:endParaRPr lang="en-US" sz="2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05BF-EFC5-4413-B0D4-C5345934EDCD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34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7"/>
            <a:ext cx="8534400" cy="868363"/>
          </a:xfrm>
        </p:spPr>
        <p:txBody>
          <a:bodyPr/>
          <a:lstStyle/>
          <a:p>
            <a:pPr lvl="2" algn="ctr"/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Valencia 115kV to 138kV Upgrade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05BF-EFC5-4413-B0D4-C5345934EDCD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32" t="25765" r="9659" b="22146"/>
          <a:stretch/>
        </p:blipFill>
        <p:spPr bwMode="auto">
          <a:xfrm>
            <a:off x="5334000" y="1333500"/>
            <a:ext cx="2895600" cy="22853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>
          <a:blip r:embed="rId4" cstate="print"/>
          <a:srcRect l="31525" t="10692" r="29560" b="27170"/>
          <a:stretch>
            <a:fillRect/>
          </a:stretch>
        </p:blipFill>
        <p:spPr bwMode="auto">
          <a:xfrm>
            <a:off x="517208" y="1295400"/>
            <a:ext cx="4207192" cy="496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933950" y="3809528"/>
            <a:ext cx="40816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tx1"/>
                </a:solidFill>
                <a:latin typeface="+mj-lt"/>
              </a:rPr>
              <a:t>$14M </a:t>
            </a:r>
            <a:r>
              <a:rPr lang="en-US" sz="1600" b="0" dirty="0" smtClean="0">
                <a:solidFill>
                  <a:schemeClr val="tx1"/>
                </a:solidFill>
                <a:latin typeface="+mj-lt"/>
              </a:rPr>
              <a:t>– 115 kV </a:t>
            </a:r>
            <a:r>
              <a:rPr lang="en-US" sz="1600" b="0" dirty="0" smtClean="0">
                <a:solidFill>
                  <a:schemeClr val="tx1"/>
                </a:solidFill>
                <a:latin typeface="+mj-lt"/>
              </a:rPr>
              <a:t>to </a:t>
            </a:r>
            <a:r>
              <a:rPr lang="en-US" sz="1600" b="0" dirty="0" smtClean="0">
                <a:solidFill>
                  <a:schemeClr val="tx1"/>
                </a:solidFill>
                <a:latin typeface="+mj-lt"/>
              </a:rPr>
              <a:t>138 kV </a:t>
            </a:r>
            <a:r>
              <a:rPr lang="en-US" sz="1600" b="0" dirty="0" smtClean="0">
                <a:solidFill>
                  <a:schemeClr val="tx1"/>
                </a:solidFill>
                <a:latin typeface="+mj-lt"/>
              </a:rPr>
              <a:t>Upgrade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0" dirty="0" smtClean="0">
              <a:solidFill>
                <a:schemeClr val="tx1"/>
              </a:solidFill>
              <a:latin typeface="+mj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tx1"/>
                </a:solidFill>
                <a:latin typeface="+mj-lt"/>
              </a:rPr>
              <a:t>Increased </a:t>
            </a:r>
            <a:r>
              <a:rPr lang="en-US" sz="1600" b="0" dirty="0">
                <a:solidFill>
                  <a:schemeClr val="tx1"/>
                </a:solidFill>
                <a:latin typeface="+mj-lt"/>
              </a:rPr>
              <a:t>Transmission Reliability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0" dirty="0" smtClean="0">
              <a:solidFill>
                <a:schemeClr val="tx1"/>
              </a:solidFill>
              <a:latin typeface="+mj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tx1"/>
                </a:solidFill>
                <a:latin typeface="+mj-lt"/>
              </a:rPr>
              <a:t>New </a:t>
            </a:r>
            <a:r>
              <a:rPr lang="en-US" sz="1600" b="0" dirty="0">
                <a:solidFill>
                  <a:schemeClr val="tx1"/>
                </a:solidFill>
                <a:latin typeface="+mj-lt"/>
              </a:rPr>
              <a:t>S</a:t>
            </a:r>
            <a:r>
              <a:rPr lang="en-US" sz="1600" b="0" dirty="0" smtClean="0">
                <a:solidFill>
                  <a:schemeClr val="tx1"/>
                </a:solidFill>
                <a:latin typeface="+mj-lt"/>
              </a:rPr>
              <a:t>teel </a:t>
            </a:r>
            <a:r>
              <a:rPr lang="en-US" sz="1600" b="0" dirty="0">
                <a:solidFill>
                  <a:schemeClr val="tx1"/>
                </a:solidFill>
                <a:latin typeface="+mj-lt"/>
              </a:rPr>
              <a:t>P</a:t>
            </a:r>
            <a:r>
              <a:rPr lang="en-US" sz="1600" b="0" dirty="0" smtClean="0">
                <a:solidFill>
                  <a:schemeClr val="tx1"/>
                </a:solidFill>
                <a:latin typeface="+mj-lt"/>
              </a:rPr>
              <a:t>ole Construction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0" dirty="0" smtClean="0">
              <a:solidFill>
                <a:schemeClr val="tx1"/>
              </a:solidFill>
              <a:latin typeface="+mj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tx1"/>
                </a:solidFill>
                <a:latin typeface="+mj-lt"/>
              </a:rPr>
              <a:t>Increased Import Capability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0" dirty="0" smtClean="0">
              <a:solidFill>
                <a:schemeClr val="tx1"/>
              </a:solidFill>
              <a:latin typeface="+mj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tx1"/>
                </a:solidFill>
                <a:latin typeface="+mj-lt"/>
              </a:rPr>
              <a:t>Reduced Reliance on Must-Run </a:t>
            </a:r>
            <a:r>
              <a:rPr lang="en-US" sz="1600" b="0" dirty="0">
                <a:solidFill>
                  <a:schemeClr val="tx1"/>
                </a:solidFill>
                <a:latin typeface="+mj-lt"/>
              </a:rPr>
              <a:t>G</a:t>
            </a:r>
            <a:r>
              <a:rPr lang="en-US" sz="1600" b="0" dirty="0" smtClean="0">
                <a:solidFill>
                  <a:schemeClr val="tx1"/>
                </a:solidFill>
                <a:latin typeface="+mj-lt"/>
              </a:rPr>
              <a:t>eneration in Nogales, Arizona</a:t>
            </a:r>
            <a:endParaRPr lang="en-US" sz="1600" b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2148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4" descr="http://maps.snl.com/arcgisoutput/f754d3c9-ddcf-40ce-b5bc-45a8b32cfbe5.png"/>
          <p:cNvPicPr>
            <a:picLocks noChangeAspect="1" noChangeArrowheads="1"/>
          </p:cNvPicPr>
          <p:nvPr/>
        </p:nvPicPr>
        <p:blipFill>
          <a:blip r:embed="rId3" cstate="print"/>
          <a:srcRect l="13365" t="8384" r="30922" b="13455"/>
          <a:stretch>
            <a:fillRect/>
          </a:stretch>
        </p:blipFill>
        <p:spPr bwMode="auto">
          <a:xfrm>
            <a:off x="325752" y="1289513"/>
            <a:ext cx="5540188" cy="518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0" name="Picture 2"/>
          <p:cNvPicPr>
            <a:picLocks noChangeAspect="1" noChangeArrowheads="1"/>
          </p:cNvPicPr>
          <p:nvPr/>
        </p:nvPicPr>
        <p:blipFill>
          <a:blip r:embed="rId4" cstate="print"/>
          <a:srcRect l="40833" t="20745" r="47917" b="47491"/>
          <a:stretch>
            <a:fillRect/>
          </a:stretch>
        </p:blipFill>
        <p:spPr bwMode="auto">
          <a:xfrm>
            <a:off x="213285" y="1828801"/>
            <a:ext cx="1295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" name="Picture 2"/>
          <p:cNvPicPr>
            <a:picLocks noChangeAspect="1" noChangeArrowheads="1"/>
          </p:cNvPicPr>
          <p:nvPr/>
        </p:nvPicPr>
        <p:blipFill>
          <a:blip r:embed="rId4" cstate="print"/>
          <a:srcRect l="64657" t="79945" r="30049" b="14668"/>
          <a:stretch>
            <a:fillRect/>
          </a:stretch>
        </p:blipFill>
        <p:spPr bwMode="auto">
          <a:xfrm>
            <a:off x="2912559" y="6069381"/>
            <a:ext cx="609600" cy="387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1" name="Title 22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latin typeface="+mn-lt"/>
              </a:rPr>
              <a:t>UNSE Generation Resources</a:t>
            </a:r>
            <a:endParaRPr lang="en-US" sz="3200" b="1" dirty="0">
              <a:latin typeface="+mn-lt"/>
            </a:endParaRPr>
          </a:p>
        </p:txBody>
      </p:sp>
      <p:sp>
        <p:nvSpPr>
          <p:cNvPr id="638989" name="Text Box 13"/>
          <p:cNvSpPr txBox="1">
            <a:spLocks noChangeArrowheads="1"/>
          </p:cNvSpPr>
          <p:nvPr/>
        </p:nvSpPr>
        <p:spPr bwMode="auto">
          <a:xfrm>
            <a:off x="2916552" y="5410201"/>
            <a:ext cx="63991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Tucson</a:t>
            </a:r>
          </a:p>
        </p:txBody>
      </p:sp>
      <p:sp>
        <p:nvSpPr>
          <p:cNvPr id="639076" name="Text Box 100"/>
          <p:cNvSpPr txBox="1">
            <a:spLocks noChangeArrowheads="1"/>
          </p:cNvSpPr>
          <p:nvPr/>
        </p:nvSpPr>
        <p:spPr bwMode="auto">
          <a:xfrm>
            <a:off x="819076" y="4325780"/>
            <a:ext cx="843501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Palo Verde</a:t>
            </a:r>
          </a:p>
        </p:txBody>
      </p:sp>
      <p:sp>
        <p:nvSpPr>
          <p:cNvPr id="223" name="Line 53"/>
          <p:cNvSpPr>
            <a:spLocks noChangeShapeType="1"/>
          </p:cNvSpPr>
          <p:nvPr/>
        </p:nvSpPr>
        <p:spPr bwMode="auto">
          <a:xfrm flipH="1">
            <a:off x="3263934" y="5023313"/>
            <a:ext cx="1185862" cy="809625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225" name="Line 53"/>
          <p:cNvSpPr>
            <a:spLocks noChangeShapeType="1"/>
          </p:cNvSpPr>
          <p:nvPr/>
        </p:nvSpPr>
        <p:spPr bwMode="auto">
          <a:xfrm flipH="1">
            <a:off x="4446621" y="4185113"/>
            <a:ext cx="160337" cy="846138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 dirty="0"/>
          </a:p>
        </p:txBody>
      </p:sp>
      <p:sp>
        <p:nvSpPr>
          <p:cNvPr id="226" name="Line 92"/>
          <p:cNvSpPr>
            <a:spLocks noChangeShapeType="1"/>
          </p:cNvSpPr>
          <p:nvPr/>
        </p:nvSpPr>
        <p:spPr bwMode="auto">
          <a:xfrm rot="2297410">
            <a:off x="3137844" y="5924772"/>
            <a:ext cx="343110" cy="311631"/>
          </a:xfrm>
          <a:prstGeom prst="line">
            <a:avLst/>
          </a:prstGeom>
          <a:noFill/>
          <a:ln w="28575">
            <a:solidFill>
              <a:srgbClr val="FFFF00"/>
            </a:solidFill>
            <a:prstDash val="dash"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227" name="Line 92"/>
          <p:cNvSpPr>
            <a:spLocks noChangeShapeType="1"/>
          </p:cNvSpPr>
          <p:nvPr/>
        </p:nvSpPr>
        <p:spPr bwMode="auto">
          <a:xfrm rot="2297410" flipH="1" flipV="1">
            <a:off x="2753414" y="5467922"/>
            <a:ext cx="214051" cy="25182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231" name="Line 92"/>
          <p:cNvSpPr>
            <a:spLocks noChangeShapeType="1"/>
          </p:cNvSpPr>
          <p:nvPr/>
        </p:nvSpPr>
        <p:spPr bwMode="auto">
          <a:xfrm rot="2297410" flipV="1">
            <a:off x="2441535" y="5724586"/>
            <a:ext cx="556568" cy="90499"/>
          </a:xfrm>
          <a:prstGeom prst="line">
            <a:avLst/>
          </a:prstGeom>
          <a:noFill/>
          <a:ln w="28575">
            <a:solidFill>
              <a:srgbClr val="FFFF00"/>
            </a:solidFill>
            <a:prstDash val="dash"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234" name="Line 92"/>
          <p:cNvSpPr>
            <a:spLocks noChangeShapeType="1"/>
          </p:cNvSpPr>
          <p:nvPr/>
        </p:nvSpPr>
        <p:spPr bwMode="auto">
          <a:xfrm rot="2297410">
            <a:off x="2013442" y="3689522"/>
            <a:ext cx="507636" cy="766873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236" name="Line 92"/>
          <p:cNvSpPr>
            <a:spLocks noChangeShapeType="1"/>
          </p:cNvSpPr>
          <p:nvPr/>
        </p:nvSpPr>
        <p:spPr bwMode="auto">
          <a:xfrm rot="2297410">
            <a:off x="2402520" y="2630235"/>
            <a:ext cx="253551" cy="1017431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237" name="Line 92"/>
          <p:cNvSpPr>
            <a:spLocks noChangeShapeType="1"/>
          </p:cNvSpPr>
          <p:nvPr/>
        </p:nvSpPr>
        <p:spPr bwMode="auto">
          <a:xfrm rot="2297410">
            <a:off x="2449688" y="1778676"/>
            <a:ext cx="606890" cy="742523"/>
          </a:xfrm>
          <a:prstGeom prst="line">
            <a:avLst/>
          </a:prstGeom>
          <a:noFill/>
          <a:ln w="28575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240" name="Line 53"/>
          <p:cNvSpPr>
            <a:spLocks noChangeShapeType="1"/>
          </p:cNvSpPr>
          <p:nvPr/>
        </p:nvSpPr>
        <p:spPr bwMode="auto">
          <a:xfrm>
            <a:off x="4292633" y="3956513"/>
            <a:ext cx="321470" cy="242888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 dirty="0"/>
          </a:p>
        </p:txBody>
      </p:sp>
      <p:sp>
        <p:nvSpPr>
          <p:cNvPr id="243" name="Line 92"/>
          <p:cNvSpPr>
            <a:spLocks noChangeShapeType="1"/>
          </p:cNvSpPr>
          <p:nvPr/>
        </p:nvSpPr>
        <p:spPr bwMode="auto">
          <a:xfrm rot="2297410">
            <a:off x="4032037" y="1578946"/>
            <a:ext cx="179882" cy="1900808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244" name="Line 92"/>
          <p:cNvSpPr>
            <a:spLocks noChangeShapeType="1"/>
          </p:cNvSpPr>
          <p:nvPr/>
        </p:nvSpPr>
        <p:spPr bwMode="auto">
          <a:xfrm rot="2297410">
            <a:off x="4254919" y="2674206"/>
            <a:ext cx="456430" cy="1193014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246" name="Line 92"/>
          <p:cNvSpPr>
            <a:spLocks noChangeShapeType="1"/>
          </p:cNvSpPr>
          <p:nvPr/>
        </p:nvSpPr>
        <p:spPr bwMode="auto">
          <a:xfrm rot="2297410">
            <a:off x="4433893" y="1915667"/>
            <a:ext cx="498531" cy="662217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11" name="Text Box 124"/>
          <p:cNvSpPr txBox="1">
            <a:spLocks noChangeArrowheads="1"/>
          </p:cNvSpPr>
          <p:nvPr/>
        </p:nvSpPr>
        <p:spPr bwMode="auto">
          <a:xfrm>
            <a:off x="4560279" y="3499313"/>
            <a:ext cx="84510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900" dirty="0" smtClean="0">
                <a:solidFill>
                  <a:schemeClr val="tx1"/>
                </a:solidFill>
              </a:rPr>
              <a:t>New Mexico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115" name="Line 102"/>
          <p:cNvSpPr>
            <a:spLocks noChangeShapeType="1"/>
          </p:cNvSpPr>
          <p:nvPr/>
        </p:nvSpPr>
        <p:spPr bwMode="auto">
          <a:xfrm flipH="1" flipV="1">
            <a:off x="1882808" y="4616119"/>
            <a:ext cx="395287" cy="292893"/>
          </a:xfrm>
          <a:prstGeom prst="line">
            <a:avLst/>
          </a:prstGeom>
          <a:noFill/>
          <a:ln w="28575">
            <a:solidFill>
              <a:srgbClr val="FFFF00"/>
            </a:solidFill>
            <a:prstDash val="dash"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16" name="Line 102"/>
          <p:cNvSpPr>
            <a:spLocks noChangeShapeType="1"/>
          </p:cNvSpPr>
          <p:nvPr/>
        </p:nvSpPr>
        <p:spPr bwMode="auto">
          <a:xfrm flipH="1" flipV="1">
            <a:off x="2242377" y="4530394"/>
            <a:ext cx="33336" cy="385763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2" name="Line 91"/>
          <p:cNvSpPr>
            <a:spLocks noChangeShapeType="1"/>
          </p:cNvSpPr>
          <p:nvPr/>
        </p:nvSpPr>
        <p:spPr bwMode="auto">
          <a:xfrm flipV="1">
            <a:off x="2825782" y="5323350"/>
            <a:ext cx="381000" cy="76200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34" name="Line 92"/>
          <p:cNvSpPr>
            <a:spLocks noChangeShapeType="1"/>
          </p:cNvSpPr>
          <p:nvPr/>
        </p:nvSpPr>
        <p:spPr bwMode="auto">
          <a:xfrm rot="2297410">
            <a:off x="2077296" y="5059079"/>
            <a:ext cx="585752" cy="439642"/>
          </a:xfrm>
          <a:prstGeom prst="line">
            <a:avLst/>
          </a:prstGeom>
          <a:noFill/>
          <a:ln w="28575">
            <a:solidFill>
              <a:srgbClr val="FFFF00"/>
            </a:solidFill>
            <a:prstDash val="dash"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08" name="Line 91"/>
          <p:cNvSpPr>
            <a:spLocks noChangeShapeType="1"/>
          </p:cNvSpPr>
          <p:nvPr/>
        </p:nvSpPr>
        <p:spPr bwMode="auto">
          <a:xfrm flipV="1">
            <a:off x="3203163" y="3346913"/>
            <a:ext cx="381000" cy="1981200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639107" name="Oval 131"/>
          <p:cNvSpPr>
            <a:spLocks noChangeAspect="1" noChangeArrowheads="1"/>
          </p:cNvSpPr>
          <p:nvPr/>
        </p:nvSpPr>
        <p:spPr bwMode="auto">
          <a:xfrm>
            <a:off x="2703312" y="1600664"/>
            <a:ext cx="79374" cy="81360"/>
          </a:xfrm>
          <a:prstGeom prst="ellipse">
            <a:avLst/>
          </a:prstGeom>
          <a:solidFill>
            <a:schemeClr val="accent1">
              <a:lumMod val="9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8" name="Text Box 39"/>
          <p:cNvSpPr txBox="1">
            <a:spLocks noChangeArrowheads="1"/>
          </p:cNvSpPr>
          <p:nvPr/>
        </p:nvSpPr>
        <p:spPr bwMode="auto">
          <a:xfrm>
            <a:off x="4637118" y="4258164"/>
            <a:ext cx="429926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600" dirty="0" smtClean="0"/>
              <a:t>TEP </a:t>
            </a:r>
          </a:p>
          <a:p>
            <a:pPr algn="ctr"/>
            <a:r>
              <a:rPr lang="en-US" sz="600" dirty="0" smtClean="0"/>
              <a:t>345 kV</a:t>
            </a:r>
            <a:endParaRPr lang="en-US" sz="600" dirty="0"/>
          </a:p>
        </p:txBody>
      </p:sp>
      <p:sp>
        <p:nvSpPr>
          <p:cNvPr id="224" name="Line 92"/>
          <p:cNvSpPr>
            <a:spLocks noChangeShapeType="1"/>
          </p:cNvSpPr>
          <p:nvPr/>
        </p:nvSpPr>
        <p:spPr bwMode="auto">
          <a:xfrm rot="2297410" flipH="1">
            <a:off x="3022612" y="5744200"/>
            <a:ext cx="201655" cy="244151"/>
          </a:xfrm>
          <a:prstGeom prst="line">
            <a:avLst/>
          </a:prstGeom>
          <a:noFill/>
          <a:ln w="28575">
            <a:solidFill>
              <a:srgbClr val="FFFF00"/>
            </a:solidFill>
            <a:prstDash val="dash"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84" name="Line 53"/>
          <p:cNvSpPr>
            <a:spLocks noChangeShapeType="1"/>
          </p:cNvSpPr>
          <p:nvPr/>
        </p:nvSpPr>
        <p:spPr bwMode="auto">
          <a:xfrm flipH="1" flipV="1">
            <a:off x="4464084" y="5066176"/>
            <a:ext cx="437520" cy="732362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92" name="Oval 38"/>
          <p:cNvSpPr>
            <a:spLocks noChangeArrowheads="1"/>
          </p:cNvSpPr>
          <p:nvPr/>
        </p:nvSpPr>
        <p:spPr bwMode="auto">
          <a:xfrm>
            <a:off x="2768634" y="5375735"/>
            <a:ext cx="79375" cy="825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3" name="Oval 38"/>
          <p:cNvSpPr>
            <a:spLocks noChangeArrowheads="1"/>
          </p:cNvSpPr>
          <p:nvPr/>
        </p:nvSpPr>
        <p:spPr bwMode="auto">
          <a:xfrm>
            <a:off x="2921034" y="5556713"/>
            <a:ext cx="79375" cy="825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5" name="Oval 38"/>
          <p:cNvSpPr>
            <a:spLocks noChangeArrowheads="1"/>
          </p:cNvSpPr>
          <p:nvPr/>
        </p:nvSpPr>
        <p:spPr bwMode="auto">
          <a:xfrm>
            <a:off x="2921034" y="5861513"/>
            <a:ext cx="79375" cy="825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6" name="Oval 38"/>
          <p:cNvSpPr>
            <a:spLocks noChangeArrowheads="1"/>
          </p:cNvSpPr>
          <p:nvPr/>
        </p:nvSpPr>
        <p:spPr bwMode="auto">
          <a:xfrm>
            <a:off x="3225834" y="5785313"/>
            <a:ext cx="79375" cy="825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9" name="Oval 38"/>
          <p:cNvSpPr>
            <a:spLocks noChangeArrowheads="1"/>
          </p:cNvSpPr>
          <p:nvPr/>
        </p:nvSpPr>
        <p:spPr bwMode="auto">
          <a:xfrm>
            <a:off x="3302034" y="6252039"/>
            <a:ext cx="79375" cy="825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01" name="Line 92"/>
          <p:cNvSpPr>
            <a:spLocks noChangeShapeType="1"/>
          </p:cNvSpPr>
          <p:nvPr/>
        </p:nvSpPr>
        <p:spPr bwMode="auto">
          <a:xfrm rot="2297410">
            <a:off x="560696" y="3166812"/>
            <a:ext cx="1593856" cy="907892"/>
          </a:xfrm>
          <a:prstGeom prst="line">
            <a:avLst/>
          </a:prstGeom>
          <a:noFill/>
          <a:ln w="28575">
            <a:solidFill>
              <a:srgbClr val="FFFF00"/>
            </a:solidFill>
            <a:prstDash val="dash"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04" name="Line 102"/>
          <p:cNvSpPr>
            <a:spLocks noChangeShapeType="1"/>
          </p:cNvSpPr>
          <p:nvPr/>
        </p:nvSpPr>
        <p:spPr bwMode="auto">
          <a:xfrm flipH="1" flipV="1">
            <a:off x="1716122" y="4470863"/>
            <a:ext cx="152400" cy="128588"/>
          </a:xfrm>
          <a:prstGeom prst="line">
            <a:avLst/>
          </a:prstGeom>
          <a:noFill/>
          <a:ln w="28575" cmpd="sng">
            <a:solidFill>
              <a:srgbClr val="FFFF00"/>
            </a:solidFill>
            <a:prstDash val="solid"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05" name="Line 92"/>
          <p:cNvSpPr>
            <a:spLocks noChangeShapeType="1"/>
          </p:cNvSpPr>
          <p:nvPr/>
        </p:nvSpPr>
        <p:spPr bwMode="auto">
          <a:xfrm rot="2297410" flipV="1">
            <a:off x="1735624" y="4353309"/>
            <a:ext cx="442007" cy="262513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03" name="Oval 113"/>
          <p:cNvSpPr>
            <a:spLocks noChangeAspect="1" noChangeArrowheads="1"/>
          </p:cNvSpPr>
          <p:nvPr/>
        </p:nvSpPr>
        <p:spPr bwMode="auto">
          <a:xfrm>
            <a:off x="1649449" y="4418476"/>
            <a:ext cx="79375" cy="8334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39089" name="Oval 113"/>
          <p:cNvSpPr>
            <a:spLocks noChangeAspect="1" noChangeArrowheads="1"/>
          </p:cNvSpPr>
          <p:nvPr/>
        </p:nvSpPr>
        <p:spPr bwMode="auto">
          <a:xfrm>
            <a:off x="2265950" y="3588212"/>
            <a:ext cx="79375" cy="8334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4" name="Oval 113"/>
          <p:cNvSpPr>
            <a:spLocks noChangeAspect="1" noChangeArrowheads="1"/>
          </p:cNvSpPr>
          <p:nvPr/>
        </p:nvSpPr>
        <p:spPr bwMode="auto">
          <a:xfrm>
            <a:off x="2235234" y="4870913"/>
            <a:ext cx="79375" cy="8334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8" name="Oval 113"/>
          <p:cNvSpPr>
            <a:spLocks noChangeAspect="1" noChangeArrowheads="1"/>
          </p:cNvSpPr>
          <p:nvPr/>
        </p:nvSpPr>
        <p:spPr bwMode="auto">
          <a:xfrm>
            <a:off x="1849472" y="4578018"/>
            <a:ext cx="79375" cy="8334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1" name="Line 92"/>
          <p:cNvSpPr>
            <a:spLocks noChangeShapeType="1"/>
          </p:cNvSpPr>
          <p:nvPr/>
        </p:nvSpPr>
        <p:spPr bwMode="auto">
          <a:xfrm rot="2297410" flipH="1">
            <a:off x="880536" y="4304283"/>
            <a:ext cx="628181" cy="1333285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6" name="Oval 113"/>
          <p:cNvSpPr>
            <a:spLocks noChangeAspect="1" noChangeArrowheads="1"/>
          </p:cNvSpPr>
          <p:nvPr/>
        </p:nvSpPr>
        <p:spPr bwMode="auto">
          <a:xfrm>
            <a:off x="482634" y="5251913"/>
            <a:ext cx="79375" cy="8334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7" name="Line 92"/>
          <p:cNvSpPr>
            <a:spLocks noChangeShapeType="1"/>
          </p:cNvSpPr>
          <p:nvPr/>
        </p:nvSpPr>
        <p:spPr bwMode="auto">
          <a:xfrm rot="2297410" flipH="1" flipV="1">
            <a:off x="4603030" y="1743575"/>
            <a:ext cx="112632" cy="65808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31" name="Oval 38"/>
          <p:cNvSpPr>
            <a:spLocks noChangeArrowheads="1"/>
          </p:cNvSpPr>
          <p:nvPr/>
        </p:nvSpPr>
        <p:spPr bwMode="auto">
          <a:xfrm>
            <a:off x="4645059" y="1799101"/>
            <a:ext cx="79375" cy="825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3" name="Oval 38"/>
          <p:cNvSpPr>
            <a:spLocks noChangeArrowheads="1"/>
          </p:cNvSpPr>
          <p:nvPr/>
        </p:nvSpPr>
        <p:spPr bwMode="auto">
          <a:xfrm>
            <a:off x="4635534" y="2589676"/>
            <a:ext cx="79375" cy="825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5" name="Oval 38"/>
          <p:cNvSpPr>
            <a:spLocks noChangeArrowheads="1"/>
          </p:cNvSpPr>
          <p:nvPr/>
        </p:nvSpPr>
        <p:spPr bwMode="auto">
          <a:xfrm>
            <a:off x="4392649" y="4999498"/>
            <a:ext cx="79375" cy="825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6" name="Oval 38"/>
          <p:cNvSpPr>
            <a:spLocks noChangeArrowheads="1"/>
          </p:cNvSpPr>
          <p:nvPr/>
        </p:nvSpPr>
        <p:spPr bwMode="auto">
          <a:xfrm>
            <a:off x="4854612" y="5761498"/>
            <a:ext cx="79375" cy="825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 l="54167" t="25333" r="30869" b="67584"/>
          <a:stretch>
            <a:fillRect/>
          </a:stretch>
        </p:blipFill>
        <p:spPr bwMode="auto">
          <a:xfrm>
            <a:off x="2347702" y="3707692"/>
            <a:ext cx="684120" cy="202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" name="Line 92"/>
          <p:cNvSpPr>
            <a:spLocks noChangeShapeType="1"/>
          </p:cNvSpPr>
          <p:nvPr/>
        </p:nvSpPr>
        <p:spPr bwMode="auto">
          <a:xfrm rot="2297410" flipH="1">
            <a:off x="3204716" y="1219201"/>
            <a:ext cx="947671" cy="1924599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41" name="Line 92"/>
          <p:cNvSpPr>
            <a:spLocks noChangeShapeType="1"/>
          </p:cNvSpPr>
          <p:nvPr/>
        </p:nvSpPr>
        <p:spPr bwMode="auto">
          <a:xfrm rot="2297410" flipH="1">
            <a:off x="704368" y="1932754"/>
            <a:ext cx="1842050" cy="1332895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42" name="Line 92"/>
          <p:cNvSpPr>
            <a:spLocks noChangeShapeType="1"/>
          </p:cNvSpPr>
          <p:nvPr/>
        </p:nvSpPr>
        <p:spPr bwMode="auto">
          <a:xfrm rot="2297410" flipV="1">
            <a:off x="495700" y="2584505"/>
            <a:ext cx="530599" cy="157979"/>
          </a:xfrm>
          <a:prstGeom prst="line">
            <a:avLst/>
          </a:prstGeom>
          <a:noFill/>
          <a:ln w="28575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02" name="Oval 113"/>
          <p:cNvSpPr>
            <a:spLocks noChangeAspect="1" noChangeArrowheads="1"/>
          </p:cNvSpPr>
          <p:nvPr/>
        </p:nvSpPr>
        <p:spPr bwMode="auto">
          <a:xfrm>
            <a:off x="975311" y="2727787"/>
            <a:ext cx="79375" cy="8334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9" name="Oval 113"/>
          <p:cNvSpPr>
            <a:spLocks noChangeAspect="1" noChangeArrowheads="1"/>
          </p:cNvSpPr>
          <p:nvPr/>
        </p:nvSpPr>
        <p:spPr bwMode="auto">
          <a:xfrm>
            <a:off x="465726" y="2508713"/>
            <a:ext cx="79375" cy="8334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39096" name="Oval 120"/>
          <p:cNvSpPr>
            <a:spLocks noChangeAspect="1" noChangeArrowheads="1"/>
          </p:cNvSpPr>
          <p:nvPr/>
        </p:nvSpPr>
        <p:spPr bwMode="auto">
          <a:xfrm>
            <a:off x="2716801" y="2610313"/>
            <a:ext cx="75406" cy="8136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38"/>
          <p:cNvSpPr>
            <a:spLocks noChangeArrowheads="1"/>
          </p:cNvSpPr>
          <p:nvPr/>
        </p:nvSpPr>
        <p:spPr bwMode="auto">
          <a:xfrm>
            <a:off x="4597434" y="1670513"/>
            <a:ext cx="79375" cy="825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2" name="Line 92"/>
          <p:cNvSpPr>
            <a:spLocks noChangeShapeType="1"/>
          </p:cNvSpPr>
          <p:nvPr/>
        </p:nvSpPr>
        <p:spPr bwMode="auto">
          <a:xfrm rot="2297410" flipH="1">
            <a:off x="3573728" y="3439195"/>
            <a:ext cx="442729" cy="46848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64" name="Line 92"/>
          <p:cNvSpPr>
            <a:spLocks noChangeShapeType="1"/>
          </p:cNvSpPr>
          <p:nvPr/>
        </p:nvSpPr>
        <p:spPr bwMode="auto">
          <a:xfrm rot="2297410" flipH="1" flipV="1">
            <a:off x="3898582" y="3714991"/>
            <a:ext cx="462432" cy="90007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63" name="Oval 38"/>
          <p:cNvSpPr>
            <a:spLocks noChangeArrowheads="1"/>
          </p:cNvSpPr>
          <p:nvPr/>
        </p:nvSpPr>
        <p:spPr bwMode="auto">
          <a:xfrm>
            <a:off x="3940490" y="3538539"/>
            <a:ext cx="79375" cy="825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9" name="Oval 38"/>
          <p:cNvSpPr>
            <a:spLocks noChangeArrowheads="1"/>
          </p:cNvSpPr>
          <p:nvPr/>
        </p:nvSpPr>
        <p:spPr bwMode="auto">
          <a:xfrm>
            <a:off x="4235482" y="3880313"/>
            <a:ext cx="79375" cy="825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6" name="Group 60"/>
          <p:cNvGrpSpPr>
            <a:grpSpLocks noChangeAspect="1"/>
          </p:cNvGrpSpPr>
          <p:nvPr/>
        </p:nvGrpSpPr>
        <p:grpSpPr bwMode="auto">
          <a:xfrm>
            <a:off x="3452812" y="5791200"/>
            <a:ext cx="280988" cy="219075"/>
            <a:chOff x="2736" y="2208"/>
            <a:chExt cx="192" cy="144"/>
          </a:xfrm>
          <a:solidFill>
            <a:schemeClr val="tx2">
              <a:lumMod val="75000"/>
            </a:schemeClr>
          </a:solidFill>
        </p:grpSpPr>
        <p:sp>
          <p:nvSpPr>
            <p:cNvPr id="185" name="Rectangle 61"/>
            <p:cNvSpPr>
              <a:spLocks noChangeArrowheads="1"/>
            </p:cNvSpPr>
            <p:nvPr/>
          </p:nvSpPr>
          <p:spPr bwMode="auto">
            <a:xfrm>
              <a:off x="2736" y="2280"/>
              <a:ext cx="192" cy="72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6" name="Rectangle 62"/>
            <p:cNvSpPr>
              <a:spLocks noChangeArrowheads="1"/>
            </p:cNvSpPr>
            <p:nvPr/>
          </p:nvSpPr>
          <p:spPr bwMode="auto">
            <a:xfrm>
              <a:off x="2787" y="2256"/>
              <a:ext cx="93" cy="48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7" name="Rectangle 63"/>
            <p:cNvSpPr>
              <a:spLocks noChangeArrowheads="1"/>
            </p:cNvSpPr>
            <p:nvPr/>
          </p:nvSpPr>
          <p:spPr bwMode="auto">
            <a:xfrm flipH="1">
              <a:off x="2756" y="2208"/>
              <a:ext cx="61" cy="144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91" name="Line 92"/>
          <p:cNvSpPr>
            <a:spLocks noChangeShapeType="1"/>
          </p:cNvSpPr>
          <p:nvPr/>
        </p:nvSpPr>
        <p:spPr bwMode="auto">
          <a:xfrm rot="2297410" flipH="1">
            <a:off x="2750168" y="3049511"/>
            <a:ext cx="341732" cy="1780667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09" name="Oval 38"/>
          <p:cNvSpPr>
            <a:spLocks noChangeArrowheads="1"/>
          </p:cNvSpPr>
          <p:nvPr/>
        </p:nvSpPr>
        <p:spPr bwMode="auto">
          <a:xfrm>
            <a:off x="3561590" y="3294526"/>
            <a:ext cx="79375" cy="825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07" name="Oval 113"/>
          <p:cNvSpPr>
            <a:spLocks noChangeAspect="1" noChangeArrowheads="1"/>
          </p:cNvSpPr>
          <p:nvPr/>
        </p:nvSpPr>
        <p:spPr bwMode="auto">
          <a:xfrm>
            <a:off x="2199519" y="4489913"/>
            <a:ext cx="79375" cy="8334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9" name="Text Box 104"/>
          <p:cNvSpPr txBox="1">
            <a:spLocks noChangeArrowheads="1"/>
          </p:cNvSpPr>
          <p:nvPr/>
        </p:nvSpPr>
        <p:spPr bwMode="auto">
          <a:xfrm>
            <a:off x="478152" y="5334001"/>
            <a:ext cx="453971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800" b="0" dirty="0" smtClean="0">
                <a:solidFill>
                  <a:schemeClr val="tx1"/>
                </a:solidFill>
              </a:rPr>
              <a:t>Yuma</a:t>
            </a:r>
            <a:endParaRPr lang="en-US" sz="800" b="0" dirty="0">
              <a:solidFill>
                <a:schemeClr val="tx1"/>
              </a:solidFill>
            </a:endParaRPr>
          </a:p>
        </p:txBody>
      </p:sp>
      <p:sp>
        <p:nvSpPr>
          <p:cNvPr id="290" name="Text Box 104"/>
          <p:cNvSpPr txBox="1">
            <a:spLocks noChangeArrowheads="1"/>
          </p:cNvSpPr>
          <p:nvPr/>
        </p:nvSpPr>
        <p:spPr bwMode="auto">
          <a:xfrm>
            <a:off x="1315890" y="2895601"/>
            <a:ext cx="816250" cy="5078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Black Mountain</a:t>
            </a:r>
          </a:p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90 MW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296" name="Text Box 104"/>
          <p:cNvSpPr txBox="1">
            <a:spLocks noChangeArrowheads="1"/>
          </p:cNvSpPr>
          <p:nvPr/>
        </p:nvSpPr>
        <p:spPr bwMode="auto">
          <a:xfrm>
            <a:off x="3222350" y="6031468"/>
            <a:ext cx="81625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Valencia</a:t>
            </a:r>
          </a:p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66 MW</a:t>
            </a:r>
            <a:endParaRPr lang="en-US" sz="900" dirty="0">
              <a:solidFill>
                <a:schemeClr val="tx1"/>
              </a:solidFill>
            </a:endParaRPr>
          </a:p>
        </p:txBody>
      </p:sp>
      <p:grpSp>
        <p:nvGrpSpPr>
          <p:cNvPr id="117" name="Group 60"/>
          <p:cNvGrpSpPr>
            <a:grpSpLocks noChangeAspect="1"/>
          </p:cNvGrpSpPr>
          <p:nvPr/>
        </p:nvGrpSpPr>
        <p:grpSpPr bwMode="auto">
          <a:xfrm>
            <a:off x="1528044" y="2667001"/>
            <a:ext cx="280988" cy="219075"/>
            <a:chOff x="2736" y="2208"/>
            <a:chExt cx="192" cy="144"/>
          </a:xfrm>
          <a:solidFill>
            <a:schemeClr val="tx2">
              <a:lumMod val="75000"/>
            </a:schemeClr>
          </a:solidFill>
        </p:grpSpPr>
        <p:sp>
          <p:nvSpPr>
            <p:cNvPr id="120" name="Rectangle 61"/>
            <p:cNvSpPr>
              <a:spLocks noChangeArrowheads="1"/>
            </p:cNvSpPr>
            <p:nvPr/>
          </p:nvSpPr>
          <p:spPr bwMode="auto">
            <a:xfrm>
              <a:off x="2736" y="2280"/>
              <a:ext cx="192" cy="72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23" name="Rectangle 62"/>
            <p:cNvSpPr>
              <a:spLocks noChangeArrowheads="1"/>
            </p:cNvSpPr>
            <p:nvPr/>
          </p:nvSpPr>
          <p:spPr bwMode="auto">
            <a:xfrm>
              <a:off x="2787" y="2256"/>
              <a:ext cx="93" cy="48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24" name="Rectangle 63"/>
            <p:cNvSpPr>
              <a:spLocks noChangeArrowheads="1"/>
            </p:cNvSpPr>
            <p:nvPr/>
          </p:nvSpPr>
          <p:spPr bwMode="auto">
            <a:xfrm flipH="1">
              <a:off x="2756" y="2208"/>
              <a:ext cx="61" cy="144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3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629400" y="6309188"/>
            <a:ext cx="2133600" cy="365125"/>
          </a:xfrm>
        </p:spPr>
        <p:txBody>
          <a:bodyPr/>
          <a:lstStyle/>
          <a:p>
            <a:fld id="{520405BF-EFC5-4413-B0D4-C5345934EDCD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82" name="Text Box 104"/>
          <p:cNvSpPr txBox="1">
            <a:spLocks noChangeArrowheads="1"/>
          </p:cNvSpPr>
          <p:nvPr/>
        </p:nvSpPr>
        <p:spPr bwMode="auto">
          <a:xfrm>
            <a:off x="455740" y="2307773"/>
            <a:ext cx="816250" cy="2308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Kingman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83" name="Text Box 104"/>
          <p:cNvSpPr txBox="1">
            <a:spLocks noChangeArrowheads="1"/>
          </p:cNvSpPr>
          <p:nvPr/>
        </p:nvSpPr>
        <p:spPr bwMode="auto">
          <a:xfrm>
            <a:off x="537444" y="3200401"/>
            <a:ext cx="81625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Lake Havasu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85" name="Text Box 104"/>
          <p:cNvSpPr txBox="1">
            <a:spLocks noChangeArrowheads="1"/>
          </p:cNvSpPr>
          <p:nvPr/>
        </p:nvSpPr>
        <p:spPr bwMode="auto">
          <a:xfrm>
            <a:off x="2263402" y="5987137"/>
            <a:ext cx="816250" cy="2308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Nogales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152400" y="1717082"/>
            <a:ext cx="150940" cy="26961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7" name="Straight Connector 86"/>
          <p:cNvCxnSpPr/>
          <p:nvPr/>
        </p:nvCxnSpPr>
        <p:spPr>
          <a:xfrm>
            <a:off x="318412" y="1365251"/>
            <a:ext cx="0" cy="46545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60"/>
          <p:cNvGrpSpPr>
            <a:grpSpLocks noChangeAspect="1"/>
          </p:cNvGrpSpPr>
          <p:nvPr/>
        </p:nvGrpSpPr>
        <p:grpSpPr bwMode="auto">
          <a:xfrm>
            <a:off x="1608171" y="4798369"/>
            <a:ext cx="280988" cy="219075"/>
            <a:chOff x="2736" y="2208"/>
            <a:chExt cx="192" cy="144"/>
          </a:xfrm>
          <a:solidFill>
            <a:schemeClr val="tx2">
              <a:lumMod val="75000"/>
            </a:schemeClr>
          </a:solidFill>
        </p:grpSpPr>
        <p:sp>
          <p:nvSpPr>
            <p:cNvPr id="89" name="Rectangle 61"/>
            <p:cNvSpPr>
              <a:spLocks noChangeArrowheads="1"/>
            </p:cNvSpPr>
            <p:nvPr/>
          </p:nvSpPr>
          <p:spPr bwMode="auto">
            <a:xfrm>
              <a:off x="2736" y="2280"/>
              <a:ext cx="192" cy="72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90" name="Rectangle 62"/>
            <p:cNvSpPr>
              <a:spLocks noChangeArrowheads="1"/>
            </p:cNvSpPr>
            <p:nvPr/>
          </p:nvSpPr>
          <p:spPr bwMode="auto">
            <a:xfrm>
              <a:off x="2787" y="2256"/>
              <a:ext cx="93" cy="48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94" name="Rectangle 63"/>
            <p:cNvSpPr>
              <a:spLocks noChangeArrowheads="1"/>
            </p:cNvSpPr>
            <p:nvPr/>
          </p:nvSpPr>
          <p:spPr bwMode="auto">
            <a:xfrm flipH="1">
              <a:off x="2756" y="2208"/>
              <a:ext cx="61" cy="144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97" name="Text Box 104"/>
          <p:cNvSpPr txBox="1">
            <a:spLocks noChangeArrowheads="1"/>
          </p:cNvSpPr>
          <p:nvPr/>
        </p:nvSpPr>
        <p:spPr bwMode="auto">
          <a:xfrm>
            <a:off x="1392090" y="5026969"/>
            <a:ext cx="81625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Gila River</a:t>
            </a:r>
          </a:p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138 MW</a:t>
            </a:r>
            <a:endParaRPr lang="en-US" sz="900" dirty="0">
              <a:solidFill>
                <a:schemeClr val="tx1"/>
              </a:solidFill>
            </a:endParaRPr>
          </a:p>
        </p:txBody>
      </p:sp>
      <p:pic>
        <p:nvPicPr>
          <p:cNvPr id="98" name="Picture 97"/>
          <p:cNvPicPr/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096000" y="1348241"/>
            <a:ext cx="2390775" cy="2114378"/>
          </a:xfrm>
          <a:prstGeom prst="rect">
            <a:avLst/>
          </a:prstGeom>
          <a:solidFill>
            <a:schemeClr val="accent1"/>
          </a:solidFill>
          <a:ln w="381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6" name="Picture 105" descr="pic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2200" y="3988119"/>
            <a:ext cx="2390775" cy="1878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8" name="Text Box 104"/>
          <p:cNvSpPr txBox="1">
            <a:spLocks noChangeArrowheads="1"/>
          </p:cNvSpPr>
          <p:nvPr/>
        </p:nvSpPr>
        <p:spPr bwMode="auto">
          <a:xfrm>
            <a:off x="6096000" y="3486890"/>
            <a:ext cx="251460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900" b="0" dirty="0" smtClean="0">
                <a:solidFill>
                  <a:schemeClr val="tx1"/>
                </a:solidFill>
              </a:rPr>
              <a:t>Black Mountain Generating Station</a:t>
            </a:r>
          </a:p>
          <a:p>
            <a:pPr algn="ctr"/>
            <a:r>
              <a:rPr lang="en-US" sz="900" b="0" dirty="0" smtClean="0">
                <a:solidFill>
                  <a:schemeClr val="tx1"/>
                </a:solidFill>
              </a:rPr>
              <a:t>90 MW Natural Gas Combustion Turbines</a:t>
            </a:r>
            <a:endParaRPr lang="en-US" sz="900" b="0" dirty="0">
              <a:solidFill>
                <a:schemeClr val="tx1"/>
              </a:solidFill>
            </a:endParaRPr>
          </a:p>
        </p:txBody>
      </p:sp>
      <p:sp>
        <p:nvSpPr>
          <p:cNvPr id="129" name="Text Box 104"/>
          <p:cNvSpPr txBox="1">
            <a:spLocks noChangeArrowheads="1"/>
          </p:cNvSpPr>
          <p:nvPr/>
        </p:nvSpPr>
        <p:spPr bwMode="auto">
          <a:xfrm>
            <a:off x="6172200" y="5900684"/>
            <a:ext cx="251460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900" b="0" dirty="0" smtClean="0">
                <a:solidFill>
                  <a:schemeClr val="tx1"/>
                </a:solidFill>
              </a:rPr>
              <a:t>Valencia Generating Station</a:t>
            </a:r>
          </a:p>
          <a:p>
            <a:pPr algn="ctr"/>
            <a:r>
              <a:rPr lang="en-US" sz="900" b="0" dirty="0" smtClean="0">
                <a:solidFill>
                  <a:schemeClr val="tx1"/>
                </a:solidFill>
              </a:rPr>
              <a:t>66 MW Natural Gas Combustion Turbines</a:t>
            </a:r>
            <a:endParaRPr lang="en-US" sz="900" b="0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969623" y="6072777"/>
            <a:ext cx="28738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19449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54476" r="43051" b="31123"/>
          <a:stretch/>
        </p:blipFill>
        <p:spPr bwMode="auto">
          <a:xfrm>
            <a:off x="304800" y="5029200"/>
            <a:ext cx="3432544" cy="822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1" y="1828800"/>
            <a:ext cx="3844200" cy="2947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9619" r="57084" b="70395"/>
          <a:stretch/>
        </p:blipFill>
        <p:spPr bwMode="auto">
          <a:xfrm>
            <a:off x="304800" y="609600"/>
            <a:ext cx="3157563" cy="838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81525" y="1035783"/>
            <a:ext cx="42672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25% Ownership Share (138 MW)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b="0" dirty="0" smtClean="0">
              <a:solidFill>
                <a:schemeClr val="tx1"/>
              </a:solidFill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$55 Million ($398/kW)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1/3 Cost of New Build NGCC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b="0" dirty="0" smtClean="0">
              <a:solidFill>
                <a:schemeClr val="tx1"/>
              </a:solidFill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Transmission access to both Mohave and Santa Cruz counties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b="0" dirty="0" smtClean="0">
              <a:solidFill>
                <a:schemeClr val="tx1"/>
              </a:solidFill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Operational synergies with TEP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1"/>
              </a:solidFill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Rare 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opportunity to acquire (baseload, intermediate </a:t>
            </a: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resource) without 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significant rate impacts</a:t>
            </a: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1"/>
              </a:solidFill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30% reduction in both capacity and energy exposure to the merchant wholesale market.</a:t>
            </a:r>
            <a:endParaRPr lang="en-US" sz="1800" b="0" dirty="0">
              <a:solidFill>
                <a:schemeClr val="tx1"/>
              </a:solidFill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b="0" dirty="0"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227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3" cstate="print"/>
          <a:srcRect l="51666" t="13333" r="37501" b="61334"/>
          <a:stretch>
            <a:fillRect/>
          </a:stretch>
        </p:blipFill>
        <p:spPr bwMode="auto">
          <a:xfrm>
            <a:off x="584416" y="1600200"/>
            <a:ext cx="990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 cstate="print"/>
          <a:srcRect l="51666" t="13333" r="37501" b="61334"/>
          <a:stretch>
            <a:fillRect/>
          </a:stretch>
        </p:blipFill>
        <p:spPr bwMode="auto">
          <a:xfrm>
            <a:off x="2286000" y="1628694"/>
            <a:ext cx="990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3" cstate="print"/>
          <a:srcRect l="25833" t="34666" r="64167" b="45333"/>
          <a:stretch>
            <a:fillRect/>
          </a:stretch>
        </p:blipFill>
        <p:spPr bwMode="auto">
          <a:xfrm>
            <a:off x="1390812" y="1752600"/>
            <a:ext cx="91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3" cstate="print"/>
          <a:srcRect l="25833" t="34666" r="64167" b="45333"/>
          <a:stretch>
            <a:fillRect/>
          </a:stretch>
        </p:blipFill>
        <p:spPr bwMode="auto">
          <a:xfrm>
            <a:off x="3124200" y="1781094"/>
            <a:ext cx="91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 cstate="print"/>
          <a:srcRect l="51666" t="13333" r="37501" b="61334"/>
          <a:stretch>
            <a:fillRect/>
          </a:stretch>
        </p:blipFill>
        <p:spPr bwMode="auto">
          <a:xfrm>
            <a:off x="4191000" y="1600200"/>
            <a:ext cx="990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" name="Picture 2"/>
          <p:cNvPicPr>
            <a:picLocks noChangeAspect="1" noChangeArrowheads="1"/>
          </p:cNvPicPr>
          <p:nvPr/>
        </p:nvPicPr>
        <p:blipFill>
          <a:blip r:embed="rId3" cstate="print"/>
          <a:srcRect l="25833" t="34666" r="64167" b="45333"/>
          <a:stretch>
            <a:fillRect/>
          </a:stretch>
        </p:blipFill>
        <p:spPr bwMode="auto">
          <a:xfrm>
            <a:off x="7239000" y="1729929"/>
            <a:ext cx="91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 cstate="print"/>
          <a:srcRect l="51666" t="13333" r="37501" b="61334"/>
          <a:stretch>
            <a:fillRect/>
          </a:stretch>
        </p:blipFill>
        <p:spPr bwMode="auto">
          <a:xfrm>
            <a:off x="6347430" y="1699701"/>
            <a:ext cx="990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Right Arrow 49"/>
          <p:cNvSpPr/>
          <p:nvPr/>
        </p:nvSpPr>
        <p:spPr>
          <a:xfrm>
            <a:off x="7953375" y="3305174"/>
            <a:ext cx="1114425" cy="762000"/>
          </a:xfrm>
          <a:prstGeom prst="rightArrow">
            <a:avLst/>
          </a:prstGeom>
          <a:solidFill>
            <a:srgbClr val="0B27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800100" y="3495674"/>
            <a:ext cx="7153275" cy="381000"/>
          </a:xfrm>
          <a:prstGeom prst="rect">
            <a:avLst/>
          </a:prstGeom>
          <a:solidFill>
            <a:srgbClr val="0B27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52" name="TextBox 3"/>
          <p:cNvSpPr txBox="1"/>
          <p:nvPr/>
        </p:nvSpPr>
        <p:spPr>
          <a:xfrm>
            <a:off x="819150" y="3505200"/>
            <a:ext cx="7848600" cy="3429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2014</a:t>
            </a:r>
            <a:r>
              <a:rPr lang="en-US" sz="1800" b="1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        2016         2018          2020          2022          2024          2026          2028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07" name="TextBox 22"/>
          <p:cNvSpPr txBox="1"/>
          <p:nvPr/>
        </p:nvSpPr>
        <p:spPr>
          <a:xfrm>
            <a:off x="971550" y="2714862"/>
            <a:ext cx="1276350" cy="3048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Calibri" pitchFamily="34" charset="0"/>
              </a:rPr>
              <a:t>20 MW</a:t>
            </a:r>
            <a:endParaRPr lang="en-US" sz="12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45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838200"/>
          </a:xfrm>
          <a:effectLst/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Calibri" pitchFamily="34" charset="0"/>
              </a:rPr>
              <a:t>UNSE Renewable Energy Standard</a:t>
            </a:r>
            <a:endParaRPr lang="en-US" sz="3200" b="1" dirty="0">
              <a:latin typeface="Calibri" pitchFamily="34" charset="0"/>
            </a:endParaRPr>
          </a:p>
        </p:txBody>
      </p:sp>
      <p:cxnSp>
        <p:nvCxnSpPr>
          <p:cNvPr id="126" name="Elbow Connector 125"/>
          <p:cNvCxnSpPr/>
          <p:nvPr/>
        </p:nvCxnSpPr>
        <p:spPr>
          <a:xfrm rot="5400000">
            <a:off x="1332405" y="3315795"/>
            <a:ext cx="384778" cy="1588"/>
          </a:xfrm>
          <a:prstGeom prst="bentConnector3">
            <a:avLst>
              <a:gd name="adj1" fmla="val 50000"/>
            </a:avLst>
          </a:prstGeom>
          <a:ln w="19050" cap="rnd">
            <a:solidFill>
              <a:schemeClr val="bg1">
                <a:lumMod val="65000"/>
              </a:schemeClr>
            </a:solidFill>
            <a:bevel/>
            <a:tailEnd type="oval" w="lg" len="lg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22"/>
          <p:cNvSpPr txBox="1"/>
          <p:nvPr/>
        </p:nvSpPr>
        <p:spPr>
          <a:xfrm>
            <a:off x="990600" y="5029200"/>
            <a:ext cx="1524000" cy="3048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  <a:latin typeface="Calibri" pitchFamily="34" charset="0"/>
              </a:rPr>
              <a:t>10 MW</a:t>
            </a:r>
            <a:endParaRPr lang="en-US" sz="12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95" name="Elbow Connector 94"/>
          <p:cNvCxnSpPr/>
          <p:nvPr/>
        </p:nvCxnSpPr>
        <p:spPr>
          <a:xfrm rot="16200000" flipH="1">
            <a:off x="3352800" y="3048000"/>
            <a:ext cx="457200" cy="457200"/>
          </a:xfrm>
          <a:prstGeom prst="bentConnector3">
            <a:avLst>
              <a:gd name="adj1" fmla="val 50000"/>
            </a:avLst>
          </a:prstGeom>
          <a:ln w="19050" cap="rnd">
            <a:solidFill>
              <a:schemeClr val="bg1">
                <a:lumMod val="65000"/>
              </a:schemeClr>
            </a:solidFill>
            <a:bevel/>
            <a:tailEnd type="oval" w="lg" len="lg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22"/>
          <p:cNvSpPr txBox="1"/>
          <p:nvPr/>
        </p:nvSpPr>
        <p:spPr>
          <a:xfrm>
            <a:off x="2667000" y="2705100"/>
            <a:ext cx="1276350" cy="3048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Calibri" pitchFamily="34" charset="0"/>
              </a:rPr>
              <a:t>50 MW</a:t>
            </a:r>
            <a:endParaRPr lang="en-US" sz="12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01" name="Picture 2"/>
          <p:cNvPicPr>
            <a:picLocks noChangeAspect="1" noChangeArrowheads="1"/>
          </p:cNvPicPr>
          <p:nvPr/>
        </p:nvPicPr>
        <p:blipFill>
          <a:blip r:embed="rId3" cstate="print"/>
          <a:srcRect l="25833" t="34666" r="64167" b="45333"/>
          <a:stretch>
            <a:fillRect/>
          </a:stretch>
        </p:blipFill>
        <p:spPr bwMode="auto">
          <a:xfrm>
            <a:off x="5029200" y="1752600"/>
            <a:ext cx="91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" name="TextBox 22"/>
          <p:cNvSpPr txBox="1"/>
          <p:nvPr/>
        </p:nvSpPr>
        <p:spPr>
          <a:xfrm>
            <a:off x="4568064" y="2712972"/>
            <a:ext cx="1276350" cy="3048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  <a:latin typeface="Calibri" pitchFamily="34" charset="0"/>
              </a:rPr>
              <a:t>65 </a:t>
            </a:r>
            <a:r>
              <a:rPr lang="en-US" sz="1200" b="1" dirty="0" smtClean="0">
                <a:solidFill>
                  <a:schemeClr val="tx1"/>
                </a:solidFill>
                <a:latin typeface="Calibri" pitchFamily="34" charset="0"/>
              </a:rPr>
              <a:t>MW</a:t>
            </a:r>
            <a:endParaRPr lang="en-US" sz="12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107" name="Elbow Connector 106"/>
          <p:cNvCxnSpPr/>
          <p:nvPr/>
        </p:nvCxnSpPr>
        <p:spPr>
          <a:xfrm rot="5400000">
            <a:off x="5099424" y="3284937"/>
            <a:ext cx="384778" cy="1588"/>
          </a:xfrm>
          <a:prstGeom prst="bentConnector3">
            <a:avLst>
              <a:gd name="adj1" fmla="val 50000"/>
            </a:avLst>
          </a:prstGeom>
          <a:ln w="19050" cap="rnd">
            <a:solidFill>
              <a:schemeClr val="bg1">
                <a:lumMod val="65000"/>
              </a:schemeClr>
            </a:solidFill>
            <a:bevel/>
            <a:tailEnd type="oval" w="lg" len="lg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22"/>
          <p:cNvSpPr txBox="1"/>
          <p:nvPr/>
        </p:nvSpPr>
        <p:spPr>
          <a:xfrm>
            <a:off x="6835170" y="2743200"/>
            <a:ext cx="1276350" cy="3048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Calibri" pitchFamily="34" charset="0"/>
              </a:rPr>
              <a:t>80 MW</a:t>
            </a:r>
            <a:endParaRPr lang="en-US" sz="12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110" name="Elbow Connector 109"/>
          <p:cNvCxnSpPr/>
          <p:nvPr/>
        </p:nvCxnSpPr>
        <p:spPr>
          <a:xfrm rot="5400000">
            <a:off x="7283403" y="3315165"/>
            <a:ext cx="384778" cy="1588"/>
          </a:xfrm>
          <a:prstGeom prst="bentConnector3">
            <a:avLst>
              <a:gd name="adj1" fmla="val 50000"/>
            </a:avLst>
          </a:prstGeom>
          <a:ln w="19050" cap="rnd">
            <a:solidFill>
              <a:schemeClr val="bg1">
                <a:lumMod val="65000"/>
              </a:schemeClr>
            </a:solidFill>
            <a:bevel/>
            <a:tailEnd type="oval" w="lg" len="lg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Sun 110"/>
          <p:cNvSpPr>
            <a:spLocks noChangeAspect="1"/>
          </p:cNvSpPr>
          <p:nvPr/>
        </p:nvSpPr>
        <p:spPr bwMode="auto">
          <a:xfrm>
            <a:off x="1432686" y="4419600"/>
            <a:ext cx="643890" cy="594360"/>
          </a:xfrm>
          <a:prstGeom prst="sun">
            <a:avLst/>
          </a:prstGeom>
          <a:solidFill>
            <a:srgbClr val="2070D0"/>
          </a:solidFill>
          <a:ln w="15875" cap="flat" cmpd="sng" algn="ctr">
            <a:solidFill>
              <a:schemeClr val="bg2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0" u="none" strike="noStrike" cap="none" normalizeH="0" baseline="0" smtClean="0">
              <a:ln>
                <a:noFill/>
              </a:ln>
              <a:solidFill>
                <a:srgbClr val="B2B2B2"/>
              </a:solidFill>
              <a:effectLst/>
              <a:latin typeface="Arial" charset="0"/>
            </a:endParaRPr>
          </a:p>
        </p:txBody>
      </p:sp>
      <p:cxnSp>
        <p:nvCxnSpPr>
          <p:cNvPr id="112" name="Elbow Connector 111"/>
          <p:cNvCxnSpPr/>
          <p:nvPr/>
        </p:nvCxnSpPr>
        <p:spPr>
          <a:xfrm rot="5400000" flipH="1" flipV="1">
            <a:off x="1519246" y="4119554"/>
            <a:ext cx="466714" cy="6"/>
          </a:xfrm>
          <a:prstGeom prst="bentConnector3">
            <a:avLst>
              <a:gd name="adj1" fmla="val 50000"/>
            </a:avLst>
          </a:prstGeom>
          <a:ln w="19050" cap="rnd">
            <a:solidFill>
              <a:schemeClr val="bg1">
                <a:lumMod val="65000"/>
              </a:schemeClr>
            </a:solidFill>
            <a:bevel/>
            <a:tailEnd type="oval" w="lg" len="lg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22"/>
          <p:cNvSpPr txBox="1"/>
          <p:nvPr/>
        </p:nvSpPr>
        <p:spPr>
          <a:xfrm>
            <a:off x="2457450" y="5029200"/>
            <a:ext cx="1524000" cy="3048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  <a:latin typeface="Calibri" pitchFamily="34" charset="0"/>
              </a:rPr>
              <a:t>20 MW</a:t>
            </a:r>
            <a:endParaRPr lang="en-US" sz="12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14" name="Sun 113"/>
          <p:cNvSpPr>
            <a:spLocks noChangeAspect="1"/>
          </p:cNvSpPr>
          <p:nvPr/>
        </p:nvSpPr>
        <p:spPr bwMode="auto">
          <a:xfrm>
            <a:off x="2899536" y="4419600"/>
            <a:ext cx="643890" cy="594360"/>
          </a:xfrm>
          <a:prstGeom prst="sun">
            <a:avLst/>
          </a:prstGeom>
          <a:solidFill>
            <a:srgbClr val="2070D0"/>
          </a:solidFill>
          <a:ln w="15875" cap="flat" cmpd="sng" algn="ctr">
            <a:solidFill>
              <a:schemeClr val="bg2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0" u="none" strike="noStrike" cap="none" normalizeH="0" baseline="0" smtClean="0">
              <a:ln>
                <a:noFill/>
              </a:ln>
              <a:solidFill>
                <a:srgbClr val="B2B2B2"/>
              </a:solidFill>
              <a:effectLst/>
              <a:latin typeface="Arial" charset="0"/>
            </a:endParaRPr>
          </a:p>
        </p:txBody>
      </p:sp>
      <p:cxnSp>
        <p:nvCxnSpPr>
          <p:cNvPr id="116" name="Elbow Connector 115"/>
          <p:cNvCxnSpPr/>
          <p:nvPr/>
        </p:nvCxnSpPr>
        <p:spPr>
          <a:xfrm rot="5400000" flipH="1" flipV="1">
            <a:off x="2986096" y="4119554"/>
            <a:ext cx="466714" cy="6"/>
          </a:xfrm>
          <a:prstGeom prst="bentConnector3">
            <a:avLst>
              <a:gd name="adj1" fmla="val 50000"/>
            </a:avLst>
          </a:prstGeom>
          <a:ln w="19050" cap="rnd">
            <a:solidFill>
              <a:schemeClr val="bg1">
                <a:lumMod val="65000"/>
              </a:schemeClr>
            </a:solidFill>
            <a:bevel/>
            <a:tailEnd type="oval" w="lg" len="lg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22"/>
          <p:cNvSpPr txBox="1"/>
          <p:nvPr/>
        </p:nvSpPr>
        <p:spPr>
          <a:xfrm>
            <a:off x="3829050" y="5029200"/>
            <a:ext cx="1524000" cy="3048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  <a:latin typeface="Calibri" pitchFamily="34" charset="0"/>
              </a:rPr>
              <a:t>30 MW</a:t>
            </a:r>
            <a:endParaRPr lang="en-US" sz="12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18" name="Sun 117"/>
          <p:cNvSpPr>
            <a:spLocks noChangeAspect="1"/>
          </p:cNvSpPr>
          <p:nvPr/>
        </p:nvSpPr>
        <p:spPr bwMode="auto">
          <a:xfrm>
            <a:off x="4271136" y="4419600"/>
            <a:ext cx="643890" cy="594360"/>
          </a:xfrm>
          <a:prstGeom prst="sun">
            <a:avLst/>
          </a:prstGeom>
          <a:solidFill>
            <a:srgbClr val="2070D0"/>
          </a:solidFill>
          <a:ln w="15875" cap="flat" cmpd="sng" algn="ctr">
            <a:solidFill>
              <a:schemeClr val="bg2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0" u="none" strike="noStrike" cap="none" normalizeH="0" baseline="0" smtClean="0">
              <a:ln>
                <a:noFill/>
              </a:ln>
              <a:solidFill>
                <a:srgbClr val="B2B2B2"/>
              </a:solidFill>
              <a:effectLst/>
              <a:latin typeface="Arial" charset="0"/>
            </a:endParaRPr>
          </a:p>
        </p:txBody>
      </p:sp>
      <p:cxnSp>
        <p:nvCxnSpPr>
          <p:cNvPr id="119" name="Elbow Connector 118"/>
          <p:cNvCxnSpPr/>
          <p:nvPr/>
        </p:nvCxnSpPr>
        <p:spPr>
          <a:xfrm rot="5400000" flipH="1" flipV="1">
            <a:off x="4357696" y="4119554"/>
            <a:ext cx="466714" cy="6"/>
          </a:xfrm>
          <a:prstGeom prst="bentConnector3">
            <a:avLst>
              <a:gd name="adj1" fmla="val 50000"/>
            </a:avLst>
          </a:prstGeom>
          <a:ln w="19050" cap="rnd">
            <a:solidFill>
              <a:schemeClr val="bg1">
                <a:lumMod val="65000"/>
              </a:schemeClr>
            </a:solidFill>
            <a:bevel/>
            <a:tailEnd type="oval" w="lg" len="lg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22"/>
          <p:cNvSpPr txBox="1"/>
          <p:nvPr/>
        </p:nvSpPr>
        <p:spPr>
          <a:xfrm>
            <a:off x="5962650" y="5029200"/>
            <a:ext cx="1524000" cy="3048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  <a:latin typeface="Calibri" pitchFamily="34" charset="0"/>
              </a:rPr>
              <a:t>50 MW</a:t>
            </a:r>
            <a:endParaRPr lang="en-US" sz="12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21" name="Sun 120"/>
          <p:cNvSpPr>
            <a:spLocks noChangeAspect="1"/>
          </p:cNvSpPr>
          <p:nvPr/>
        </p:nvSpPr>
        <p:spPr bwMode="auto">
          <a:xfrm>
            <a:off x="6404736" y="4419600"/>
            <a:ext cx="643890" cy="594360"/>
          </a:xfrm>
          <a:prstGeom prst="sun">
            <a:avLst/>
          </a:prstGeom>
          <a:solidFill>
            <a:srgbClr val="2070D0"/>
          </a:solidFill>
          <a:ln w="15875" cap="flat" cmpd="sng" algn="ctr">
            <a:solidFill>
              <a:schemeClr val="bg2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0" u="none" strike="noStrike" cap="none" normalizeH="0" baseline="0" smtClean="0">
              <a:ln>
                <a:noFill/>
              </a:ln>
              <a:solidFill>
                <a:srgbClr val="B2B2B2"/>
              </a:solidFill>
              <a:effectLst/>
              <a:latin typeface="Arial" charset="0"/>
            </a:endParaRPr>
          </a:p>
        </p:txBody>
      </p:sp>
      <p:cxnSp>
        <p:nvCxnSpPr>
          <p:cNvPr id="122" name="Elbow Connector 121"/>
          <p:cNvCxnSpPr/>
          <p:nvPr/>
        </p:nvCxnSpPr>
        <p:spPr>
          <a:xfrm rot="5400000" flipH="1" flipV="1">
            <a:off x="6491296" y="4119554"/>
            <a:ext cx="466714" cy="6"/>
          </a:xfrm>
          <a:prstGeom prst="bentConnector3">
            <a:avLst>
              <a:gd name="adj1" fmla="val 50000"/>
            </a:avLst>
          </a:prstGeom>
          <a:ln w="19050" cap="rnd">
            <a:solidFill>
              <a:schemeClr val="bg1">
                <a:lumMod val="65000"/>
              </a:schemeClr>
            </a:solidFill>
            <a:bevel/>
            <a:tailEnd type="oval" w="lg" len="lg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"/>
          <p:cNvSpPr txBox="1"/>
          <p:nvPr/>
        </p:nvSpPr>
        <p:spPr>
          <a:xfrm>
            <a:off x="-39755" y="2514600"/>
            <a:ext cx="1076325" cy="276226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  <a:latin typeface="Calibri" pitchFamily="34" charset="0"/>
              </a:rPr>
              <a:t>Utility Scale Renewables</a:t>
            </a:r>
          </a:p>
          <a:p>
            <a:pPr algn="ctr"/>
            <a:endParaRPr lang="en-US" sz="1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/>
            <a:endParaRPr lang="en-US" sz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/>
            <a:endParaRPr lang="en-US" sz="1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/>
            <a:endParaRPr lang="en-US" sz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/>
            <a:endParaRPr lang="en-US" sz="1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/>
            <a:endParaRPr lang="en-US" sz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/>
            <a:endParaRPr lang="en-US" sz="1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/>
            <a:endParaRPr lang="en-US" sz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/>
            <a:endParaRPr lang="en-US" sz="1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/>
            <a:r>
              <a:rPr lang="en-US" sz="1200" dirty="0" smtClean="0">
                <a:solidFill>
                  <a:schemeClr val="tx1"/>
                </a:solidFill>
                <a:latin typeface="Calibri" pitchFamily="34" charset="0"/>
              </a:rPr>
              <a:t>Distributed Generation</a:t>
            </a:r>
            <a:endParaRPr lang="en-US" sz="1200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13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itchFamily="34" charset="0"/>
              </a:rPr>
              <a:t>UNSE </a:t>
            </a:r>
            <a:r>
              <a:rPr lang="en-US" dirty="0">
                <a:latin typeface="Calibri" pitchFamily="34" charset="0"/>
              </a:rPr>
              <a:t>Energy Efficiency Standard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05BF-EFC5-4413-B0D4-C5345934EDCD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26759" t="30205" r="11840" b="10264"/>
          <a:stretch/>
        </p:blipFill>
        <p:spPr bwMode="auto">
          <a:xfrm>
            <a:off x="638175" y="1447800"/>
            <a:ext cx="7696200" cy="4648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8839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4183865"/>
              </p:ext>
            </p:extLst>
          </p:nvPr>
        </p:nvGraphicFramePr>
        <p:xfrm>
          <a:off x="411330" y="1524000"/>
          <a:ext cx="7025942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UNSE Loads &amp; Resource </a:t>
            </a:r>
            <a:r>
              <a:rPr lang="en-US" dirty="0" smtClean="0"/>
              <a:t>Forecast (Before Gila River)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05BF-EFC5-4413-B0D4-C5345934EDCD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162800" y="1371600"/>
            <a:ext cx="457200" cy="365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172200" y="1292962"/>
            <a:ext cx="248503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tx1"/>
                </a:solidFill>
                <a:latin typeface="+mn-lt"/>
              </a:rPr>
              <a:t>Peak Demand Net Energy </a:t>
            </a:r>
          </a:p>
          <a:p>
            <a:pPr algn="ctr"/>
            <a:r>
              <a:rPr lang="en-US" sz="1050" dirty="0" smtClean="0">
                <a:solidFill>
                  <a:schemeClr val="tx1"/>
                </a:solidFill>
                <a:latin typeface="+mn-lt"/>
              </a:rPr>
              <a:t>Efficiency and Distributed Generation  </a:t>
            </a:r>
          </a:p>
          <a:p>
            <a:pPr algn="ctr"/>
            <a:r>
              <a:rPr lang="en-US" sz="1050" dirty="0" smtClean="0">
                <a:solidFill>
                  <a:schemeClr val="tx1"/>
                </a:solidFill>
                <a:latin typeface="+mn-lt"/>
              </a:rPr>
              <a:t>With a 15% Planning Reserve Margin</a:t>
            </a:r>
            <a:endParaRPr lang="en-US" sz="105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6896100" y="1828800"/>
            <a:ext cx="266700" cy="228600"/>
          </a:xfrm>
          <a:prstGeom prst="straightConnector1">
            <a:avLst/>
          </a:prstGeom>
          <a:ln w="25400"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590800" y="2603905"/>
            <a:ext cx="3048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chemeClr val="tx1"/>
                </a:solidFill>
                <a:latin typeface="+mn-lt"/>
              </a:rPr>
              <a:t>Annual capacity exposure approximately 200 to 300 MW during the Summer Peak</a:t>
            </a:r>
            <a:endParaRPr lang="en-US" sz="1400" b="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4106091" y="2286000"/>
            <a:ext cx="0" cy="385353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101609" y="3316259"/>
            <a:ext cx="0" cy="368104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547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295400" y="3886200"/>
            <a:ext cx="1524000" cy="286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1000" y="4254582"/>
            <a:ext cx="3352800" cy="2565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indent="-171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</a:pPr>
            <a:r>
              <a:rPr lang="en-US" sz="1100" b="0" dirty="0" smtClean="0">
                <a:solidFill>
                  <a:schemeClr val="tx1"/>
                </a:solidFill>
                <a:latin typeface="+mn-lt"/>
              </a:rPr>
              <a:t>On August 22, 2011 the EPA issued a decision requiring SJGS to install SCRs within 5 years, by September 21, 2016 at an estimated cost of $800-$900 million</a:t>
            </a:r>
          </a:p>
          <a:p>
            <a:pPr marL="0"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</a:pPr>
            <a:endParaRPr lang="en-US" sz="1100" b="0" dirty="0" smtClean="0">
              <a:solidFill>
                <a:schemeClr val="tx1"/>
              </a:solidFill>
              <a:latin typeface="+mn-lt"/>
            </a:endParaRPr>
          </a:p>
          <a:p>
            <a:pPr marL="171450" lvl="1" indent="-171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</a:pPr>
            <a:r>
              <a:rPr lang="en-US" sz="1100" b="0" dirty="0" smtClean="0">
                <a:solidFill>
                  <a:schemeClr val="tx1"/>
                </a:solidFill>
                <a:latin typeface="+mn-lt"/>
              </a:rPr>
              <a:t>The decision has been challenged in court and the parties to that litigation developed an alternative to installing SCRs</a:t>
            </a:r>
          </a:p>
          <a:p>
            <a:pPr marL="0"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</a:pPr>
            <a:endParaRPr lang="en-US" sz="1100" b="0" dirty="0" smtClean="0">
              <a:solidFill>
                <a:schemeClr val="tx1"/>
              </a:solidFill>
              <a:latin typeface="+mn-lt"/>
            </a:endParaRPr>
          </a:p>
          <a:p>
            <a:pPr marL="171450" lvl="1" indent="-171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</a:pPr>
            <a:r>
              <a:rPr lang="en-US" sz="1100" b="0" dirty="0" smtClean="0">
                <a:solidFill>
                  <a:schemeClr val="tx1"/>
                </a:solidFill>
                <a:latin typeface="+mn-lt"/>
              </a:rPr>
              <a:t>New Mexico EIB recently approved the alternative plan to shut down 2 units and install SNCR on the remaining 2 units by the end of 2017</a:t>
            </a:r>
          </a:p>
          <a:p>
            <a:pPr marL="171450" lvl="1" indent="-171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</a:pPr>
            <a:endParaRPr lang="en-US" sz="1100" b="0" dirty="0" smtClean="0">
              <a:solidFill>
                <a:schemeClr val="tx1"/>
              </a:solidFill>
              <a:latin typeface="+mn-lt"/>
            </a:endParaRPr>
          </a:p>
          <a:p>
            <a:pPr marL="171450" lvl="1" indent="-171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</a:pPr>
            <a:r>
              <a:rPr lang="en-US" sz="1100" b="0" dirty="0" smtClean="0">
                <a:solidFill>
                  <a:schemeClr val="tx1"/>
                </a:solidFill>
                <a:latin typeface="+mn-lt"/>
              </a:rPr>
              <a:t>Awaiting EPA approval</a:t>
            </a:r>
          </a:p>
          <a:p>
            <a:pPr marL="342900" lvl="1" indent="-3429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</a:pPr>
            <a:endParaRPr lang="en-US" sz="1900" b="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1000" y="4043766"/>
            <a:ext cx="3352800" cy="2566949"/>
          </a:xfrm>
          <a:prstGeom prst="rect">
            <a:avLst/>
          </a:prstGeom>
          <a:noFill/>
          <a:ln w="12700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San Juan Generating Station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05BF-EFC5-4413-B0D4-C5345934EDC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85800" y="3257324"/>
            <a:ext cx="2667000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tabLst>
                <a:tab pos="114300" algn="l"/>
              </a:tabLst>
            </a:pPr>
            <a:r>
              <a:rPr lang="en-US" sz="1100" dirty="0">
                <a:solidFill>
                  <a:schemeClr val="tx1"/>
                </a:solidFill>
                <a:latin typeface="+mn-lt"/>
              </a:rPr>
              <a:t>Operator: Public Service of New Mexico </a:t>
            </a:r>
            <a:endParaRPr lang="en-US" sz="1100" dirty="0" smtClean="0">
              <a:solidFill>
                <a:schemeClr val="tx1"/>
              </a:solidFill>
              <a:latin typeface="+mn-lt"/>
            </a:endParaRPr>
          </a:p>
          <a:p>
            <a:pPr marL="0"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tabLst>
                <a:tab pos="114300" algn="l"/>
              </a:tabLst>
            </a:pPr>
            <a:r>
              <a:rPr lang="en-US" sz="1100" dirty="0" smtClean="0">
                <a:solidFill>
                  <a:schemeClr val="tx1"/>
                </a:solidFill>
                <a:latin typeface="+mn-lt"/>
              </a:rPr>
              <a:t>Location</a:t>
            </a:r>
            <a:r>
              <a:rPr lang="en-US" sz="1100" dirty="0">
                <a:solidFill>
                  <a:schemeClr val="tx1"/>
                </a:solidFill>
                <a:latin typeface="+mn-lt"/>
              </a:rPr>
              <a:t>: Farmington, New </a:t>
            </a:r>
            <a:r>
              <a:rPr lang="en-US" sz="1100" dirty="0" smtClean="0">
                <a:solidFill>
                  <a:schemeClr val="tx1"/>
                </a:solidFill>
                <a:latin typeface="+mn-lt"/>
              </a:rPr>
              <a:t>Mexico</a:t>
            </a:r>
          </a:p>
          <a:p>
            <a:pPr marL="0"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tabLst>
                <a:tab pos="114300" algn="l"/>
              </a:tabLst>
            </a:pPr>
            <a:r>
              <a:rPr lang="en-US" sz="1100" dirty="0" smtClean="0">
                <a:solidFill>
                  <a:schemeClr val="tx1"/>
                </a:solidFill>
                <a:latin typeface="+mn-lt"/>
              </a:rPr>
              <a:t>In </a:t>
            </a:r>
            <a:r>
              <a:rPr lang="en-US" sz="1100" dirty="0">
                <a:solidFill>
                  <a:schemeClr val="tx1"/>
                </a:solidFill>
                <a:latin typeface="+mn-lt"/>
              </a:rPr>
              <a:t>Service: </a:t>
            </a:r>
            <a:r>
              <a:rPr lang="en-US" sz="1100" dirty="0" smtClean="0">
                <a:solidFill>
                  <a:schemeClr val="tx1"/>
                </a:solidFill>
                <a:latin typeface="+mn-lt"/>
              </a:rPr>
              <a:t>1973, 1976</a:t>
            </a:r>
          </a:p>
          <a:p>
            <a:pPr marL="0"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tabLst>
                <a:tab pos="114300" algn="l"/>
              </a:tabLst>
            </a:pPr>
            <a:r>
              <a:rPr lang="en-US" sz="1100" dirty="0" smtClean="0">
                <a:solidFill>
                  <a:schemeClr val="tx1"/>
                </a:solidFill>
                <a:latin typeface="+mn-lt"/>
              </a:rPr>
              <a:t>TEP’s Share is 340 MW </a:t>
            </a:r>
            <a:endParaRPr lang="en-US" sz="11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" name="Picture 12" descr="Picture1"/>
          <p:cNvPicPr preferRelativeResize="0">
            <a:picLocks noChangeArrowheads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1295400"/>
            <a:ext cx="2667000" cy="191476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3778548"/>
              </p:ext>
            </p:extLst>
          </p:nvPr>
        </p:nvGraphicFramePr>
        <p:xfrm>
          <a:off x="3316941" y="965469"/>
          <a:ext cx="5029200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7418961" y="1981200"/>
            <a:ext cx="3163111" cy="600974"/>
            <a:chOff x="7418961" y="3461266"/>
            <a:chExt cx="3163111" cy="600974"/>
          </a:xfrm>
        </p:grpSpPr>
        <p:sp>
          <p:nvSpPr>
            <p:cNvPr id="9" name="Rectangle 8"/>
            <p:cNvSpPr/>
            <p:nvPr/>
          </p:nvSpPr>
          <p:spPr>
            <a:xfrm>
              <a:off x="7418961" y="3505757"/>
              <a:ext cx="152400" cy="1524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43800" y="3461266"/>
              <a:ext cx="303827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 smtClean="0">
                  <a:solidFill>
                    <a:schemeClr val="tx1"/>
                  </a:solidFill>
                  <a:latin typeface="+mn-lt"/>
                </a:rPr>
                <a:t>Early Retirement</a:t>
              </a:r>
              <a:endParaRPr lang="en-US" sz="110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550285" y="3800630"/>
              <a:ext cx="25859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 smtClean="0">
                  <a:solidFill>
                    <a:schemeClr val="tx1"/>
                  </a:solidFill>
                  <a:latin typeface="+mn-lt"/>
                </a:rPr>
                <a:t>SNCR Upgrades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418961" y="3839846"/>
              <a:ext cx="152400" cy="152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219200" y="3912962"/>
            <a:ext cx="16002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tx1"/>
                </a:solidFill>
                <a:latin typeface="+mn-lt"/>
              </a:rPr>
              <a:t>EPA Regulatory Status</a:t>
            </a:r>
            <a:endParaRPr 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33801" y="3752259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+mn-lt"/>
              </a:rPr>
              <a:t>Regional Coal Capacity Reduction of 840 MW by 2018 (Proposed Plan)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  <a:latin typeface="+mn-lt"/>
              </a:rPr>
              <a:t>TEP’s Reduction is 170 MW</a:t>
            </a:r>
            <a:endParaRPr lang="en-US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980424" y="4542410"/>
            <a:ext cx="4695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itchFamily="34" charset="0"/>
              <a:buChar char="•"/>
            </a:pPr>
            <a:r>
              <a:rPr lang="en-US" sz="1600" b="0" dirty="0" smtClean="0">
                <a:solidFill>
                  <a:schemeClr val="tx1"/>
                </a:solidFill>
                <a:latin typeface="+mn-lt"/>
              </a:rPr>
              <a:t>Under the new proposal TEP would have to invest </a:t>
            </a:r>
          </a:p>
          <a:p>
            <a:pPr algn="l"/>
            <a:r>
              <a:rPr lang="en-US" sz="16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b="0" dirty="0" smtClean="0">
                <a:solidFill>
                  <a:schemeClr val="tx1"/>
                </a:solidFill>
                <a:latin typeface="+mn-lt"/>
              </a:rPr>
              <a:t>  approximately $30 million in Selective Non-Catalytic  </a:t>
            </a:r>
          </a:p>
          <a:p>
            <a:pPr algn="l"/>
            <a:r>
              <a:rPr lang="en-US" sz="16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b="0" dirty="0" smtClean="0">
                <a:solidFill>
                  <a:schemeClr val="tx1"/>
                </a:solidFill>
                <a:latin typeface="+mn-lt"/>
              </a:rPr>
              <a:t>  Reduction technology</a:t>
            </a:r>
          </a:p>
          <a:p>
            <a:pPr marL="171450" indent="-171450" algn="l">
              <a:buFont typeface="Arial" pitchFamily="34" charset="0"/>
              <a:buChar char="•"/>
            </a:pPr>
            <a:endParaRPr lang="en-US" sz="1600" b="0" dirty="0" smtClean="0">
              <a:solidFill>
                <a:schemeClr val="tx1"/>
              </a:solidFill>
              <a:latin typeface="+mn-lt"/>
            </a:endParaRPr>
          </a:p>
          <a:p>
            <a:pPr marL="171450" indent="-171450" algn="l">
              <a:buFont typeface="Arial" pitchFamily="34" charset="0"/>
              <a:buChar char="•"/>
            </a:pPr>
            <a:r>
              <a:rPr lang="en-US" sz="1600" b="0" dirty="0" smtClean="0">
                <a:solidFill>
                  <a:schemeClr val="tx1"/>
                </a:solidFill>
                <a:latin typeface="+mn-lt"/>
              </a:rPr>
              <a:t>This proposed plan reduces TEP’s investment at San Juan by $170 million</a:t>
            </a:r>
            <a:endParaRPr lang="en-US" sz="1600" b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975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0027024"/>
              </p:ext>
            </p:extLst>
          </p:nvPr>
        </p:nvGraphicFramePr>
        <p:xfrm>
          <a:off x="411330" y="1524000"/>
          <a:ext cx="7025942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UNSE Loads &amp; Resource </a:t>
            </a:r>
            <a:r>
              <a:rPr lang="en-US" dirty="0" smtClean="0"/>
              <a:t>Forecast (After Gila River)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05BF-EFC5-4413-B0D4-C5345934EDCD}" type="slidenum">
              <a:rPr lang="en-US" smtClean="0"/>
              <a:pPr/>
              <a:t>29</a:t>
            </a:fld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086600" y="3200400"/>
            <a:ext cx="0" cy="1041358"/>
          </a:xfrm>
          <a:prstGeom prst="straightConnector1">
            <a:avLst/>
          </a:prstGeom>
          <a:ln w="254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086600" y="4340594"/>
            <a:ext cx="0" cy="520679"/>
          </a:xfrm>
          <a:prstGeom prst="straightConnector1">
            <a:avLst/>
          </a:prstGeom>
          <a:ln w="254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086600" y="2272842"/>
            <a:ext cx="0" cy="830507"/>
          </a:xfrm>
          <a:prstGeom prst="straightConnector1">
            <a:avLst/>
          </a:prstGeom>
          <a:ln w="254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162800" y="1371600"/>
            <a:ext cx="457200" cy="365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239000" y="2362200"/>
            <a:ext cx="1066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tx1"/>
                </a:solidFill>
                <a:latin typeface="+mn-lt"/>
              </a:rPr>
              <a:t>Peaking</a:t>
            </a:r>
          </a:p>
          <a:p>
            <a:pPr algn="ctr"/>
            <a:r>
              <a:rPr lang="en-US" sz="1050" dirty="0" smtClean="0">
                <a:solidFill>
                  <a:schemeClr val="tx1"/>
                </a:solidFill>
                <a:latin typeface="+mn-lt"/>
              </a:rPr>
              <a:t> Requirements</a:t>
            </a:r>
            <a:endParaRPr lang="en-US" sz="105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62800" y="4340594"/>
            <a:ext cx="12192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tx1"/>
                </a:solidFill>
                <a:latin typeface="+mn-lt"/>
              </a:rPr>
              <a:t>Base Load </a:t>
            </a:r>
          </a:p>
          <a:p>
            <a:pPr algn="ctr"/>
            <a:r>
              <a:rPr lang="en-US" sz="1050" dirty="0" smtClean="0">
                <a:solidFill>
                  <a:schemeClr val="tx1"/>
                </a:solidFill>
                <a:latin typeface="+mn-lt"/>
              </a:rPr>
              <a:t>Requirements</a:t>
            </a:r>
            <a:endParaRPr lang="en-US" sz="105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62800" y="3429000"/>
            <a:ext cx="12954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tx1"/>
                </a:solidFill>
                <a:latin typeface="+mn-lt"/>
              </a:rPr>
              <a:t>Intermediate</a:t>
            </a:r>
          </a:p>
          <a:p>
            <a:pPr algn="ctr"/>
            <a:r>
              <a:rPr lang="en-US" sz="1050" dirty="0" smtClean="0">
                <a:solidFill>
                  <a:schemeClr val="tx1"/>
                </a:solidFill>
                <a:latin typeface="+mn-lt"/>
              </a:rPr>
              <a:t> Requirements</a:t>
            </a:r>
            <a:endParaRPr lang="en-US" sz="105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72200" y="1292962"/>
            <a:ext cx="248503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tx1"/>
                </a:solidFill>
                <a:latin typeface="+mn-lt"/>
              </a:rPr>
              <a:t>Peak Demand Net Energy </a:t>
            </a:r>
          </a:p>
          <a:p>
            <a:pPr algn="ctr"/>
            <a:r>
              <a:rPr lang="en-US" sz="1050" dirty="0" smtClean="0">
                <a:solidFill>
                  <a:schemeClr val="tx1"/>
                </a:solidFill>
                <a:latin typeface="+mn-lt"/>
              </a:rPr>
              <a:t>Efficiency and Distributed Generation  </a:t>
            </a:r>
          </a:p>
          <a:p>
            <a:pPr algn="ctr"/>
            <a:r>
              <a:rPr lang="en-US" sz="1050" dirty="0" smtClean="0">
                <a:solidFill>
                  <a:schemeClr val="tx1"/>
                </a:solidFill>
                <a:latin typeface="+mn-lt"/>
              </a:rPr>
              <a:t>With a 15% Planning Reserve Margin</a:t>
            </a:r>
            <a:endParaRPr lang="en-US" sz="105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6896100" y="1828800"/>
            <a:ext cx="266700" cy="228600"/>
          </a:xfrm>
          <a:prstGeom prst="straightConnector1">
            <a:avLst/>
          </a:prstGeom>
          <a:ln w="25400"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895600" y="3372734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400" b="1" i="0" u="none" strike="noStrike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>
                <a:solidFill>
                  <a:srgbClr val="C00000"/>
                </a:solidFill>
              </a:rPr>
              <a:t>UNSE </a:t>
            </a:r>
            <a:r>
              <a:rPr lang="en-US" sz="1200" dirty="0" smtClean="0">
                <a:solidFill>
                  <a:srgbClr val="C00000"/>
                </a:solidFill>
              </a:rPr>
              <a:t>Remaining </a:t>
            </a:r>
          </a:p>
          <a:p>
            <a:pPr algn="ctr">
              <a:defRPr sz="1400" b="1" i="0" u="none" strike="noStrike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 smtClean="0">
                <a:solidFill>
                  <a:srgbClr val="C00000"/>
                </a:solidFill>
              </a:rPr>
              <a:t>Procurement </a:t>
            </a:r>
            <a:r>
              <a:rPr lang="en-US" sz="1200" dirty="0">
                <a:solidFill>
                  <a:srgbClr val="C00000"/>
                </a:solidFill>
              </a:rPr>
              <a:t>Requirements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122115" y="3242920"/>
            <a:ext cx="0" cy="181630"/>
          </a:xfrm>
          <a:prstGeom prst="straightConnector1">
            <a:avLst/>
          </a:prstGeom>
          <a:ln w="25400">
            <a:solidFill>
              <a:srgbClr val="C0000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4122115" y="3804594"/>
            <a:ext cx="0" cy="212061"/>
          </a:xfrm>
          <a:prstGeom prst="straightConnector1">
            <a:avLst/>
          </a:prstGeom>
          <a:ln w="25400">
            <a:solidFill>
              <a:srgbClr val="C0000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245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Reducing UNSE’s Reliance on Market Resources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365125"/>
          </a:xfrm>
        </p:spPr>
        <p:txBody>
          <a:bodyPr/>
          <a:lstStyle/>
          <a:p>
            <a:fld id="{520405BF-EFC5-4413-B0D4-C5345934EDCD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68549" y="1458975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+mn-lt"/>
              </a:rPr>
              <a:t>Resource Capacity </a:t>
            </a:r>
          </a:p>
          <a:p>
            <a:pPr algn="ctr"/>
            <a:r>
              <a:rPr lang="en-US" sz="1800" u="sng" dirty="0" smtClean="0">
                <a:solidFill>
                  <a:schemeClr val="tx1"/>
                </a:solidFill>
                <a:latin typeface="+mn-lt"/>
              </a:rPr>
              <a:t>After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to Gila River Acquisition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8949" y="1455400"/>
            <a:ext cx="381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+mn-lt"/>
              </a:rPr>
              <a:t>Resource Capacity </a:t>
            </a:r>
            <a:endParaRPr lang="en-US" sz="1800" dirty="0" smtClean="0">
              <a:solidFill>
                <a:schemeClr val="tx1"/>
              </a:solidFill>
              <a:latin typeface="+mn-lt"/>
            </a:endParaRPr>
          </a:p>
          <a:p>
            <a:pPr algn="ctr"/>
            <a:r>
              <a:rPr lang="en-US" sz="1800" u="sng" dirty="0" smtClean="0">
                <a:solidFill>
                  <a:schemeClr val="tx1"/>
                </a:solidFill>
                <a:latin typeface="+mn-lt"/>
              </a:rPr>
              <a:t>Prior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to Gila River 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Acquisition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  <a:p>
            <a:pPr algn="ctr"/>
            <a:endParaRPr lang="en-US"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3930349" y="3962400"/>
            <a:ext cx="914400" cy="5334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1688455"/>
              </p:ext>
            </p:extLst>
          </p:nvPr>
        </p:nvGraphicFramePr>
        <p:xfrm>
          <a:off x="4768549" y="2133600"/>
          <a:ext cx="3681413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1426072"/>
              </p:ext>
            </p:extLst>
          </p:nvPr>
        </p:nvGraphicFramePr>
        <p:xfrm>
          <a:off x="-76200" y="1600200"/>
          <a:ext cx="4660298" cy="4811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9121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16"/>
          <p:cNvGrpSpPr/>
          <p:nvPr/>
        </p:nvGrpSpPr>
        <p:grpSpPr>
          <a:xfrm>
            <a:off x="1904098" y="1424825"/>
            <a:ext cx="821723" cy="1143000"/>
            <a:chOff x="2133600" y="1640303"/>
            <a:chExt cx="1066800" cy="1483897"/>
          </a:xfrm>
        </p:grpSpPr>
        <p:pic>
          <p:nvPicPr>
            <p:cNvPr id="4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38333" t="74667" r="50000" b="6666"/>
            <a:stretch>
              <a:fillRect/>
            </a:stretch>
          </p:blipFill>
          <p:spPr bwMode="auto">
            <a:xfrm>
              <a:off x="2133600" y="2057400"/>
              <a:ext cx="10668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5833" t="13333" r="65571" b="74667"/>
            <a:stretch>
              <a:fillRect/>
            </a:stretch>
          </p:blipFill>
          <p:spPr bwMode="auto">
            <a:xfrm>
              <a:off x="2209800" y="1640303"/>
              <a:ext cx="786063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" name="TextBox 22"/>
          <p:cNvSpPr txBox="1"/>
          <p:nvPr/>
        </p:nvSpPr>
        <p:spPr>
          <a:xfrm>
            <a:off x="1647825" y="2505148"/>
            <a:ext cx="1452402" cy="824677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  <a:latin typeface="Calibri" pitchFamily="34" charset="0"/>
              </a:rPr>
              <a:t>138 </a:t>
            </a:r>
            <a:r>
              <a:rPr lang="en-US" sz="1200" dirty="0">
                <a:solidFill>
                  <a:schemeClr val="tx1"/>
                </a:solidFill>
                <a:latin typeface="Calibri" pitchFamily="34" charset="0"/>
              </a:rPr>
              <a:t>MW </a:t>
            </a:r>
            <a:endParaRPr lang="en-US" sz="1200" dirty="0" smtClean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r>
              <a:rPr lang="en-US" sz="1200" dirty="0" smtClean="0">
                <a:solidFill>
                  <a:schemeClr val="tx1"/>
                </a:solidFill>
                <a:latin typeface="Calibri" pitchFamily="34" charset="0"/>
              </a:rPr>
              <a:t>Acquire Gila River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  <a:latin typeface="Calibri" pitchFamily="34" charset="0"/>
              </a:rPr>
              <a:t>Combined Cycle Plant</a:t>
            </a:r>
            <a:endParaRPr lang="en-US" sz="12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2014 UNSE IRP Reference Case Plan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29400" y="6019800"/>
            <a:ext cx="2133600" cy="365125"/>
          </a:xfrm>
        </p:spPr>
        <p:txBody>
          <a:bodyPr/>
          <a:lstStyle/>
          <a:p>
            <a:fld id="{520405BF-EFC5-4413-B0D4-C5345934EDCD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7768305" y="3638550"/>
            <a:ext cx="1114425" cy="762000"/>
          </a:xfrm>
          <a:prstGeom prst="rightArrow">
            <a:avLst/>
          </a:prstGeom>
          <a:solidFill>
            <a:srgbClr val="0B27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5030" y="3829050"/>
            <a:ext cx="7153275" cy="381000"/>
          </a:xfrm>
          <a:prstGeom prst="rect">
            <a:avLst/>
          </a:prstGeom>
          <a:solidFill>
            <a:srgbClr val="0B27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634080" y="3838576"/>
            <a:ext cx="7848600" cy="3429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2014</a:t>
            </a:r>
            <a:r>
              <a:rPr lang="en-US" sz="1800" b="1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        2016         2018          2020          2022          2024          2026          2028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9" name="TextBox 6"/>
          <p:cNvSpPr txBox="1"/>
          <p:nvPr/>
        </p:nvSpPr>
        <p:spPr>
          <a:xfrm>
            <a:off x="457200" y="2653550"/>
            <a:ext cx="1495425" cy="6096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  <a:latin typeface="Calibri" pitchFamily="34" charset="0"/>
              </a:rPr>
              <a:t>Vail to Valencia 115kV – 138kV Conversion</a:t>
            </a:r>
            <a:endParaRPr lang="en-US" sz="1200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10" name="Elbow Connector 9"/>
          <p:cNvCxnSpPr/>
          <p:nvPr/>
        </p:nvCxnSpPr>
        <p:spPr>
          <a:xfrm rot="5400000">
            <a:off x="977098" y="3533657"/>
            <a:ext cx="552922" cy="708"/>
          </a:xfrm>
          <a:prstGeom prst="bentConnector3">
            <a:avLst>
              <a:gd name="adj1" fmla="val 50000"/>
            </a:avLst>
          </a:prstGeom>
          <a:ln w="19050" cap="rnd">
            <a:solidFill>
              <a:schemeClr val="bg1">
                <a:lumMod val="65000"/>
              </a:schemeClr>
            </a:solidFill>
            <a:bevel/>
            <a:tailEnd type="oval" w="lg" len="lg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65000" t="34666" r="24167" b="40000"/>
          <a:stretch>
            <a:fillRect/>
          </a:stretch>
        </p:blipFill>
        <p:spPr bwMode="auto">
          <a:xfrm>
            <a:off x="741457" y="1272425"/>
            <a:ext cx="990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6"/>
          <p:cNvGrpSpPr/>
          <p:nvPr/>
        </p:nvGrpSpPr>
        <p:grpSpPr>
          <a:xfrm>
            <a:off x="3112102" y="1424825"/>
            <a:ext cx="821723" cy="1143000"/>
            <a:chOff x="2133600" y="1640303"/>
            <a:chExt cx="1066800" cy="1483897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38333" t="74667" r="50000" b="6666"/>
            <a:stretch>
              <a:fillRect/>
            </a:stretch>
          </p:blipFill>
          <p:spPr bwMode="auto">
            <a:xfrm>
              <a:off x="2133600" y="2057400"/>
              <a:ext cx="10668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5833" t="13333" r="65571" b="74667"/>
            <a:stretch>
              <a:fillRect/>
            </a:stretch>
          </p:blipFill>
          <p:spPr bwMode="auto">
            <a:xfrm>
              <a:off x="2209800" y="1640303"/>
              <a:ext cx="786063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/>
          <a:srcRect l="25833" t="34666" r="64167" b="45333"/>
          <a:stretch>
            <a:fillRect/>
          </a:stretch>
        </p:blipFill>
        <p:spPr bwMode="auto">
          <a:xfrm>
            <a:off x="5915025" y="4248150"/>
            <a:ext cx="91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/>
          <a:srcRect l="51666" t="13333" r="37501" b="61334"/>
          <a:stretch>
            <a:fillRect/>
          </a:stretch>
        </p:blipFill>
        <p:spPr bwMode="auto">
          <a:xfrm>
            <a:off x="4962369" y="4217922"/>
            <a:ext cx="990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4348830" y="3091700"/>
            <a:ext cx="1524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7"/>
          <p:cNvSpPr txBox="1"/>
          <p:nvPr/>
        </p:nvSpPr>
        <p:spPr>
          <a:xfrm>
            <a:off x="2943225" y="2491625"/>
            <a:ext cx="1276350" cy="107632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Calibri" pitchFamily="34" charset="0"/>
              </a:rPr>
              <a:t>21 MW Combustion Turbine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  <a:latin typeface="Calibri" pitchFamily="34" charset="0"/>
              </a:rPr>
              <a:t>(Santa Cruz)</a:t>
            </a:r>
            <a:r>
              <a:rPr lang="en-US" sz="1200" b="1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endParaRPr lang="en-US" sz="1200" b="1" dirty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endParaRPr lang="en-US" sz="12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 cstate="print"/>
          <a:srcRect l="40000" t="54667" r="52500" b="30666"/>
          <a:stretch>
            <a:fillRect/>
          </a:stretch>
        </p:blipFill>
        <p:spPr bwMode="auto">
          <a:xfrm>
            <a:off x="2486025" y="4400550"/>
            <a:ext cx="685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" name="Group 69"/>
          <p:cNvGrpSpPr/>
          <p:nvPr/>
        </p:nvGrpSpPr>
        <p:grpSpPr>
          <a:xfrm>
            <a:off x="1647825" y="4552950"/>
            <a:ext cx="571500" cy="457200"/>
            <a:chOff x="1912557" y="5547488"/>
            <a:chExt cx="571500" cy="457200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57400" y="5638800"/>
              <a:ext cx="152400" cy="3048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1" i="0" u="none" strike="noStrike" cap="none" normalizeH="0" baseline="0" smtClean="0">
                <a:ln>
                  <a:noFill/>
                </a:ln>
                <a:solidFill>
                  <a:srgbClr val="B2B2B2"/>
                </a:solidFill>
                <a:effectLst/>
                <a:latin typeface="Arial" charset="0"/>
              </a:endParaRPr>
            </a:p>
          </p:txBody>
        </p:sp>
        <p:grpSp>
          <p:nvGrpSpPr>
            <p:cNvPr id="34" name="Group 68"/>
            <p:cNvGrpSpPr/>
            <p:nvPr/>
          </p:nvGrpSpPr>
          <p:grpSpPr>
            <a:xfrm>
              <a:off x="1912557" y="5547488"/>
              <a:ext cx="571500" cy="457200"/>
              <a:chOff x="1905000" y="5562600"/>
              <a:chExt cx="762000" cy="609600"/>
            </a:xfrm>
          </p:grpSpPr>
          <p:pic>
            <p:nvPicPr>
              <p:cNvPr id="35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37500" t="58667" r="55833" b="31999"/>
              <a:stretch>
                <a:fillRect/>
              </a:stretch>
            </p:blipFill>
            <p:spPr bwMode="auto">
              <a:xfrm>
                <a:off x="1981200" y="5577714"/>
                <a:ext cx="609600" cy="533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6" name="Rounded Rectangle 35"/>
              <p:cNvSpPr/>
              <p:nvPr/>
            </p:nvSpPr>
            <p:spPr bwMode="auto">
              <a:xfrm>
                <a:off x="1905000" y="5562600"/>
                <a:ext cx="762000" cy="609600"/>
              </a:xfrm>
              <a:prstGeom prst="roundRect">
                <a:avLst/>
              </a:prstGeom>
              <a:noFill/>
              <a:ln>
                <a:solidFill>
                  <a:srgbClr val="00B0F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00" b="1" i="0" u="none" strike="noStrike" cap="none" normalizeH="0" baseline="0" smtClean="0">
                  <a:ln>
                    <a:noFill/>
                  </a:ln>
                  <a:solidFill>
                    <a:srgbClr val="B2B2B2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37" name="Sun 36"/>
          <p:cNvSpPr>
            <a:spLocks noChangeAspect="1"/>
          </p:cNvSpPr>
          <p:nvPr/>
        </p:nvSpPr>
        <p:spPr bwMode="auto">
          <a:xfrm>
            <a:off x="6920739" y="4400550"/>
            <a:ext cx="643890" cy="594360"/>
          </a:xfrm>
          <a:prstGeom prst="sun">
            <a:avLst/>
          </a:prstGeom>
          <a:solidFill>
            <a:srgbClr val="2070D0"/>
          </a:solidFill>
          <a:ln w="15875" cap="flat" cmpd="sng" algn="ctr">
            <a:solidFill>
              <a:schemeClr val="bg2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0" u="none" strike="noStrike" cap="none" normalizeH="0" baseline="0" smtClean="0">
              <a:ln>
                <a:noFill/>
              </a:ln>
              <a:solidFill>
                <a:srgbClr val="B2B2B2"/>
              </a:solidFill>
              <a:effectLst/>
              <a:latin typeface="Arial" charset="0"/>
            </a:endParaRPr>
          </a:p>
        </p:txBody>
      </p:sp>
      <p:sp>
        <p:nvSpPr>
          <p:cNvPr id="38" name="TextBox 22"/>
          <p:cNvSpPr txBox="1"/>
          <p:nvPr/>
        </p:nvSpPr>
        <p:spPr>
          <a:xfrm>
            <a:off x="1571625" y="5172075"/>
            <a:ext cx="1600200" cy="61912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Calibri" pitchFamily="34" charset="0"/>
              </a:rPr>
              <a:t>Fully Compliant with Arizon</a:t>
            </a:r>
            <a:r>
              <a:rPr lang="en-US" sz="1200" dirty="0" smtClean="0">
                <a:solidFill>
                  <a:schemeClr val="tx1"/>
                </a:solidFill>
                <a:latin typeface="Calibri" pitchFamily="34" charset="0"/>
              </a:rPr>
              <a:t>a </a:t>
            </a:r>
            <a:r>
              <a:rPr lang="en-US" sz="1200" b="1" dirty="0" smtClean="0">
                <a:solidFill>
                  <a:schemeClr val="tx1"/>
                </a:solidFill>
                <a:latin typeface="Calibri" pitchFamily="34" charset="0"/>
              </a:rPr>
              <a:t>Energy Efficient Standard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  <a:latin typeface="Calibri" pitchFamily="34" charset="0"/>
              </a:rPr>
              <a:t>22% by 2020</a:t>
            </a:r>
            <a:endParaRPr lang="en-US" sz="12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9" name="TextBox 22"/>
          <p:cNvSpPr txBox="1"/>
          <p:nvPr/>
        </p:nvSpPr>
        <p:spPr>
          <a:xfrm>
            <a:off x="5610225" y="5248275"/>
            <a:ext cx="1600200" cy="61912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Calibri" pitchFamily="34" charset="0"/>
              </a:rPr>
              <a:t>Fully Compliant with Arizon</a:t>
            </a:r>
            <a:r>
              <a:rPr lang="en-US" sz="1200" dirty="0" smtClean="0">
                <a:solidFill>
                  <a:schemeClr val="tx1"/>
                </a:solidFill>
                <a:latin typeface="Calibri" pitchFamily="34" charset="0"/>
              </a:rPr>
              <a:t>a Renewable </a:t>
            </a:r>
            <a:r>
              <a:rPr lang="en-US" sz="1200" b="1" dirty="0" smtClean="0">
                <a:solidFill>
                  <a:schemeClr val="tx1"/>
                </a:solidFill>
                <a:latin typeface="Calibri" pitchFamily="34" charset="0"/>
              </a:rPr>
              <a:t>Energy Standard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  <a:latin typeface="Calibri" pitchFamily="34" charset="0"/>
              </a:rPr>
              <a:t>15% by 2025</a:t>
            </a:r>
            <a:endParaRPr lang="en-US" sz="12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40" name="Elbow Connector 39"/>
          <p:cNvCxnSpPr/>
          <p:nvPr/>
        </p:nvCxnSpPr>
        <p:spPr>
          <a:xfrm rot="5400000">
            <a:off x="3352918" y="3533657"/>
            <a:ext cx="552922" cy="708"/>
          </a:xfrm>
          <a:prstGeom prst="bentConnector3">
            <a:avLst>
              <a:gd name="adj1" fmla="val 50000"/>
            </a:avLst>
          </a:prstGeom>
          <a:ln w="19050" cap="rnd">
            <a:solidFill>
              <a:schemeClr val="bg1">
                <a:lumMod val="65000"/>
              </a:schemeClr>
            </a:solidFill>
            <a:bevel/>
            <a:tailEnd type="oval" w="lg" len="lg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7"/>
          <p:cNvSpPr txBox="1"/>
          <p:nvPr/>
        </p:nvSpPr>
        <p:spPr>
          <a:xfrm>
            <a:off x="4572987" y="3190875"/>
            <a:ext cx="3581399" cy="107632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chemeClr val="tx1"/>
                </a:solidFill>
                <a:latin typeface="Calibri" pitchFamily="34" charset="0"/>
              </a:rPr>
              <a:t>Future Support for Intermittent Resources</a:t>
            </a:r>
            <a:endParaRPr lang="en-US" sz="1400" b="1" dirty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endParaRPr lang="en-US" sz="14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3" cstate="print"/>
          <a:srcRect l="38333" t="74667" r="50000" b="6666"/>
          <a:stretch>
            <a:fillRect/>
          </a:stretch>
        </p:blipFill>
        <p:spPr bwMode="auto">
          <a:xfrm>
            <a:off x="5374068" y="2297609"/>
            <a:ext cx="821723" cy="821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3" cstate="print"/>
          <a:srcRect l="25833" t="13333" r="65571" b="74667"/>
          <a:stretch>
            <a:fillRect/>
          </a:stretch>
        </p:blipFill>
        <p:spPr bwMode="auto">
          <a:xfrm>
            <a:off x="5432763" y="1976332"/>
            <a:ext cx="605480" cy="528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5" cstate="print"/>
          <a:srcRect l="36674" t="14856" r="54002" b="72516"/>
          <a:stretch>
            <a:fillRect/>
          </a:stretch>
        </p:blipFill>
        <p:spPr bwMode="auto">
          <a:xfrm>
            <a:off x="5907468" y="2186197"/>
            <a:ext cx="304800" cy="34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TextBox 7"/>
          <p:cNvSpPr txBox="1"/>
          <p:nvPr/>
        </p:nvSpPr>
        <p:spPr>
          <a:xfrm>
            <a:off x="4391025" y="2913707"/>
            <a:ext cx="2514599" cy="3048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Natural Gas Resources</a:t>
            </a:r>
            <a:endParaRPr lang="en-US" b="1" dirty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endParaRPr lang="en-US" sz="14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6" cstate="print"/>
          <a:srcRect l="25000" t="57333" r="70000" b="29334"/>
          <a:stretch>
            <a:fillRect/>
          </a:stretch>
        </p:blipFill>
        <p:spPr bwMode="auto">
          <a:xfrm>
            <a:off x="6888543" y="2014108"/>
            <a:ext cx="457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Rounded Rectangle 55"/>
          <p:cNvSpPr/>
          <p:nvPr/>
        </p:nvSpPr>
        <p:spPr bwMode="auto">
          <a:xfrm>
            <a:off x="6819900" y="1976330"/>
            <a:ext cx="571500" cy="822960"/>
          </a:xfrm>
          <a:prstGeom prst="roundRect">
            <a:avLst/>
          </a:prstGeom>
          <a:noFill/>
          <a:ln>
            <a:solidFill>
              <a:srgbClr val="1038E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0" u="none" strike="noStrike" cap="none" normalizeH="0" baseline="0" dirty="0" smtClean="0">
              <a:ln>
                <a:noFill/>
              </a:ln>
              <a:solidFill>
                <a:srgbClr val="B2B2B2"/>
              </a:solidFill>
              <a:effectLst/>
              <a:latin typeface="Arial" charset="0"/>
            </a:endParaRPr>
          </a:p>
        </p:txBody>
      </p:sp>
      <p:sp>
        <p:nvSpPr>
          <p:cNvPr id="57" name="TextBox 7"/>
          <p:cNvSpPr txBox="1"/>
          <p:nvPr/>
        </p:nvSpPr>
        <p:spPr>
          <a:xfrm>
            <a:off x="6448423" y="2913707"/>
            <a:ext cx="1319881" cy="3048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Energy Storage</a:t>
            </a:r>
            <a:endParaRPr lang="en-US" b="1" dirty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endParaRPr lang="en-US" sz="1400" b="1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93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 Integrated Resource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8153400" cy="5334000"/>
          </a:xfrm>
        </p:spPr>
        <p:txBody>
          <a:bodyPr>
            <a:normAutofit/>
          </a:bodyPr>
          <a:lstStyle/>
          <a:p>
            <a:endParaRPr lang="en-US" sz="1800" i="1" dirty="0" smtClean="0">
              <a:solidFill>
                <a:srgbClr val="C00000"/>
              </a:solidFill>
            </a:endParaRPr>
          </a:p>
          <a:p>
            <a:endParaRPr lang="en-US" sz="1800" i="1" dirty="0">
              <a:solidFill>
                <a:srgbClr val="C00000"/>
              </a:solidFill>
            </a:endParaRPr>
          </a:p>
          <a:p>
            <a:endParaRPr lang="en-US" sz="1800" i="1" dirty="0" smtClean="0">
              <a:solidFill>
                <a:srgbClr val="C00000"/>
              </a:solidFill>
            </a:endParaRPr>
          </a:p>
          <a:p>
            <a:endParaRPr lang="en-US" sz="1800" i="1" dirty="0">
              <a:solidFill>
                <a:srgbClr val="C00000"/>
              </a:solidFill>
            </a:endParaRPr>
          </a:p>
          <a:p>
            <a:endParaRPr lang="en-US" sz="1800" i="1" dirty="0" smtClean="0">
              <a:solidFill>
                <a:srgbClr val="C00000"/>
              </a:solidFill>
            </a:endParaRPr>
          </a:p>
          <a:p>
            <a:endParaRPr lang="en-US" sz="1800" i="1" dirty="0" smtClean="0">
              <a:solidFill>
                <a:srgbClr val="C00000"/>
              </a:solidFill>
            </a:endParaRPr>
          </a:p>
          <a:p>
            <a:endParaRPr lang="en-US" sz="1800" i="1" dirty="0">
              <a:solidFill>
                <a:srgbClr val="C00000"/>
              </a:solidFill>
            </a:endParaRPr>
          </a:p>
          <a:p>
            <a:endParaRPr lang="en-US" sz="1800" i="1" dirty="0" smtClean="0">
              <a:solidFill>
                <a:srgbClr val="C00000"/>
              </a:solidFill>
            </a:endParaRPr>
          </a:p>
          <a:p>
            <a:endParaRPr lang="en-US" sz="1800" i="1" dirty="0">
              <a:solidFill>
                <a:srgbClr val="C00000"/>
              </a:solidFill>
            </a:endParaRPr>
          </a:p>
          <a:p>
            <a:endParaRPr lang="en-US" sz="1800" i="1" dirty="0" smtClean="0">
              <a:solidFill>
                <a:srgbClr val="C00000"/>
              </a:solidFill>
            </a:endParaRPr>
          </a:p>
          <a:p>
            <a:endParaRPr lang="en-US" sz="1800" i="1" dirty="0" smtClean="0">
              <a:solidFill>
                <a:srgbClr val="C00000"/>
              </a:solidFill>
            </a:endParaRPr>
          </a:p>
          <a:p>
            <a:endParaRPr lang="en-US" sz="1800" i="1" dirty="0">
              <a:solidFill>
                <a:srgbClr val="C00000"/>
              </a:solidFill>
            </a:endParaRPr>
          </a:p>
          <a:p>
            <a:endParaRPr lang="en-US" sz="1800" i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1800" i="1" dirty="0" smtClean="0">
              <a:solidFill>
                <a:srgbClr val="C00000"/>
              </a:solidFill>
            </a:endParaRPr>
          </a:p>
          <a:p>
            <a:r>
              <a:rPr lang="en-US" sz="1400" b="0" i="1" dirty="0" smtClean="0">
                <a:solidFill>
                  <a:srgbClr val="C00000"/>
                </a:solidFill>
              </a:rPr>
              <a:t>Full write-up located at</a:t>
            </a:r>
            <a:r>
              <a:rPr lang="en-US" sz="1400" b="0" i="1" dirty="0">
                <a:solidFill>
                  <a:srgbClr val="C00000"/>
                </a:solidFill>
              </a:rPr>
              <a:t> https://www.tep.com/projects/planning</a:t>
            </a:r>
            <a:r>
              <a:rPr lang="en-US" sz="1400" b="0" i="1" dirty="0" smtClean="0">
                <a:solidFill>
                  <a:srgbClr val="C00000"/>
                </a:solidFill>
              </a:rPr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05BF-EFC5-4413-B0D4-C5345934EDCD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9" t="14689" r="25983" b="8590"/>
          <a:stretch/>
        </p:blipFill>
        <p:spPr bwMode="auto">
          <a:xfrm>
            <a:off x="4919623" y="1371600"/>
            <a:ext cx="3309977" cy="419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1" t="15067" r="25758" b="8934"/>
          <a:stretch/>
        </p:blipFill>
        <p:spPr bwMode="auto">
          <a:xfrm>
            <a:off x="762000" y="1371600"/>
            <a:ext cx="3276600" cy="419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72024" y="1752600"/>
            <a:ext cx="228600" cy="76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90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Sundt</a:t>
            </a:r>
            <a:r>
              <a:rPr lang="en-US" dirty="0" smtClean="0"/>
              <a:t> Unit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4370829"/>
            <a:ext cx="4038600" cy="2154941"/>
          </a:xfrm>
        </p:spPr>
        <p:txBody>
          <a:bodyPr>
            <a:noAutofit/>
          </a:bodyPr>
          <a:lstStyle/>
          <a:p>
            <a:pPr marL="342900" lvl="1" indent="-342900" fontAlgn="base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1100" dirty="0"/>
              <a:t>February 2011 - Arizona </a:t>
            </a:r>
            <a:r>
              <a:rPr lang="en-US" sz="1100" dirty="0" smtClean="0"/>
              <a:t>Regional </a:t>
            </a:r>
            <a:r>
              <a:rPr lang="en-US" sz="1100" dirty="0"/>
              <a:t>H</a:t>
            </a:r>
            <a:r>
              <a:rPr lang="en-US" sz="1100" dirty="0" smtClean="0"/>
              <a:t>aze Plan,</a:t>
            </a:r>
            <a:r>
              <a:rPr lang="en-US" sz="1100" dirty="0"/>
              <a:t> </a:t>
            </a:r>
            <a:r>
              <a:rPr lang="en-US" sz="1100" dirty="0" smtClean="0"/>
              <a:t>units </a:t>
            </a:r>
            <a:r>
              <a:rPr lang="en-US" sz="1100" dirty="0"/>
              <a:t>reconstructed outside of BART time frame (1962-1977) are not BART </a:t>
            </a:r>
            <a:r>
              <a:rPr lang="en-US" sz="1100" dirty="0" smtClean="0"/>
              <a:t>eligible</a:t>
            </a:r>
          </a:p>
          <a:p>
            <a:pPr marL="342900" lvl="1" indent="-342900" fontAlgn="base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</a:pPr>
            <a:endParaRPr lang="en-US" sz="1100" dirty="0"/>
          </a:p>
          <a:p>
            <a:pPr marL="342900" lvl="1" indent="-342900" fontAlgn="base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1100" dirty="0"/>
              <a:t>December 2012 - EPA disapproved decision regarding </a:t>
            </a:r>
            <a:r>
              <a:rPr lang="en-US" sz="1100" dirty="0" err="1"/>
              <a:t>Sundt</a:t>
            </a:r>
            <a:r>
              <a:rPr lang="en-US" sz="1100" dirty="0"/>
              <a:t> Unit </a:t>
            </a:r>
            <a:r>
              <a:rPr lang="en-US" sz="1100" dirty="0" smtClean="0"/>
              <a:t>4.  </a:t>
            </a:r>
            <a:r>
              <a:rPr lang="en-US" sz="1100" dirty="0" err="1" smtClean="0"/>
              <a:t>Sundt</a:t>
            </a:r>
            <a:r>
              <a:rPr lang="en-US" sz="1100" dirty="0" smtClean="0"/>
              <a:t> </a:t>
            </a:r>
            <a:r>
              <a:rPr lang="en-US" sz="1100" dirty="0"/>
              <a:t>Unit 4 </a:t>
            </a:r>
            <a:r>
              <a:rPr lang="en-US" sz="1100" dirty="0" smtClean="0"/>
              <a:t>deemed </a:t>
            </a:r>
            <a:r>
              <a:rPr lang="en-US" sz="1100" dirty="0"/>
              <a:t>BART </a:t>
            </a:r>
            <a:r>
              <a:rPr lang="en-US" sz="1100" dirty="0" smtClean="0"/>
              <a:t>eligible.</a:t>
            </a:r>
          </a:p>
          <a:p>
            <a:pPr marL="342900" lvl="1" indent="-342900" fontAlgn="base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</a:pPr>
            <a:endParaRPr lang="en-US" sz="1100" dirty="0"/>
          </a:p>
          <a:p>
            <a:pPr marL="342900" lvl="1" indent="-342900" fontAlgn="base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1100" dirty="0"/>
              <a:t>Preliminary EPA BART analysis </a:t>
            </a:r>
            <a:r>
              <a:rPr lang="en-US" sz="1100" dirty="0" smtClean="0"/>
              <a:t> could </a:t>
            </a:r>
            <a:r>
              <a:rPr lang="en-US" sz="1100" dirty="0"/>
              <a:t>cost $130 million to </a:t>
            </a:r>
            <a:r>
              <a:rPr lang="en-US" sz="1100" dirty="0" smtClean="0"/>
              <a:t>retrofit with SCR technology</a:t>
            </a:r>
            <a:endParaRPr lang="en-US" sz="1100" dirty="0"/>
          </a:p>
          <a:p>
            <a:pPr marL="342900" lvl="1" indent="-342900" fontAlgn="base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</a:pPr>
            <a:endParaRPr lang="en-US" sz="1100" dirty="0" smtClean="0"/>
          </a:p>
          <a:p>
            <a:pPr marL="342900" lvl="1" indent="-342900" fontAlgn="base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1100" dirty="0" smtClean="0"/>
              <a:t>November </a:t>
            </a:r>
            <a:r>
              <a:rPr lang="en-US" sz="1100" dirty="0"/>
              <a:t>2013  - TEP submits plan to </a:t>
            </a:r>
            <a:r>
              <a:rPr lang="en-US" sz="1100" dirty="0" smtClean="0"/>
              <a:t>EPA to eliminate </a:t>
            </a:r>
            <a:r>
              <a:rPr lang="en-US" sz="1100" dirty="0"/>
              <a:t>coal at </a:t>
            </a:r>
            <a:r>
              <a:rPr lang="en-US" sz="1100" dirty="0" err="1"/>
              <a:t>Sundt</a:t>
            </a:r>
            <a:r>
              <a:rPr lang="en-US" sz="1100" dirty="0"/>
              <a:t> by end of 2017</a:t>
            </a:r>
          </a:p>
          <a:p>
            <a:pPr marL="342900" lvl="1" indent="-342900" fontAlgn="base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</a:pPr>
            <a:endParaRPr lang="en-US" sz="1100" dirty="0" smtClean="0"/>
          </a:p>
          <a:p>
            <a:pPr marL="342900" lvl="1" indent="-342900" fontAlgn="base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1100" dirty="0" smtClean="0"/>
              <a:t>EPA accepted the alternative proposal in Q1 2014 </a:t>
            </a:r>
            <a:endParaRPr lang="en-US" sz="1100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05BF-EFC5-4413-B0D4-C5345934EDCD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Content Placeholder 10" descr="Sundt Generating Station Smaller Feb 2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900" y="1224843"/>
            <a:ext cx="3200400" cy="213221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8600" y="4267200"/>
            <a:ext cx="4267200" cy="2438400"/>
          </a:xfrm>
          <a:prstGeom prst="rect">
            <a:avLst/>
          </a:prstGeom>
          <a:noFill/>
          <a:ln w="12700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01422" y="4157990"/>
            <a:ext cx="16002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tx1"/>
                </a:solidFill>
                <a:latin typeface="+mn-lt"/>
              </a:rPr>
              <a:t>EPA Regulatory Status</a:t>
            </a:r>
            <a:endParaRPr 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952500" y="3326825"/>
            <a:ext cx="2743200" cy="100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14300" indent="-114300" algn="ctr">
              <a:spcBef>
                <a:spcPts val="0"/>
              </a:spcBef>
              <a:tabLst>
                <a:tab pos="114300" algn="l"/>
              </a:tabLst>
            </a:pPr>
            <a:r>
              <a:rPr lang="en-US" sz="1100" dirty="0">
                <a:solidFill>
                  <a:schemeClr val="tx1"/>
                </a:solidFill>
                <a:latin typeface="+mn-lt"/>
              </a:rPr>
              <a:t>Operator: </a:t>
            </a:r>
            <a:r>
              <a:rPr lang="en-US" sz="1100" dirty="0" smtClean="0">
                <a:solidFill>
                  <a:schemeClr val="tx1"/>
                </a:solidFill>
                <a:latin typeface="+mn-lt"/>
              </a:rPr>
              <a:t>Tucson Electric Power</a:t>
            </a:r>
          </a:p>
          <a:p>
            <a:pPr marL="114300" indent="-114300" algn="ctr">
              <a:spcBef>
                <a:spcPts val="0"/>
              </a:spcBef>
              <a:tabLst>
                <a:tab pos="114300" algn="l"/>
              </a:tabLst>
            </a:pPr>
            <a:r>
              <a:rPr lang="en-US" sz="1100" dirty="0" smtClean="0">
                <a:solidFill>
                  <a:schemeClr val="tx1"/>
                </a:solidFill>
                <a:latin typeface="+mn-lt"/>
              </a:rPr>
              <a:t>Location: Tucson, Arizona</a:t>
            </a:r>
          </a:p>
          <a:p>
            <a:pPr marL="114300" indent="-114300" algn="ctr">
              <a:spcBef>
                <a:spcPts val="0"/>
              </a:spcBef>
              <a:tabLst>
                <a:tab pos="114300" algn="l"/>
              </a:tabLst>
            </a:pPr>
            <a:r>
              <a:rPr lang="en-US" sz="1100" dirty="0" smtClean="0">
                <a:solidFill>
                  <a:schemeClr val="tx1"/>
                </a:solidFill>
                <a:latin typeface="+mn-lt"/>
              </a:rPr>
              <a:t>In </a:t>
            </a:r>
            <a:r>
              <a:rPr lang="en-US" sz="1100" dirty="0">
                <a:solidFill>
                  <a:schemeClr val="tx1"/>
                </a:solidFill>
                <a:latin typeface="+mn-lt"/>
              </a:rPr>
              <a:t>Service: </a:t>
            </a:r>
            <a:r>
              <a:rPr lang="en-US" sz="1100" dirty="0" smtClean="0">
                <a:solidFill>
                  <a:schemeClr val="tx1"/>
                </a:solidFill>
                <a:latin typeface="+mn-lt"/>
              </a:rPr>
              <a:t>1967, Converted to Coal in 1986</a:t>
            </a:r>
          </a:p>
          <a:p>
            <a:pPr marL="114300" indent="-114300" algn="ctr">
              <a:spcBef>
                <a:spcPts val="0"/>
              </a:spcBef>
              <a:tabLst>
                <a:tab pos="114300" algn="l"/>
              </a:tabLst>
            </a:pPr>
            <a:r>
              <a:rPr lang="en-US" sz="1100" dirty="0" smtClean="0">
                <a:solidFill>
                  <a:schemeClr val="tx1"/>
                </a:solidFill>
                <a:latin typeface="+mn-lt"/>
              </a:rPr>
              <a:t>Units 1 – 3 Operate on Natural Gas</a:t>
            </a:r>
            <a:endParaRPr lang="en-US" sz="1100" dirty="0">
              <a:solidFill>
                <a:schemeClr val="tx1"/>
              </a:solidFill>
              <a:latin typeface="+mn-lt"/>
            </a:endParaRPr>
          </a:p>
          <a:p>
            <a:pPr marL="114300" indent="-114300">
              <a:spcBef>
                <a:spcPct val="50000"/>
              </a:spcBef>
              <a:buClr>
                <a:schemeClr val="accent2"/>
              </a:buClr>
              <a:buFontTx/>
              <a:buChar char="•"/>
              <a:tabLst>
                <a:tab pos="114300" algn="l"/>
              </a:tabLst>
            </a:pPr>
            <a:endParaRPr lang="en-US" sz="1000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0758272"/>
              </p:ext>
            </p:extLst>
          </p:nvPr>
        </p:nvGraphicFramePr>
        <p:xfrm>
          <a:off x="3676650" y="1066800"/>
          <a:ext cx="5381625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6966625" y="1371600"/>
            <a:ext cx="3163111" cy="683380"/>
            <a:chOff x="7418961" y="4858926"/>
            <a:chExt cx="3163111" cy="683380"/>
          </a:xfrm>
        </p:grpSpPr>
        <p:sp>
          <p:nvSpPr>
            <p:cNvPr id="15" name="Rectangle 14"/>
            <p:cNvSpPr/>
            <p:nvPr/>
          </p:nvSpPr>
          <p:spPr>
            <a:xfrm>
              <a:off x="7418961" y="4985823"/>
              <a:ext cx="152400" cy="1524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TextBox 13"/>
            <p:cNvSpPr txBox="1"/>
            <p:nvPr/>
          </p:nvSpPr>
          <p:spPr>
            <a:xfrm>
              <a:off x="7543800" y="4858926"/>
              <a:ext cx="303827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100" dirty="0" smtClean="0">
                  <a:solidFill>
                    <a:schemeClr val="tx1"/>
                  </a:solidFill>
                  <a:latin typeface="+mn-lt"/>
                </a:rPr>
                <a:t>Proposed </a:t>
              </a:r>
              <a:r>
                <a:rPr lang="en-US" dirty="0" smtClean="0">
                  <a:solidFill>
                    <a:schemeClr val="tx1"/>
                  </a:solidFill>
                </a:rPr>
                <a:t>permanent  </a:t>
              </a:r>
            </a:p>
            <a:p>
              <a:pPr algn="l"/>
              <a:r>
                <a:rPr lang="en-US" dirty="0" smtClean="0">
                  <a:solidFill>
                    <a:schemeClr val="tx1"/>
                  </a:solidFill>
                </a:rPr>
                <a:t>c</a:t>
              </a:r>
              <a:r>
                <a:rPr lang="en-US" sz="1100" dirty="0" smtClean="0">
                  <a:solidFill>
                    <a:schemeClr val="tx1"/>
                  </a:solidFill>
                  <a:latin typeface="+mn-lt"/>
                </a:rPr>
                <a:t>onversion to Natural Gas</a:t>
              </a:r>
              <a:endParaRPr lang="en-US" sz="110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7" name="TextBox 14"/>
            <p:cNvSpPr txBox="1"/>
            <p:nvPr/>
          </p:nvSpPr>
          <p:spPr>
            <a:xfrm>
              <a:off x="7550285" y="5280696"/>
              <a:ext cx="25859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100" dirty="0" smtClean="0">
                  <a:solidFill>
                    <a:schemeClr val="tx1"/>
                  </a:solidFill>
                  <a:latin typeface="+mn-lt"/>
                </a:rPr>
                <a:t>Existing Natural Gas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418961" y="5319912"/>
              <a:ext cx="152400" cy="152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599448" y="3696325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+mn-lt"/>
              </a:rPr>
              <a:t>Regional Coal Capacity Reduction of 125 MW by 2018</a:t>
            </a:r>
          </a:p>
          <a:p>
            <a:pPr algn="ctr"/>
            <a:endParaRPr lang="en-US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876801" y="4114800"/>
            <a:ext cx="3733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itchFamily="34" charset="0"/>
              <a:buChar char="•"/>
            </a:pPr>
            <a:r>
              <a:rPr lang="en-US" sz="1600" b="0" dirty="0" smtClean="0">
                <a:solidFill>
                  <a:schemeClr val="tx1"/>
                </a:solidFill>
                <a:latin typeface="+mn-lt"/>
              </a:rPr>
              <a:t>Unit 4 runs on either coal or gas</a:t>
            </a:r>
          </a:p>
          <a:p>
            <a:pPr marL="171450" indent="-171450" algn="l">
              <a:buFont typeface="Arial" pitchFamily="34" charset="0"/>
              <a:buChar char="•"/>
            </a:pPr>
            <a:endParaRPr lang="en-US" sz="1600" b="0" dirty="0" smtClean="0">
              <a:solidFill>
                <a:schemeClr val="tx1"/>
              </a:solidFill>
              <a:latin typeface="+mn-lt"/>
            </a:endParaRPr>
          </a:p>
          <a:p>
            <a:pPr marL="171450" indent="-171450" algn="l">
              <a:buFont typeface="Arial" pitchFamily="34" charset="0"/>
              <a:buChar char="•"/>
            </a:pPr>
            <a:r>
              <a:rPr lang="en-US" sz="1600" b="0" dirty="0" smtClean="0">
                <a:solidFill>
                  <a:schemeClr val="tx1"/>
                </a:solidFill>
                <a:latin typeface="+mn-lt"/>
              </a:rPr>
              <a:t>EPAs proposal would require TEP to invest approximately $130 million in Selective Catalytic Reduction (SCR) technologies</a:t>
            </a:r>
          </a:p>
          <a:p>
            <a:pPr algn="l"/>
            <a:endParaRPr lang="en-US" sz="1600" b="0" dirty="0" smtClean="0">
              <a:solidFill>
                <a:schemeClr val="tx1"/>
              </a:solidFill>
              <a:latin typeface="+mn-lt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b="0" dirty="0" smtClean="0">
                <a:solidFill>
                  <a:schemeClr val="tx1"/>
                </a:solidFill>
                <a:latin typeface="+mn-lt"/>
              </a:rPr>
              <a:t>TEP’s gas conversion proposal will avoid approximately $110 million dollars in upgrade costs</a:t>
            </a:r>
            <a:endParaRPr lang="en-US" sz="1600" b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206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Springerville</a:t>
            </a:r>
            <a:r>
              <a:rPr lang="en-US" dirty="0"/>
              <a:t> </a:t>
            </a:r>
            <a:r>
              <a:rPr lang="en-US" dirty="0" smtClean="0"/>
              <a:t>Unit 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05BF-EFC5-4413-B0D4-C5345934EDC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88258" y="3962400"/>
            <a:ext cx="8305800" cy="236690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b="0" dirty="0"/>
              <a:t>Newest </a:t>
            </a:r>
            <a:r>
              <a:rPr lang="en-US" sz="2000" b="0" dirty="0" smtClean="0"/>
              <a:t>/ lowest cost coal resource </a:t>
            </a:r>
            <a:r>
              <a:rPr lang="en-US" sz="2000" b="0" dirty="0"/>
              <a:t>in TEP’s </a:t>
            </a:r>
            <a:r>
              <a:rPr lang="en-US" sz="2000" b="0" dirty="0" smtClean="0"/>
              <a:t>generation </a:t>
            </a:r>
            <a:r>
              <a:rPr lang="en-US" sz="2000" b="0" dirty="0"/>
              <a:t>fleet</a:t>
            </a:r>
          </a:p>
          <a:p>
            <a:pPr marL="342900" lvl="1" indent="-342900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b="0" dirty="0" smtClean="0"/>
              <a:t>Outstanding unit availability factor, operated </a:t>
            </a:r>
            <a:r>
              <a:rPr lang="en-US" sz="2000" b="0" dirty="0"/>
              <a:t>and maintained by TEP </a:t>
            </a:r>
          </a:p>
          <a:p>
            <a:pPr marL="342900" lvl="1" indent="-342900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b="0" dirty="0" smtClean="0"/>
              <a:t>Competitive </a:t>
            </a:r>
            <a:r>
              <a:rPr lang="en-US" sz="2000" b="0" dirty="0"/>
              <a:t>fuel supply </a:t>
            </a:r>
            <a:r>
              <a:rPr lang="en-US" sz="2000" b="0" dirty="0" smtClean="0"/>
              <a:t>options (rail access)</a:t>
            </a:r>
          </a:p>
          <a:p>
            <a:pPr marL="342900" lvl="1" indent="-342900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b="0" dirty="0" smtClean="0"/>
              <a:t>Critical resource in-terms of transmission and ancillary services</a:t>
            </a:r>
            <a:endParaRPr lang="en-US" sz="2000" b="0" dirty="0"/>
          </a:p>
          <a:p>
            <a:pPr marL="342900" lvl="1" indent="-342900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b="0" dirty="0" smtClean="0"/>
              <a:t>Not </a:t>
            </a:r>
            <a:r>
              <a:rPr lang="en-US" sz="2000" b="0" dirty="0"/>
              <a:t>subject to </a:t>
            </a:r>
            <a:r>
              <a:rPr lang="en-US" sz="2000" b="0" dirty="0" smtClean="0"/>
              <a:t>current Regional Haze regulations</a:t>
            </a:r>
          </a:p>
          <a:p>
            <a:pPr marL="342900" lvl="1" indent="-342900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b="0" dirty="0" smtClean="0"/>
              <a:t>TEP </a:t>
            </a:r>
            <a:r>
              <a:rPr lang="en-US" sz="2000" b="0" dirty="0"/>
              <a:t>currently owns </a:t>
            </a:r>
            <a:r>
              <a:rPr lang="en-US" sz="2000" b="0" dirty="0" smtClean="0"/>
              <a:t>55MW </a:t>
            </a:r>
            <a:r>
              <a:rPr lang="en-US" sz="2000" b="0" dirty="0"/>
              <a:t>or 14% of Unit </a:t>
            </a:r>
            <a:r>
              <a:rPr lang="en-US" sz="2000" b="0" dirty="0" smtClean="0"/>
              <a:t>1</a:t>
            </a:r>
          </a:p>
          <a:p>
            <a:pPr marL="342900" lvl="1" indent="-342900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b="0" dirty="0" smtClean="0"/>
              <a:t>TEP </a:t>
            </a:r>
            <a:r>
              <a:rPr lang="en-US" sz="2000" b="0" dirty="0"/>
              <a:t>exercised its purchases options on 135 MW at $</a:t>
            </a:r>
            <a:r>
              <a:rPr lang="en-US" sz="2000" b="0" dirty="0" smtClean="0"/>
              <a:t>478/kW ($65M)</a:t>
            </a:r>
            <a:endParaRPr lang="en-US" sz="2000" b="0" dirty="0"/>
          </a:p>
          <a:p>
            <a:pPr marL="342900" lvl="1" indent="-342900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</a:pPr>
            <a:endParaRPr lang="en-US" sz="1600" b="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1" t="12879" r="27166" b="43561"/>
          <a:stretch/>
        </p:blipFill>
        <p:spPr bwMode="auto">
          <a:xfrm>
            <a:off x="228600" y="1219200"/>
            <a:ext cx="408896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9938208"/>
              </p:ext>
            </p:extLst>
          </p:nvPr>
        </p:nvGraphicFramePr>
        <p:xfrm>
          <a:off x="4191000" y="1295400"/>
          <a:ext cx="5410199" cy="3437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7467600" y="1806253"/>
            <a:ext cx="3163111" cy="600974"/>
            <a:chOff x="7418961" y="4941332"/>
            <a:chExt cx="3163111" cy="600974"/>
          </a:xfrm>
        </p:grpSpPr>
        <p:sp>
          <p:nvSpPr>
            <p:cNvPr id="11" name="Rectangle 10"/>
            <p:cNvSpPr/>
            <p:nvPr/>
          </p:nvSpPr>
          <p:spPr>
            <a:xfrm>
              <a:off x="7418961" y="4985823"/>
              <a:ext cx="152400" cy="1524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" name="TextBox 13"/>
            <p:cNvSpPr txBox="1"/>
            <p:nvPr/>
          </p:nvSpPr>
          <p:spPr>
            <a:xfrm>
              <a:off x="7543800" y="4941332"/>
              <a:ext cx="303827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100" dirty="0" smtClean="0">
                  <a:solidFill>
                    <a:schemeClr val="tx1"/>
                  </a:solidFill>
                  <a:latin typeface="+mn-lt"/>
                </a:rPr>
                <a:t>Non-TEP Ownership</a:t>
              </a:r>
              <a:endParaRPr lang="en-US" sz="110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3" name="TextBox 14"/>
            <p:cNvSpPr txBox="1"/>
            <p:nvPr/>
          </p:nvSpPr>
          <p:spPr>
            <a:xfrm>
              <a:off x="7550285" y="5280696"/>
              <a:ext cx="25859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100" dirty="0" smtClean="0">
                  <a:solidFill>
                    <a:schemeClr val="tx1"/>
                  </a:solidFill>
                  <a:latin typeface="+mn-lt"/>
                </a:rPr>
                <a:t>TEP Ownership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18961" y="5319912"/>
              <a:ext cx="152400" cy="152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6947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Navajo Generating Station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4495800"/>
            <a:ext cx="3048000" cy="1966509"/>
          </a:xfrm>
        </p:spPr>
        <p:txBody>
          <a:bodyPr>
            <a:normAutofit/>
          </a:bodyPr>
          <a:lstStyle/>
          <a:p>
            <a:pPr marL="171450" lvl="1" indent="-171450" fontAlgn="base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1100" dirty="0"/>
              <a:t>EPA issued decision requiring SCR on all 3 units by </a:t>
            </a:r>
            <a:r>
              <a:rPr lang="en-US" sz="1100" dirty="0" smtClean="0"/>
              <a:t>2018</a:t>
            </a:r>
          </a:p>
          <a:p>
            <a:pPr marL="171450" lvl="1" indent="-171450" fontAlgn="base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</a:pPr>
            <a:endParaRPr lang="en-US" sz="1100" dirty="0"/>
          </a:p>
          <a:p>
            <a:pPr marL="171450" lvl="1" indent="-171450" fontAlgn="base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1100" dirty="0"/>
              <a:t>SCR installation estimated at  over $500 million </a:t>
            </a:r>
          </a:p>
          <a:p>
            <a:pPr marL="171450" lvl="1" indent="-171450" fontAlgn="base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1100" dirty="0"/>
              <a:t>May be significantly more if baghouses are </a:t>
            </a:r>
            <a:r>
              <a:rPr lang="en-US" sz="1100" dirty="0" smtClean="0"/>
              <a:t>required</a:t>
            </a:r>
          </a:p>
          <a:p>
            <a:pPr marL="171450" lvl="1" indent="-171450" fontAlgn="base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</a:pPr>
            <a:endParaRPr lang="en-US" sz="1100" dirty="0"/>
          </a:p>
          <a:p>
            <a:pPr marL="171450" lvl="1" indent="-171450" fontAlgn="base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1100" dirty="0"/>
              <a:t>Technical Work Group formed to consider </a:t>
            </a:r>
            <a:r>
              <a:rPr lang="en-US" sz="1100" dirty="0" smtClean="0"/>
              <a:t>alternatives</a:t>
            </a:r>
          </a:p>
          <a:p>
            <a:pPr marL="171450" lvl="1" indent="-171450" fontAlgn="base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</a:pPr>
            <a:endParaRPr lang="en-US" sz="1100" dirty="0"/>
          </a:p>
          <a:p>
            <a:pPr marL="171450" lvl="1" indent="-171450" fontAlgn="base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1100" dirty="0"/>
              <a:t>Proposal to shut down one unit by 2020 and install SCR (or new technology) by 2031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6EC05D-8848-4109-8052-29E4DEB56507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28600" y="3323019"/>
            <a:ext cx="3733800" cy="85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indent="-1143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tabLst>
                <a:tab pos="114300" algn="l"/>
              </a:tabLst>
            </a:pPr>
            <a:r>
              <a:rPr lang="en-US" sz="1100" dirty="0">
                <a:solidFill>
                  <a:schemeClr val="tx1"/>
                </a:solidFill>
                <a:latin typeface="+mn-lt"/>
              </a:rPr>
              <a:t>Operator: Salt River Project</a:t>
            </a:r>
          </a:p>
          <a:p>
            <a:pPr marL="0" lvl="1" indent="-1143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tabLst>
                <a:tab pos="114300" algn="l"/>
              </a:tabLst>
            </a:pPr>
            <a:r>
              <a:rPr lang="en-US" sz="1100" dirty="0">
                <a:solidFill>
                  <a:schemeClr val="tx1"/>
                </a:solidFill>
                <a:latin typeface="+mn-lt"/>
              </a:rPr>
              <a:t>Location: Page, Arizona</a:t>
            </a:r>
          </a:p>
          <a:p>
            <a:pPr marL="0" lvl="1" indent="-1143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tabLst>
                <a:tab pos="114300" algn="l"/>
              </a:tabLst>
            </a:pPr>
            <a:r>
              <a:rPr lang="en-US" sz="1100" dirty="0">
                <a:solidFill>
                  <a:schemeClr val="tx1"/>
                </a:solidFill>
                <a:latin typeface="+mn-lt"/>
              </a:rPr>
              <a:t>In Service: 1974, 1975 &amp; </a:t>
            </a:r>
            <a:r>
              <a:rPr lang="en-US" sz="1100" dirty="0" smtClean="0">
                <a:solidFill>
                  <a:schemeClr val="tx1"/>
                </a:solidFill>
                <a:latin typeface="+mn-lt"/>
              </a:rPr>
              <a:t>1976</a:t>
            </a:r>
            <a:br>
              <a:rPr lang="en-US" sz="1100" dirty="0" smtClean="0">
                <a:solidFill>
                  <a:schemeClr val="tx1"/>
                </a:solidFill>
                <a:latin typeface="+mn-lt"/>
              </a:rPr>
            </a:br>
            <a:r>
              <a:rPr lang="en-US" sz="1100" dirty="0" smtClean="0">
                <a:solidFill>
                  <a:schemeClr val="tx1"/>
                </a:solidFill>
                <a:latin typeface="+mn-lt"/>
              </a:rPr>
              <a:t>TEP’s Share is 168 MW</a:t>
            </a:r>
            <a:endParaRPr lang="en-US" sz="1100" dirty="0">
              <a:solidFill>
                <a:schemeClr val="tx1"/>
              </a:solidFill>
              <a:latin typeface="+mn-lt"/>
            </a:endParaRPr>
          </a:p>
          <a:p>
            <a:pPr marL="0" lvl="1" indent="-1143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Tx/>
              <a:buChar char="•"/>
              <a:tabLst>
                <a:tab pos="114300" algn="l"/>
              </a:tabLst>
            </a:pPr>
            <a:endParaRPr lang="en-US" sz="11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9" name="Picture 7" descr="navgen"/>
          <p:cNvPicPr preferRelativeResize="0">
            <a:picLocks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09600" y="1251552"/>
            <a:ext cx="3124200" cy="210004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381000" y="4177099"/>
            <a:ext cx="3352800" cy="2433616"/>
          </a:xfrm>
          <a:prstGeom prst="rect">
            <a:avLst/>
          </a:prstGeom>
          <a:noFill/>
          <a:ln w="12700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219200" y="4081790"/>
            <a:ext cx="16002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tx1"/>
                </a:solidFill>
                <a:latin typeface="+mn-lt"/>
              </a:rPr>
              <a:t>EPA Regulatory Status</a:t>
            </a:r>
            <a:endParaRPr 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33800" y="3761601"/>
            <a:ext cx="495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+mn-lt"/>
              </a:rPr>
              <a:t>Regional Coal Capacity Reduction of 750 MW by 2020 (Proposed Plan)</a:t>
            </a:r>
            <a:endParaRPr lang="en-US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90975" y="4267200"/>
            <a:ext cx="4695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itchFamily="34" charset="0"/>
              <a:buChar char="•"/>
            </a:pPr>
            <a:r>
              <a:rPr lang="en-US" sz="1600" b="0" dirty="0" smtClean="0">
                <a:solidFill>
                  <a:schemeClr val="tx1"/>
                </a:solidFill>
                <a:latin typeface="+mn-lt"/>
              </a:rPr>
              <a:t>Under new proposal TEP would have to invest </a:t>
            </a:r>
          </a:p>
          <a:p>
            <a:pPr algn="l"/>
            <a:r>
              <a:rPr lang="en-US" sz="16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b="0" dirty="0" smtClean="0">
                <a:solidFill>
                  <a:schemeClr val="tx1"/>
                </a:solidFill>
                <a:latin typeface="+mn-lt"/>
              </a:rPr>
              <a:t>  approximately $85-100 million </a:t>
            </a:r>
            <a:r>
              <a:rPr lang="en-US" sz="1600" b="0" dirty="0">
                <a:solidFill>
                  <a:schemeClr val="tx1"/>
                </a:solidFill>
                <a:latin typeface="+mn-lt"/>
              </a:rPr>
              <a:t>(2026-2031) in </a:t>
            </a:r>
            <a:r>
              <a:rPr lang="en-US" sz="1600" b="0" dirty="0" smtClean="0">
                <a:solidFill>
                  <a:schemeClr val="tx1"/>
                </a:solidFill>
                <a:latin typeface="+mn-lt"/>
              </a:rPr>
              <a:t>  </a:t>
            </a:r>
          </a:p>
          <a:p>
            <a:pPr algn="l"/>
            <a:r>
              <a:rPr lang="en-US" sz="16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b="0" dirty="0" smtClean="0">
                <a:solidFill>
                  <a:schemeClr val="tx1"/>
                </a:solidFill>
                <a:latin typeface="+mn-lt"/>
              </a:rPr>
              <a:t>  pollution controls   </a:t>
            </a:r>
          </a:p>
          <a:p>
            <a:pPr marL="171450" indent="-171450" algn="l">
              <a:buFont typeface="Arial" pitchFamily="34" charset="0"/>
              <a:buChar char="•"/>
            </a:pPr>
            <a:endParaRPr lang="en-US" sz="1600" b="0" dirty="0" smtClean="0">
              <a:solidFill>
                <a:schemeClr val="tx1"/>
              </a:solidFill>
              <a:latin typeface="+mn-lt"/>
            </a:endParaRPr>
          </a:p>
          <a:p>
            <a:pPr marL="171450" indent="-171450" algn="l">
              <a:buFont typeface="Arial" pitchFamily="34" charset="0"/>
              <a:buChar char="•"/>
            </a:pPr>
            <a:r>
              <a:rPr lang="en-US" sz="1600" b="0" dirty="0" smtClean="0">
                <a:solidFill>
                  <a:schemeClr val="tx1"/>
                </a:solidFill>
                <a:latin typeface="+mn-lt"/>
              </a:rPr>
              <a:t>This plan gives the remaining owners the flexibility to consider future alternatives </a:t>
            </a:r>
            <a:endParaRPr lang="en-US" sz="1600" b="0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6305437"/>
              </p:ext>
            </p:extLst>
          </p:nvPr>
        </p:nvGraphicFramePr>
        <p:xfrm>
          <a:off x="3519487" y="660505"/>
          <a:ext cx="5381625" cy="3843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7418961" y="1981200"/>
            <a:ext cx="3163111" cy="600974"/>
            <a:chOff x="7418961" y="3461266"/>
            <a:chExt cx="3163111" cy="600974"/>
          </a:xfrm>
        </p:grpSpPr>
        <p:sp>
          <p:nvSpPr>
            <p:cNvPr id="16" name="Rectangle 15"/>
            <p:cNvSpPr/>
            <p:nvPr/>
          </p:nvSpPr>
          <p:spPr>
            <a:xfrm>
              <a:off x="7418961" y="3505757"/>
              <a:ext cx="152400" cy="1524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543800" y="3461266"/>
              <a:ext cx="303827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 smtClean="0">
                  <a:solidFill>
                    <a:schemeClr val="tx1"/>
                  </a:solidFill>
                  <a:latin typeface="+mn-lt"/>
                </a:rPr>
                <a:t>Early Retirement</a:t>
              </a:r>
              <a:endParaRPr lang="en-US" sz="110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550285" y="3800630"/>
              <a:ext cx="25859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 smtClean="0">
                  <a:solidFill>
                    <a:schemeClr val="tx1"/>
                  </a:solidFill>
                  <a:latin typeface="+mn-lt"/>
                </a:rPr>
                <a:t>SNCR Upgrades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418961" y="3839846"/>
              <a:ext cx="152400" cy="152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947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Impacts on TEP’s Coal Capacity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05BF-EFC5-4413-B0D4-C5345934EDCD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2848192"/>
              </p:ext>
            </p:extLst>
          </p:nvPr>
        </p:nvGraphicFramePr>
        <p:xfrm>
          <a:off x="304800" y="1447800"/>
          <a:ext cx="5553075" cy="4086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/>
          <p:cNvSpPr/>
          <p:nvPr/>
        </p:nvSpPr>
        <p:spPr>
          <a:xfrm>
            <a:off x="6019800" y="2302319"/>
            <a:ext cx="304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19800" y="2848689"/>
            <a:ext cx="304800" cy="304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19800" y="3382089"/>
            <a:ext cx="304800" cy="3048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324600" y="2331608"/>
            <a:ext cx="25859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dirty="0" smtClean="0">
                <a:solidFill>
                  <a:schemeClr val="tx1"/>
                </a:solidFill>
                <a:latin typeface="+mn-lt"/>
              </a:rPr>
              <a:t>Coal Capacity Reduction Commitments</a:t>
            </a:r>
            <a:endParaRPr 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24600" y="2870284"/>
            <a:ext cx="2743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dirty="0" smtClean="0">
                <a:solidFill>
                  <a:schemeClr val="tx1"/>
                </a:solidFill>
                <a:latin typeface="+mn-lt"/>
              </a:rPr>
              <a:t>Coal Capacity at Risk for Early Retirement</a:t>
            </a:r>
            <a:endParaRPr 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21357" y="3403684"/>
            <a:ext cx="25859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dirty="0" smtClean="0">
                <a:solidFill>
                  <a:schemeClr val="tx1"/>
                </a:solidFill>
                <a:latin typeface="+mn-lt"/>
              </a:rPr>
              <a:t>Coal Capacity Commitments</a:t>
            </a:r>
            <a:endParaRPr 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4383740" y="4012598"/>
            <a:ext cx="1371600" cy="60960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524000" y="4320990"/>
            <a:ext cx="1371600" cy="66877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124200" y="4785359"/>
            <a:ext cx="1371600" cy="60960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877954" y="5388250"/>
            <a:ext cx="2743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0" i="1" dirty="0" smtClean="0">
                <a:solidFill>
                  <a:srgbClr val="C00000"/>
                </a:solidFill>
              </a:rPr>
              <a:t>Better than BART Alternatives Finalized</a:t>
            </a:r>
            <a:endParaRPr lang="en-US" sz="1100" b="0" i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480" y="5193866"/>
            <a:ext cx="2743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0" i="1" dirty="0" smtClean="0">
                <a:solidFill>
                  <a:srgbClr val="C00000"/>
                </a:solidFill>
              </a:rPr>
              <a:t>Better than BART Alternative</a:t>
            </a:r>
          </a:p>
          <a:p>
            <a:pPr algn="ctr"/>
            <a:r>
              <a:rPr lang="en-US" sz="1100" b="0" i="1" dirty="0" smtClean="0">
                <a:solidFill>
                  <a:srgbClr val="C00000"/>
                </a:solidFill>
              </a:rPr>
              <a:t> Still Pending</a:t>
            </a:r>
            <a:endParaRPr lang="en-US" sz="1100" b="0" i="1" dirty="0">
              <a:solidFill>
                <a:srgbClr val="C0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524000" y="5013068"/>
            <a:ext cx="220980" cy="180798"/>
          </a:xfrm>
          <a:prstGeom prst="straightConnector1">
            <a:avLst/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4495800" y="5287703"/>
            <a:ext cx="388620" cy="201093"/>
          </a:xfrm>
          <a:prstGeom prst="straightConnector1">
            <a:avLst/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5326380" y="4694960"/>
            <a:ext cx="388620" cy="599453"/>
          </a:xfrm>
          <a:prstGeom prst="straightConnector1">
            <a:avLst/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4449151" y="3140271"/>
            <a:ext cx="1371600" cy="60960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5755340" y="3749873"/>
            <a:ext cx="569260" cy="1443993"/>
          </a:xfrm>
          <a:prstGeom prst="straightConnector1">
            <a:avLst/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672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54476" r="43051" b="31123"/>
          <a:stretch/>
        </p:blipFill>
        <p:spPr bwMode="auto">
          <a:xfrm>
            <a:off x="167310" y="5634392"/>
            <a:ext cx="3432544" cy="822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1" y="1828800"/>
            <a:ext cx="3844200" cy="2947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9619" r="57084" b="70395"/>
          <a:stretch/>
        </p:blipFill>
        <p:spPr bwMode="auto">
          <a:xfrm>
            <a:off x="304800" y="609600"/>
            <a:ext cx="3157563" cy="838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C:\Users\UA00971\Desktop\New folder\IMG_087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83392"/>
            <a:ext cx="2286000" cy="192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A00971\Desktop\New folder\IMG_08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675" y="2590800"/>
            <a:ext cx="2863850" cy="182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953000" y="4572000"/>
            <a:ext cx="35433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75% Ownership Share (412 MW)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$165 Million ($398/kW)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  <a:latin typeface="+mn-lt"/>
              </a:rPr>
              <a:t>1/3 Cost of New Build </a:t>
            </a: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NGCC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1"/>
              </a:solidFill>
              <a:latin typeface="+mn-lt"/>
            </a:endParaRPr>
          </a:p>
          <a:p>
            <a:pPr marL="285750" lvl="2" indent="-285750" algn="l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  <a:latin typeface="+mn-lt"/>
              </a:rPr>
              <a:t>$218M NPV benefit to TEP customers vs. other </a:t>
            </a: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alternatives</a:t>
            </a:r>
            <a:endParaRPr lang="en-US" sz="18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155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2" t="11092" r="51801" b="14622"/>
          <a:stretch/>
        </p:blipFill>
        <p:spPr bwMode="auto">
          <a:xfrm>
            <a:off x="380999" y="152400"/>
            <a:ext cx="8399313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26995" r="59224" b="17629"/>
          <a:stretch/>
        </p:blipFill>
        <p:spPr bwMode="auto">
          <a:xfrm>
            <a:off x="4419600" y="1417592"/>
            <a:ext cx="3886200" cy="4867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reeform 3"/>
          <p:cNvSpPr/>
          <p:nvPr/>
        </p:nvSpPr>
        <p:spPr>
          <a:xfrm>
            <a:off x="6172200" y="3400298"/>
            <a:ext cx="1447800" cy="638302"/>
          </a:xfrm>
          <a:custGeom>
            <a:avLst/>
            <a:gdLst>
              <a:gd name="connsiteX0" fmla="*/ 11875 w 1163782"/>
              <a:gd name="connsiteY0" fmla="*/ 593766 h 593766"/>
              <a:gd name="connsiteX1" fmla="*/ 261257 w 1163782"/>
              <a:gd name="connsiteY1" fmla="*/ 593766 h 593766"/>
              <a:gd name="connsiteX2" fmla="*/ 1163782 w 1163782"/>
              <a:gd name="connsiteY2" fmla="*/ 587828 h 593766"/>
              <a:gd name="connsiteX3" fmla="*/ 1157844 w 1163782"/>
              <a:gd name="connsiteY3" fmla="*/ 124691 h 593766"/>
              <a:gd name="connsiteX4" fmla="*/ 504701 w 1163782"/>
              <a:gd name="connsiteY4" fmla="*/ 124691 h 593766"/>
              <a:gd name="connsiteX5" fmla="*/ 498764 w 1163782"/>
              <a:gd name="connsiteY5" fmla="*/ 0 h 593766"/>
              <a:gd name="connsiteX6" fmla="*/ 0 w 1163782"/>
              <a:gd name="connsiteY6" fmla="*/ 0 h 593766"/>
              <a:gd name="connsiteX7" fmla="*/ 11875 w 1163782"/>
              <a:gd name="connsiteY7" fmla="*/ 593766 h 593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3782" h="593766">
                <a:moveTo>
                  <a:pt x="11875" y="593766"/>
                </a:moveTo>
                <a:lnTo>
                  <a:pt x="261257" y="593766"/>
                </a:lnTo>
                <a:lnTo>
                  <a:pt x="1163782" y="587828"/>
                </a:lnTo>
                <a:cubicBezTo>
                  <a:pt x="1161803" y="433449"/>
                  <a:pt x="1159823" y="279070"/>
                  <a:pt x="1157844" y="124691"/>
                </a:cubicBezTo>
                <a:lnTo>
                  <a:pt x="504701" y="124691"/>
                </a:lnTo>
                <a:lnTo>
                  <a:pt x="498764" y="0"/>
                </a:lnTo>
                <a:lnTo>
                  <a:pt x="0" y="0"/>
                </a:lnTo>
                <a:lnTo>
                  <a:pt x="11875" y="593766"/>
                </a:lnTo>
                <a:close/>
              </a:path>
            </a:pathLst>
          </a:custGeom>
          <a:solidFill>
            <a:srgbClr val="FFFF00">
              <a:alpha val="2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43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16041</TotalTime>
  <Words>2386</Words>
  <Application>Microsoft Office PowerPoint</Application>
  <PresentationFormat>On-screen Show (4:3)</PresentationFormat>
  <Paragraphs>626</Paragraphs>
  <Slides>33</Slides>
  <Notes>32</Notes>
  <HiddenSlides>4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Georgia</vt:lpstr>
      <vt:lpstr>Adobe Gothic Std B</vt:lpstr>
      <vt:lpstr>Cambria</vt:lpstr>
      <vt:lpstr>Custom Design</vt:lpstr>
      <vt:lpstr>2014 TEP IRP Reference Case </vt:lpstr>
      <vt:lpstr>Key 2014 IRP Messages for TEP</vt:lpstr>
      <vt:lpstr>San Juan Generating Station</vt:lpstr>
      <vt:lpstr>Sundt Unit 4</vt:lpstr>
      <vt:lpstr>Springerville Unit 1</vt:lpstr>
      <vt:lpstr>Navajo Generating Station</vt:lpstr>
      <vt:lpstr>Impacts on TEP’s Coal Capacity</vt:lpstr>
      <vt:lpstr>PowerPoint Presentation</vt:lpstr>
      <vt:lpstr>PowerPoint Presentation</vt:lpstr>
      <vt:lpstr>PowerPoint Presentation</vt:lpstr>
      <vt:lpstr>TEP Renewable Resources</vt:lpstr>
      <vt:lpstr>UNSE Renewable Resources</vt:lpstr>
      <vt:lpstr>TEP and UNSE Renewable Resources</vt:lpstr>
      <vt:lpstr>TEP Renewable Energy Standard</vt:lpstr>
      <vt:lpstr>TEP Energy Efficiency Standard</vt:lpstr>
      <vt:lpstr>2014 Reference Case Environmental Improvements</vt:lpstr>
      <vt:lpstr>TEP Reference Case Loads &amp; Resource Forecast</vt:lpstr>
      <vt:lpstr>TEP Reference Case Loads &amp; Resource Forecast</vt:lpstr>
      <vt:lpstr>TEP Reference Case Loads &amp; Resource Forecast</vt:lpstr>
      <vt:lpstr>2014 Reference Case - Energy Portfolio</vt:lpstr>
      <vt:lpstr>2014 IRP Reference Case Plan</vt:lpstr>
      <vt:lpstr>2014 UNSE Reference Case </vt:lpstr>
      <vt:lpstr>Key 2014 IRP Messages for UNSE</vt:lpstr>
      <vt:lpstr>Valencia 115kV to 138kV Upgrade</vt:lpstr>
      <vt:lpstr>UNSE Generation Resources</vt:lpstr>
      <vt:lpstr>PowerPoint Presentation</vt:lpstr>
      <vt:lpstr>UNSE Renewable Energy Standard</vt:lpstr>
      <vt:lpstr>UNSE Energy Efficiency Standard</vt:lpstr>
      <vt:lpstr>UNSE Loads &amp; Resource Forecast (Before Gila River)</vt:lpstr>
      <vt:lpstr>UNSE Loads &amp; Resource Forecast (After Gila River)</vt:lpstr>
      <vt:lpstr>Reducing UNSE’s Reliance on Market Resources</vt:lpstr>
      <vt:lpstr>2014 UNSE IRP Reference Case Plan</vt:lpstr>
      <vt:lpstr>2014 Integrated Resource Plans</vt:lpstr>
    </vt:vector>
  </TitlesOfParts>
  <Company>UniSource Energy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2011  Grants That Make a Difference</dc:title>
  <dc:creator>Rheta Montano</dc:creator>
  <cp:lastModifiedBy>Sheehan, Mike</cp:lastModifiedBy>
  <cp:revision>1149</cp:revision>
  <cp:lastPrinted>2014-09-11T01:59:04Z</cp:lastPrinted>
  <dcterms:created xsi:type="dcterms:W3CDTF">2011-10-07T17:33:34Z</dcterms:created>
  <dcterms:modified xsi:type="dcterms:W3CDTF">2014-09-11T02:00:00Z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-320600378</vt:i4>
  </property>
  <property fmtid="{D5CDD505-2E9C-101B-9397-08002B2CF9AE}" pid="3" name="_NewReviewCycle">
    <vt:lpwstr/>
  </property>
  <property fmtid="{D5CDD505-2E9C-101B-9397-08002B2CF9AE}" pid="4" name="_EmailSubject">
    <vt:lpwstr>May Board Presentation (042312).pptx</vt:lpwstr>
  </property>
  <property fmtid="{D5CDD505-2E9C-101B-9397-08002B2CF9AE}" pid="5" name="_AuthorEmail">
    <vt:lpwstr>MSheehan@Tep.com</vt:lpwstr>
  </property>
  <property fmtid="{D5CDD505-2E9C-101B-9397-08002B2CF9AE}" pid="6" name="_AuthorEmailDisplayName">
    <vt:lpwstr>Sheehan, Mike</vt:lpwstr>
  </property>
  <property fmtid="{D5CDD505-2E9C-101B-9397-08002B2CF9AE}" pid="7" name="_PreviousAdHocReviewCycleID">
    <vt:i4>-1076180298</vt:i4>
  </property>
</Properties>
</file>