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70" r:id="rId2"/>
    <p:sldId id="303" r:id="rId3"/>
    <p:sldId id="291" r:id="rId4"/>
    <p:sldId id="275" r:id="rId5"/>
    <p:sldId id="273" r:id="rId6"/>
    <p:sldId id="283" r:id="rId7"/>
    <p:sldId id="300" r:id="rId8"/>
    <p:sldId id="279" r:id="rId9"/>
    <p:sldId id="289" r:id="rId10"/>
    <p:sldId id="287" r:id="rId11"/>
    <p:sldId id="293" r:id="rId12"/>
    <p:sldId id="297" r:id="rId13"/>
    <p:sldId id="295" r:id="rId14"/>
    <p:sldId id="296" r:id="rId15"/>
    <p:sldId id="281" r:id="rId16"/>
    <p:sldId id="285" r:id="rId17"/>
    <p:sldId id="292" r:id="rId18"/>
    <p:sldId id="298" r:id="rId19"/>
    <p:sldId id="302" r:id="rId20"/>
    <p:sldId id="299" r:id="rId21"/>
    <p:sldId id="301" r:id="rId22"/>
    <p:sldId id="272" r:id="rId2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CB44"/>
    <a:srgbClr val="49A942"/>
    <a:srgbClr val="009851"/>
    <a:srgbClr val="00BDDF"/>
    <a:srgbClr val="36B1D2"/>
    <a:srgbClr val="E21665"/>
    <a:srgbClr val="0081C6"/>
    <a:srgbClr val="005993"/>
    <a:srgbClr val="9C0059"/>
    <a:srgbClr val="6A1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544" autoAdjust="0"/>
    <p:restoredTop sz="85181" autoAdjust="0"/>
  </p:normalViewPr>
  <p:slideViewPr>
    <p:cSldViewPr snapToGrid="0" snapToObjects="1">
      <p:cViewPr>
        <p:scale>
          <a:sx n="98" d="100"/>
          <a:sy n="98" d="100"/>
        </p:scale>
        <p:origin x="-10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1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psc.com\apsfiles\Trading\U7530\ResPlanCommon\Alex\Duck%20Chart\Duck%20Cht%2014%20IRP%20Gas%20Only%20Decentralized%20Avg%20Da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sPlanCommon\IRP\2014%20IRP\Reference%20Material\Table%20for%20New%20Resource%20Categorization%20PPT%20coal%20reductio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4212598425195"/>
          <c:y val="0.10220260442182398"/>
          <c:w val="0.77626208730487634"/>
          <c:h val="0.78065888769026459"/>
        </c:manualLayout>
      </c:layout>
      <c:areaChart>
        <c:grouping val="stacked"/>
        <c:varyColors val="0"/>
        <c:ser>
          <c:idx val="0"/>
          <c:order val="0"/>
          <c:tx>
            <c:strRef>
              <c:f>'Resource Needs NoCHO 2014 PLAN'!$C$2</c:f>
              <c:strCache>
                <c:ptCount val="1"/>
                <c:pt idx="0">
                  <c:v>Existing Generation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25400">
              <a:solidFill>
                <a:schemeClr val="bg1"/>
              </a:solidFill>
            </a:ln>
          </c:spPr>
          <c:cat>
            <c:numRef>
              <c:f>'Resource Needs NoCHO 2014 PLAN'!$D$1:$S$1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'Resource Needs NoCHO 2014 PLAN'!$D$2:$S$2</c:f>
              <c:numCache>
                <c:formatCode>_(* #,##0_);_(* \(#,##0\);_(* "-"??_);_(@_)</c:formatCode>
                <c:ptCount val="16"/>
                <c:pt idx="0">
                  <c:v>6314.7319960671339</c:v>
                </c:pt>
                <c:pt idx="1">
                  <c:v>6309.6605871798711</c:v>
                </c:pt>
                <c:pt idx="2">
                  <c:v>6046.2451856127072</c:v>
                </c:pt>
                <c:pt idx="3">
                  <c:v>6046.2798253292858</c:v>
                </c:pt>
                <c:pt idx="4">
                  <c:v>5826.3087649607351</c:v>
                </c:pt>
                <c:pt idx="5">
                  <c:v>5826.3308606621367</c:v>
                </c:pt>
                <c:pt idx="6">
                  <c:v>5819.3737324782296</c:v>
                </c:pt>
                <c:pt idx="7">
                  <c:v>5813.3248154515786</c:v>
                </c:pt>
                <c:pt idx="8">
                  <c:v>5807.8822497281371</c:v>
                </c:pt>
                <c:pt idx="9">
                  <c:v>5803.5571783800742</c:v>
                </c:pt>
                <c:pt idx="10">
                  <c:v>5798.6572052494175</c:v>
                </c:pt>
                <c:pt idx="11">
                  <c:v>5412.1377242364097</c:v>
                </c:pt>
                <c:pt idx="12">
                  <c:v>5412.7653007458057</c:v>
                </c:pt>
                <c:pt idx="13">
                  <c:v>5413.5659102093032</c:v>
                </c:pt>
                <c:pt idx="14">
                  <c:v>5414.3750657172041</c:v>
                </c:pt>
                <c:pt idx="15">
                  <c:v>5410.482185737952</c:v>
                </c:pt>
              </c:numCache>
            </c:numRef>
          </c:val>
        </c:ser>
        <c:ser>
          <c:idx val="1"/>
          <c:order val="1"/>
          <c:tx>
            <c:strRef>
              <c:f>'Resource Needs NoCHO 2014 PLAN'!$C$3</c:f>
              <c:strCache>
                <c:ptCount val="1"/>
                <c:pt idx="0">
                  <c:v>Existing Contracts</c:v>
                </c:pt>
              </c:strCache>
            </c:strRef>
          </c:tx>
          <c:spPr>
            <a:gradFill>
              <a:gsLst>
                <a:gs pos="0">
                  <a:srgbClr val="6A1643"/>
                </a:gs>
                <a:gs pos="36000">
                  <a:srgbClr val="9C0059"/>
                </a:gs>
                <a:gs pos="82000">
                  <a:srgbClr val="E21665"/>
                </a:gs>
              </a:gsLst>
              <a:lin ang="16200000" scaled="0"/>
            </a:gradFill>
            <a:ln w="25400">
              <a:noFill/>
            </a:ln>
          </c:spPr>
          <c:cat>
            <c:numRef>
              <c:f>'Resource Needs NoCHO 2014 PLAN'!$D$1:$S$1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'Resource Needs NoCHO 2014 PLAN'!$D$3:$S$3</c:f>
              <c:numCache>
                <c:formatCode>_(* #,##0_);_(* \(#,##0\);_(* "-"??_);_(@_)</c:formatCode>
                <c:ptCount val="16"/>
                <c:pt idx="0">
                  <c:v>2878.8257338564836</c:v>
                </c:pt>
                <c:pt idx="1">
                  <c:v>2801.7174345545031</c:v>
                </c:pt>
                <c:pt idx="2">
                  <c:v>2146.2968468363833</c:v>
                </c:pt>
                <c:pt idx="3">
                  <c:v>1496.2988770878055</c:v>
                </c:pt>
                <c:pt idx="4">
                  <c:v>1496.296764917229</c:v>
                </c:pt>
                <c:pt idx="5">
                  <c:v>1496.2892248804174</c:v>
                </c:pt>
                <c:pt idx="6">
                  <c:v>895.12999636684265</c:v>
                </c:pt>
                <c:pt idx="7">
                  <c:v>411.56806388561785</c:v>
                </c:pt>
                <c:pt idx="8">
                  <c:v>408.46824043983776</c:v>
                </c:pt>
                <c:pt idx="9">
                  <c:v>393.09321338568463</c:v>
                </c:pt>
                <c:pt idx="10">
                  <c:v>390.37844155686395</c:v>
                </c:pt>
                <c:pt idx="11">
                  <c:v>364.58081477500656</c:v>
                </c:pt>
                <c:pt idx="12">
                  <c:v>365.0483194069551</c:v>
                </c:pt>
                <c:pt idx="13">
                  <c:v>347.61735649548342</c:v>
                </c:pt>
                <c:pt idx="14">
                  <c:v>348.08570547112748</c:v>
                </c:pt>
                <c:pt idx="15">
                  <c:v>345.77635650691269</c:v>
                </c:pt>
              </c:numCache>
            </c:numRef>
          </c:val>
        </c:ser>
        <c:ser>
          <c:idx val="3"/>
          <c:order val="2"/>
          <c:tx>
            <c:strRef>
              <c:f>'Resource Needs NoCHO 2014 PLAN'!$C$6</c:f>
              <c:strCache>
                <c:ptCount val="1"/>
                <c:pt idx="0">
                  <c:v>Fut Utility Scale</c:v>
                </c:pt>
              </c:strCache>
            </c:strRef>
          </c:tx>
          <c:spPr>
            <a:gradFill>
              <a:gsLst>
                <a:gs pos="0">
                  <a:srgbClr val="005993"/>
                </a:gs>
                <a:gs pos="28000">
                  <a:srgbClr val="0081C6"/>
                </a:gs>
                <a:gs pos="66000">
                  <a:srgbClr val="00BDDF"/>
                </a:gs>
              </a:gsLst>
              <a:lin ang="16200000" scaled="0"/>
            </a:gradFill>
            <a:ln w="25400">
              <a:noFill/>
            </a:ln>
          </c:spPr>
          <c:cat>
            <c:numRef>
              <c:f>'Resource Needs NoCHO 2014 PLAN'!$D$1:$S$1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'Resource Needs NoCHO 2014 PLAN'!$D$6:$S$6</c:f>
              <c:numCache>
                <c:formatCode>_(* #,##0_);_(* \(#,##0\);_(*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680.08503401301823</c:v>
                </c:pt>
                <c:pt idx="4">
                  <c:v>1066.6978009812547</c:v>
                </c:pt>
                <c:pt idx="5">
                  <c:v>1240.3559712087845</c:v>
                </c:pt>
                <c:pt idx="6">
                  <c:v>2003.2661999417778</c:v>
                </c:pt>
                <c:pt idx="7">
                  <c:v>2768.5022266283377</c:v>
                </c:pt>
                <c:pt idx="8">
                  <c:v>3012.2052343354408</c:v>
                </c:pt>
                <c:pt idx="9">
                  <c:v>3272.8873879386056</c:v>
                </c:pt>
                <c:pt idx="10">
                  <c:v>3506.6562838806949</c:v>
                </c:pt>
                <c:pt idx="11">
                  <c:v>4173.8130808609531</c:v>
                </c:pt>
                <c:pt idx="12">
                  <c:v>4427.8831258039809</c:v>
                </c:pt>
                <c:pt idx="13">
                  <c:v>4708.086863427131</c:v>
                </c:pt>
                <c:pt idx="14">
                  <c:v>4975.5063213841186</c:v>
                </c:pt>
                <c:pt idx="15">
                  <c:v>5246.7555508842261</c:v>
                </c:pt>
              </c:numCache>
            </c:numRef>
          </c:val>
        </c:ser>
        <c:ser>
          <c:idx val="5"/>
          <c:order val="3"/>
          <c:tx>
            <c:strRef>
              <c:f>'Resource Needs NoCHO 2014 PLAN'!$C$5</c:f>
              <c:strCache>
                <c:ptCount val="1"/>
                <c:pt idx="0">
                  <c:v>Future Customer (EE &amp; DE &amp; DR)</c:v>
                </c:pt>
              </c:strCache>
            </c:strRef>
          </c:tx>
          <c:spPr>
            <a:gradFill>
              <a:gsLst>
                <a:gs pos="0">
                  <a:srgbClr val="009851"/>
                </a:gs>
                <a:gs pos="28000">
                  <a:srgbClr val="49A942"/>
                </a:gs>
                <a:gs pos="66000">
                  <a:srgbClr val="9CCB44"/>
                </a:gs>
              </a:gsLst>
              <a:lin ang="16200000" scaled="0"/>
            </a:gradFill>
            <a:ln w="25400">
              <a:noFill/>
            </a:ln>
          </c:spPr>
          <c:cat>
            <c:numRef>
              <c:f>'Resource Needs NoCHO 2014 PLAN'!$D$1:$S$1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'Resource Needs NoCHO 2014 PLAN'!$D$5:$S$5</c:f>
              <c:numCache>
                <c:formatCode>_(* #,##0_);_(* \(#,##0\);_(* "-"??_);_(@_)</c:formatCode>
                <c:ptCount val="16"/>
                <c:pt idx="0">
                  <c:v>146.60569617893634</c:v>
                </c:pt>
                <c:pt idx="1">
                  <c:v>323.42408780868243</c:v>
                </c:pt>
                <c:pt idx="2">
                  <c:v>502.66779583353599</c:v>
                </c:pt>
                <c:pt idx="3">
                  <c:v>674.16633929989052</c:v>
                </c:pt>
                <c:pt idx="4">
                  <c:v>829.44461098578142</c:v>
                </c:pt>
                <c:pt idx="5">
                  <c:v>980.48481161366078</c:v>
                </c:pt>
                <c:pt idx="6">
                  <c:v>1146.3253607981492</c:v>
                </c:pt>
                <c:pt idx="7">
                  <c:v>1274.3227123094659</c:v>
                </c:pt>
                <c:pt idx="8">
                  <c:v>1381.3551955865828</c:v>
                </c:pt>
                <c:pt idx="9">
                  <c:v>1476.0520009506356</c:v>
                </c:pt>
                <c:pt idx="10">
                  <c:v>1579.8837041630236</c:v>
                </c:pt>
                <c:pt idx="11">
                  <c:v>1658.9577165776304</c:v>
                </c:pt>
                <c:pt idx="12">
                  <c:v>1739.7860002932589</c:v>
                </c:pt>
                <c:pt idx="13">
                  <c:v>1817.0553338180816</c:v>
                </c:pt>
                <c:pt idx="14">
                  <c:v>1894.3684958775511</c:v>
                </c:pt>
                <c:pt idx="15">
                  <c:v>1978.9991168209101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76192"/>
        <c:axId val="31178112"/>
      </c:areaChart>
      <c:lineChart>
        <c:grouping val="standard"/>
        <c:varyColors val="0"/>
        <c:ser>
          <c:idx val="4"/>
          <c:order val="4"/>
          <c:tx>
            <c:strRef>
              <c:f>'Resource Needs NoCHO 2014 PLAN'!$C$10</c:f>
              <c:strCache>
                <c:ptCount val="1"/>
                <c:pt idx="0">
                  <c:v>Total Load Requirement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'Resource Needs NoCHO 2014 PLAN'!$D$1:$S$1</c:f>
              <c:numCache>
                <c:formatCode>General</c:formatCode>
                <c:ptCount val="1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</c:numCache>
            </c:numRef>
          </c:cat>
          <c:val>
            <c:numRef>
              <c:f>'Resource Needs NoCHO 2014 PLAN'!$D$10:$S$10</c:f>
              <c:numCache>
                <c:formatCode>_(* #,##0_);_(* \(#,##0\);_(* "-"??_);_(@_)</c:formatCode>
                <c:ptCount val="16"/>
                <c:pt idx="0">
                  <c:v>8124.0999772650002</c:v>
                </c:pt>
                <c:pt idx="1">
                  <c:v>8267.8259545299989</c:v>
                </c:pt>
                <c:pt idx="2">
                  <c:v>8566.4835079900004</c:v>
                </c:pt>
                <c:pt idx="3">
                  <c:v>8896.8300757300003</c:v>
                </c:pt>
                <c:pt idx="4">
                  <c:v>9218.7479418450002</c:v>
                </c:pt>
                <c:pt idx="5">
                  <c:v>9543.4608683649985</c:v>
                </c:pt>
                <c:pt idx="6">
                  <c:v>9864.0952895849987</c:v>
                </c:pt>
                <c:pt idx="7">
                  <c:v>10267.717818274999</c:v>
                </c:pt>
                <c:pt idx="8">
                  <c:v>10609.910920089998</c:v>
                </c:pt>
                <c:pt idx="9">
                  <c:v>10945.589780655</c:v>
                </c:pt>
                <c:pt idx="10">
                  <c:v>11275.57563485</c:v>
                </c:pt>
                <c:pt idx="11">
                  <c:v>11609.48933645</c:v>
                </c:pt>
                <c:pt idx="12">
                  <c:v>11945.48274625</c:v>
                </c:pt>
                <c:pt idx="13">
                  <c:v>12286.325463949999</c:v>
                </c:pt>
                <c:pt idx="14">
                  <c:v>12632.335588450002</c:v>
                </c:pt>
                <c:pt idx="15">
                  <c:v>12982.013209950001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84384"/>
        <c:axId val="31185920"/>
      </c:lineChart>
      <c:catAx>
        <c:axId val="3117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31178112"/>
        <c:crosses val="autoZero"/>
        <c:auto val="1"/>
        <c:lblAlgn val="ctr"/>
        <c:lblOffset val="100"/>
        <c:tickLblSkip val="2"/>
        <c:noMultiLvlLbl val="0"/>
      </c:catAx>
      <c:valAx>
        <c:axId val="3117811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31176192"/>
        <c:crosses val="autoZero"/>
        <c:crossBetween val="midCat"/>
      </c:valAx>
      <c:catAx>
        <c:axId val="31184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1185920"/>
        <c:crosses val="autoZero"/>
        <c:auto val="1"/>
        <c:lblAlgn val="ctr"/>
        <c:lblOffset val="100"/>
        <c:noMultiLvlLbl val="0"/>
      </c:catAx>
      <c:valAx>
        <c:axId val="31185920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one"/>
        <c:crossAx val="31184384"/>
        <c:crosses val="max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6795420110741"/>
          <c:y val="3.0300852865632954E-2"/>
          <c:w val="0.77541096776384344"/>
          <c:h val="0.70385114935484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Nuclear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 2014 Selected Portfolio</c:v>
                </c:pt>
                <c:pt idx="1">
                  <c:v>Enhanced Renewable Portfolio</c:v>
                </c:pt>
                <c:pt idx="2">
                  <c:v>Sept 2014 Selected Portfolio*</c:v>
                </c:pt>
                <c:pt idx="3">
                  <c:v>Coal-to-Gas Conversion Portfolio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1146</c:v>
                </c:pt>
                <c:pt idx="1">
                  <c:v>1146</c:v>
                </c:pt>
                <c:pt idx="2">
                  <c:v>1146</c:v>
                </c:pt>
                <c:pt idx="3">
                  <c:v>1146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Coal</c:v>
                </c:pt>
              </c:strCache>
            </c:strRef>
          </c:tx>
          <c:spPr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 2014 Selected Portfolio</c:v>
                </c:pt>
                <c:pt idx="1">
                  <c:v>Enhanced Renewable Portfolio</c:v>
                </c:pt>
                <c:pt idx="2">
                  <c:v>Sept 2014 Selected Portfolio*</c:v>
                </c:pt>
                <c:pt idx="3">
                  <c:v>Coal-to-Gas Conversion Portfolio</c:v>
                </c:pt>
              </c:strCache>
            </c:strRef>
          </c:cat>
          <c:val>
            <c:numRef>
              <c:f>Sheet1!$B$3:$E$3</c:f>
              <c:numCache>
                <c:formatCode>#,##0</c:formatCode>
                <c:ptCount val="4"/>
                <c:pt idx="0">
                  <c:v>1932</c:v>
                </c:pt>
                <c:pt idx="1">
                  <c:v>1932</c:v>
                </c:pt>
                <c:pt idx="2">
                  <c:v>1285</c:v>
                </c:pt>
                <c:pt idx="3">
                  <c:v>1285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Natural Gas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 2014 Selected Portfolio</c:v>
                </c:pt>
                <c:pt idx="1">
                  <c:v>Enhanced Renewable Portfolio</c:v>
                </c:pt>
                <c:pt idx="2">
                  <c:v>Sept 2014 Selected Portfolio*</c:v>
                </c:pt>
                <c:pt idx="3">
                  <c:v>Coal-to-Gas Conversion Portfolio</c:v>
                </c:pt>
              </c:strCache>
            </c:strRef>
          </c:cat>
          <c:val>
            <c:numRef>
              <c:f>Sheet1!$B$4:$E$4</c:f>
              <c:numCache>
                <c:formatCode>#,##0</c:formatCode>
                <c:ptCount val="4"/>
                <c:pt idx="0">
                  <c:v>7137</c:v>
                </c:pt>
                <c:pt idx="1">
                  <c:v>6933</c:v>
                </c:pt>
                <c:pt idx="2">
                  <c:v>7749</c:v>
                </c:pt>
                <c:pt idx="3">
                  <c:v>7784</c:v>
                </c:pt>
              </c:numCache>
            </c:numRef>
          </c:val>
        </c:ser>
        <c:ser>
          <c:idx val="6"/>
          <c:order val="3"/>
          <c:tx>
            <c:v>pp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val>
            <c:numRef>
              <c:f>Sheet1!$B$6:$E$6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4"/>
          <c:tx>
            <c:strRef>
              <c:f>Sheet1!$A$5</c:f>
              <c:strCache>
                <c:ptCount val="1"/>
                <c:pt idx="0">
                  <c:v>Renewable Energy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 2014 Selected Portfolio</c:v>
                </c:pt>
                <c:pt idx="1">
                  <c:v>Enhanced Renewable Portfolio</c:v>
                </c:pt>
                <c:pt idx="2">
                  <c:v>Sept 2014 Selected Portfolio*</c:v>
                </c:pt>
                <c:pt idx="3">
                  <c:v>Coal-to-Gas Conversion Portfolio</c:v>
                </c:pt>
              </c:strCache>
            </c:strRef>
          </c:cat>
          <c:val>
            <c:numRef>
              <c:f>Sheet1!$B$5:$E$5</c:f>
              <c:numCache>
                <c:formatCode>#,##0</c:formatCode>
                <c:ptCount val="4"/>
                <c:pt idx="0">
                  <c:v>2174</c:v>
                </c:pt>
                <c:pt idx="1">
                  <c:v>3324</c:v>
                </c:pt>
                <c:pt idx="2">
                  <c:v>2374</c:v>
                </c:pt>
                <c:pt idx="3">
                  <c:v>2174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Energy Efficiency &amp; Demand Response</c:v>
                </c:pt>
              </c:strCache>
            </c:strRef>
          </c:tx>
          <c:spPr>
            <a:gradFill>
              <a:gsLst>
                <a:gs pos="53800">
                  <a:srgbClr val="9C0059"/>
                </a:gs>
                <a:gs pos="0">
                  <a:srgbClr val="6A1643"/>
                </a:gs>
                <a:gs pos="100000">
                  <a:srgbClr val="E21665"/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 2014 Selected Portfolio</c:v>
                </c:pt>
                <c:pt idx="1">
                  <c:v>Enhanced Renewable Portfolio</c:v>
                </c:pt>
                <c:pt idx="2">
                  <c:v>Sept 2014 Selected Portfolio*</c:v>
                </c:pt>
                <c:pt idx="3">
                  <c:v>Coal-to-Gas Conversion Portfolio</c:v>
                </c:pt>
              </c:strCache>
            </c:strRef>
          </c:cat>
          <c:val>
            <c:numRef>
              <c:f>Sheet1!$B$7:$E$7</c:f>
              <c:numCache>
                <c:formatCode>#,##0</c:formatCode>
                <c:ptCount val="4"/>
                <c:pt idx="0">
                  <c:v>1722</c:v>
                </c:pt>
                <c:pt idx="1">
                  <c:v>1722</c:v>
                </c:pt>
                <c:pt idx="2">
                  <c:v>1722</c:v>
                </c:pt>
                <c:pt idx="3">
                  <c:v>1722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693504"/>
        <c:axId val="34695040"/>
      </c:barChart>
      <c:catAx>
        <c:axId val="34693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695040"/>
        <c:crosses val="autoZero"/>
        <c:auto val="1"/>
        <c:lblAlgn val="ctr"/>
        <c:lblOffset val="100"/>
        <c:noMultiLvlLbl val="0"/>
      </c:catAx>
      <c:valAx>
        <c:axId val="34695040"/>
        <c:scaling>
          <c:orientation val="minMax"/>
          <c:max val="18000"/>
        </c:scaling>
        <c:delete val="0"/>
        <c:axPos val="l"/>
        <c:majorGridlines>
          <c:spPr>
            <a:ln w="6350"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34693504"/>
        <c:crosses val="autoZero"/>
        <c:crossBetween val="between"/>
      </c:valAx>
      <c:spPr>
        <a:gradFill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lin ang="5400000" scaled="0"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6795420110741"/>
          <c:y val="1.7519766207367206E-2"/>
          <c:w val="0.77541096776384344"/>
          <c:h val="0.698738745919386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Nuclear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Apr 2014 Selected Portfolio</c:v>
                </c:pt>
                <c:pt idx="2">
                  <c:v>Enhanced Renewable Portfolio</c:v>
                </c:pt>
                <c:pt idx="3">
                  <c:v>Sept 2014 Selected Portfolio*</c:v>
                </c:pt>
                <c:pt idx="4">
                  <c:v>Coal-to-Gas Conversion Portfolio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0.28000000000000003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Coal</c:v>
                </c:pt>
              </c:strCache>
            </c:strRef>
          </c:tx>
          <c:spPr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Apr 2014 Selected Portfolio</c:v>
                </c:pt>
                <c:pt idx="2">
                  <c:v>Enhanced Renewable Portfolio</c:v>
                </c:pt>
                <c:pt idx="3">
                  <c:v>Sept 2014 Selected Portfolio*</c:v>
                </c:pt>
                <c:pt idx="4">
                  <c:v>Coal-to-Gas Conversion Portfolio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0.35</c:v>
                </c:pt>
                <c:pt idx="1">
                  <c:v>0.25</c:v>
                </c:pt>
                <c:pt idx="2">
                  <c:v>0.24</c:v>
                </c:pt>
                <c:pt idx="3">
                  <c:v>0.17</c:v>
                </c:pt>
                <c:pt idx="4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Natural Gas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Apr 2014 Selected Portfolio</c:v>
                </c:pt>
                <c:pt idx="2">
                  <c:v>Enhanced Renewable Portfolio</c:v>
                </c:pt>
                <c:pt idx="3">
                  <c:v>Sept 2014 Selected Portfolio*</c:v>
                </c:pt>
                <c:pt idx="4">
                  <c:v>Coal-to-Gas Conversion Portfolio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0.2</c:v>
                </c:pt>
                <c:pt idx="1">
                  <c:v>0.28000000000000003</c:v>
                </c:pt>
                <c:pt idx="2">
                  <c:v>0.22</c:v>
                </c:pt>
                <c:pt idx="3">
                  <c:v>0.35</c:v>
                </c:pt>
                <c:pt idx="4">
                  <c:v>0.36</c:v>
                </c:pt>
              </c:numCache>
            </c:numRef>
          </c:val>
        </c:ser>
        <c:ser>
          <c:idx val="6"/>
          <c:order val="3"/>
          <c:tx>
            <c:v>pp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Apr 2014 Selected Portfolio</c:v>
                </c:pt>
                <c:pt idx="2">
                  <c:v>Enhanced Renewable Portfolio</c:v>
                </c:pt>
                <c:pt idx="3">
                  <c:v>Sept 2014 Selected Portfolio*</c:v>
                </c:pt>
                <c:pt idx="4">
                  <c:v>Coal-to-Gas Conversion Portfolio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4"/>
          <c:tx>
            <c:strRef>
              <c:f>Sheet1!$A$5</c:f>
              <c:strCache>
                <c:ptCount val="1"/>
                <c:pt idx="0">
                  <c:v>Renewable Energy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Apr 2014 Selected Portfolio</c:v>
                </c:pt>
                <c:pt idx="2">
                  <c:v>Enhanced Renewable Portfolio</c:v>
                </c:pt>
                <c:pt idx="3">
                  <c:v>Sept 2014 Selected Portfolio*</c:v>
                </c:pt>
                <c:pt idx="4">
                  <c:v>Coal-to-Gas Conversion Portfolio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</c:v>
                </c:pt>
                <c:pt idx="1">
                  <c:v>0.14000000000000001</c:v>
                </c:pt>
                <c:pt idx="2">
                  <c:v>0.21</c:v>
                </c:pt>
                <c:pt idx="3">
                  <c:v>0.15</c:v>
                </c:pt>
                <c:pt idx="4">
                  <c:v>0.14000000000000001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Energy Efficiency &amp; Demand Response</c:v>
                </c:pt>
              </c:strCache>
            </c:strRef>
          </c:tx>
          <c:spPr>
            <a:gradFill>
              <a:gsLst>
                <a:gs pos="53800">
                  <a:srgbClr val="9C0059"/>
                </a:gs>
                <a:gs pos="0">
                  <a:srgbClr val="6A1643"/>
                </a:gs>
                <a:gs pos="100000">
                  <a:srgbClr val="E21665"/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2014</c:v>
                </c:pt>
                <c:pt idx="1">
                  <c:v>Apr 2014 Selected Portfolio</c:v>
                </c:pt>
                <c:pt idx="2">
                  <c:v>Enhanced Renewable Portfolio</c:v>
                </c:pt>
                <c:pt idx="3">
                  <c:v>Sept 2014 Selected Portfolio*</c:v>
                </c:pt>
                <c:pt idx="4">
                  <c:v>Coal-to-Gas Conversion Portfolio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638080"/>
        <c:axId val="34652160"/>
      </c:barChart>
      <c:catAx>
        <c:axId val="34638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4652160"/>
        <c:crosses val="autoZero"/>
        <c:auto val="1"/>
        <c:lblAlgn val="ctr"/>
        <c:lblOffset val="100"/>
        <c:noMultiLvlLbl val="0"/>
      </c:catAx>
      <c:valAx>
        <c:axId val="34652160"/>
        <c:scaling>
          <c:orientation val="minMax"/>
        </c:scaling>
        <c:delete val="0"/>
        <c:axPos val="l"/>
        <c:majorGridlines>
          <c:spPr>
            <a:ln w="6350"/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34638080"/>
        <c:crosses val="autoZero"/>
        <c:crossBetween val="between"/>
      </c:valAx>
      <c:spPr>
        <a:gradFill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lin ang="5400000" scaled="0"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Requirement Differences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2029835594692498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70439255252019"/>
          <c:y val="0.12510157144690012"/>
          <c:w val="0.75494268551869048"/>
          <c:h val="0.82853343898347775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>
              <a:gsLst>
                <a:gs pos="100000">
                  <a:srgbClr val="6A1643"/>
                </a:gs>
                <a:gs pos="49203">
                  <a:srgbClr val="9C0059"/>
                </a:gs>
                <a:gs pos="0">
                  <a:srgbClr val="E21665"/>
                </a:gs>
              </a:gsLst>
              <a:lin ang="5400000" scaled="0"/>
            </a:gradFill>
            <a:effectLst>
              <a:innerShdw blurRad="114300">
                <a:prstClr val="black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6A1643"/>
                  </a:gs>
                  <a:gs pos="49203">
                    <a:srgbClr val="9C0059"/>
                  </a:gs>
                  <a:gs pos="100000">
                    <a:srgbClr val="E21665"/>
                  </a:gs>
                </a:gsLst>
                <a:lin ang="5400000" scaled="0"/>
              </a:gradFill>
              <a:effectLst>
                <a:innerShdw blurRad="114300">
                  <a:prstClr val="black"/>
                </a:innerShdw>
              </a:effectLst>
            </c:spPr>
          </c:dPt>
          <c:cat>
            <c:strRef>
              <c:f>Sheet1!$B$2:$H$2</c:f>
              <c:strCache>
                <c:ptCount val="3"/>
                <c:pt idx="0">
                  <c:v>Enhanced Renewable  Portfolio</c:v>
                </c:pt>
                <c:pt idx="1">
                  <c:v>Coal Reduction Portfolio</c:v>
                </c:pt>
                <c:pt idx="2">
                  <c:v>Coal-to-Gas Conversion</c:v>
                </c:pt>
              </c:strCache>
            </c:strRef>
          </c:cat>
          <c:val>
            <c:numRef>
              <c:f>Sheet1!$B$4:$H$4</c:f>
              <c:numCache>
                <c:formatCode>#,##0.0_);[Red]\(#,##0.0\)</c:formatCode>
                <c:ptCount val="3"/>
                <c:pt idx="0">
                  <c:v>633.71746133690613</c:v>
                </c:pt>
                <c:pt idx="1">
                  <c:v>-106.23873166519479</c:v>
                </c:pt>
                <c:pt idx="2">
                  <c:v>28.478707729525922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32160"/>
        <c:axId val="35133696"/>
      </c:barChart>
      <c:catAx>
        <c:axId val="35132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35133696"/>
        <c:crosses val="autoZero"/>
        <c:auto val="1"/>
        <c:lblAlgn val="ctr"/>
        <c:lblOffset val="100"/>
        <c:noMultiLvlLbl val="0"/>
      </c:catAx>
      <c:valAx>
        <c:axId val="351336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$ Millions</a:t>
                </a:r>
                <a:r>
                  <a:rPr lang="en-US" sz="1200" baseline="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</a:t>
                </a:r>
                <a:r>
                  <a:rPr lang="en-US" sz="1200" baseline="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NPV</a:t>
                </a:r>
                <a:r>
                  <a:rPr lang="en-US" sz="1200" baseline="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  <a:r>
                  <a:rPr lang="en-US" sz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7.6933512765854598E-2"/>
              <c:y val="0.36754675411179999"/>
            </c:manualLayout>
          </c:layout>
          <c:overlay val="0"/>
        </c:title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5132160"/>
        <c:crosses val="autoZero"/>
        <c:crossBetween val="between"/>
      </c:valAx>
      <c:spPr>
        <a:gradFill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lin ang="5400000" scaled="0"/>
        </a:gradFill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en-US" sz="1200" b="1" dirty="0" smtClean="0"/>
              <a:t>Non-Summer Customer Power Consumption</a:t>
            </a:r>
            <a:endParaRPr lang="en-US" sz="1200" b="1" baseline="0" dirty="0" smtClean="0"/>
          </a:p>
        </c:rich>
      </c:tx>
      <c:layout>
        <c:manualLayout>
          <c:xMode val="edge"/>
          <c:yMode val="edge"/>
          <c:x val="0.22300506674738149"/>
          <c:y val="6.92464228858946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79743305707387"/>
          <c:y val="0.14856829932627488"/>
          <c:w val="0.82353034805357028"/>
          <c:h val="0.692270156574178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'Duck Chart Spr'!$B$2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xVal>
            <c:numRef>
              <c:f>'Duck Chart Spr'!$A$4:$A$27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'Duck Chart Spr'!$D$4:$D$27</c:f>
              <c:numCache>
                <c:formatCode>0</c:formatCode>
                <c:ptCount val="24"/>
                <c:pt idx="0">
                  <c:v>2406.3388082515903</c:v>
                </c:pt>
                <c:pt idx="1">
                  <c:v>2375.62900655159</c:v>
                </c:pt>
                <c:pt idx="2">
                  <c:v>2335.17567425159</c:v>
                </c:pt>
                <c:pt idx="3">
                  <c:v>2316.0837157515898</c:v>
                </c:pt>
                <c:pt idx="4">
                  <c:v>2369.98914975159</c:v>
                </c:pt>
                <c:pt idx="5">
                  <c:v>2548.2324066515898</c:v>
                </c:pt>
                <c:pt idx="6">
                  <c:v>2750.4074430285227</c:v>
                </c:pt>
                <c:pt idx="7">
                  <c:v>2741.8628076115447</c:v>
                </c:pt>
                <c:pt idx="8">
                  <c:v>2575.3821577015947</c:v>
                </c:pt>
                <c:pt idx="9">
                  <c:v>2523.8093284749884</c:v>
                </c:pt>
                <c:pt idx="10">
                  <c:v>2562.6486684401857</c:v>
                </c:pt>
                <c:pt idx="11">
                  <c:v>2607.5087900247149</c:v>
                </c:pt>
                <c:pt idx="12">
                  <c:v>2657.3412483580296</c:v>
                </c:pt>
                <c:pt idx="13">
                  <c:v>2724.9094505545063</c:v>
                </c:pt>
                <c:pt idx="14">
                  <c:v>2781.8609517841951</c:v>
                </c:pt>
                <c:pt idx="15">
                  <c:v>2855.7408250082772</c:v>
                </c:pt>
                <c:pt idx="16">
                  <c:v>2909.8954497720692</c:v>
                </c:pt>
                <c:pt idx="17">
                  <c:v>2953.2436141803305</c:v>
                </c:pt>
                <c:pt idx="18">
                  <c:v>3072.8781412003214</c:v>
                </c:pt>
                <c:pt idx="19">
                  <c:v>3211.94597735159</c:v>
                </c:pt>
                <c:pt idx="20">
                  <c:v>3186.8463501515898</c:v>
                </c:pt>
                <c:pt idx="21">
                  <c:v>3057.0161238515898</c:v>
                </c:pt>
                <c:pt idx="22">
                  <c:v>2780.0556823515899</c:v>
                </c:pt>
                <c:pt idx="23">
                  <c:v>2552.9161040515901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'Duck Chart Spr'!$F$2:$H$2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rgbClr val="2EB135"/>
              </a:solidFill>
              <a:prstDash val="sysDot"/>
            </a:ln>
          </c:spPr>
          <c:marker>
            <c:symbol val="none"/>
          </c:marker>
          <c:xVal>
            <c:numRef>
              <c:f>'Duck Chart Spr'!$A$4:$A$27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'Duck Chart Spr'!$H$4:$H$27</c:f>
              <c:numCache>
                <c:formatCode>0</c:formatCode>
                <c:ptCount val="24"/>
                <c:pt idx="0">
                  <c:v>2824.4715836701148</c:v>
                </c:pt>
                <c:pt idx="1">
                  <c:v>2789.6305346701147</c:v>
                </c:pt>
                <c:pt idx="2">
                  <c:v>2741.5446983701145</c:v>
                </c:pt>
                <c:pt idx="3">
                  <c:v>2716.0161287701144</c:v>
                </c:pt>
                <c:pt idx="4">
                  <c:v>2767.6086780701144</c:v>
                </c:pt>
                <c:pt idx="5">
                  <c:v>2963.4023715701146</c:v>
                </c:pt>
                <c:pt idx="6">
                  <c:v>3095.5056023651209</c:v>
                </c:pt>
                <c:pt idx="7">
                  <c:v>2841.0954150758666</c:v>
                </c:pt>
                <c:pt idx="8">
                  <c:v>2504.2379166020883</c:v>
                </c:pt>
                <c:pt idx="9">
                  <c:v>2310.2646720785165</c:v>
                </c:pt>
                <c:pt idx="10">
                  <c:v>2249.1345550227106</c:v>
                </c:pt>
                <c:pt idx="11">
                  <c:v>2248.2818441674244</c:v>
                </c:pt>
                <c:pt idx="12">
                  <c:v>2277.2963302851226</c:v>
                </c:pt>
                <c:pt idx="13">
                  <c:v>2362.3773172421088</c:v>
                </c:pt>
                <c:pt idx="14">
                  <c:v>2470.4801636576203</c:v>
                </c:pt>
                <c:pt idx="15">
                  <c:v>2639.3334873464532</c:v>
                </c:pt>
                <c:pt idx="16">
                  <c:v>2843.5863826390705</c:v>
                </c:pt>
                <c:pt idx="17">
                  <c:v>3074.0774419855725</c:v>
                </c:pt>
                <c:pt idx="18">
                  <c:v>3367.7143625813587</c:v>
                </c:pt>
                <c:pt idx="19">
                  <c:v>3567.6179350701145</c:v>
                </c:pt>
                <c:pt idx="20">
                  <c:v>3608.3508871701142</c:v>
                </c:pt>
                <c:pt idx="21">
                  <c:v>3521.3228249701142</c:v>
                </c:pt>
                <c:pt idx="22">
                  <c:v>3240.5329478701142</c:v>
                </c:pt>
                <c:pt idx="23">
                  <c:v>2993.2358166701147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'Duck Chart Spr'!$J$2:$L$2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xVal>
            <c:numRef>
              <c:f>'Duck Chart Spr'!$A$4:$A$27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'Duck Chart Spr'!$L$4:$L$27</c:f>
              <c:numCache>
                <c:formatCode>0</c:formatCode>
                <c:ptCount val="24"/>
                <c:pt idx="0">
                  <c:v>3200.9260699672386</c:v>
                </c:pt>
                <c:pt idx="1">
                  <c:v>3154.1235127672389</c:v>
                </c:pt>
                <c:pt idx="2">
                  <c:v>3092.7797754672388</c:v>
                </c:pt>
                <c:pt idx="3">
                  <c:v>3054.9931639672391</c:v>
                </c:pt>
                <c:pt idx="4">
                  <c:v>3104.2885709672387</c:v>
                </c:pt>
                <c:pt idx="5">
                  <c:v>3298.1512855672386</c:v>
                </c:pt>
                <c:pt idx="6">
                  <c:v>3431.4147287922069</c:v>
                </c:pt>
                <c:pt idx="7">
                  <c:v>3015.4089087086286</c:v>
                </c:pt>
                <c:pt idx="8">
                  <c:v>2509.3571591624241</c:v>
                </c:pt>
                <c:pt idx="9">
                  <c:v>2182.0628315425629</c:v>
                </c:pt>
                <c:pt idx="10">
                  <c:v>2037.9939668271031</c:v>
                </c:pt>
                <c:pt idx="11">
                  <c:v>1978.4024945993954</c:v>
                </c:pt>
                <c:pt idx="12">
                  <c:v>1997.3633029954985</c:v>
                </c:pt>
                <c:pt idx="13">
                  <c:v>2130.9966367741767</c:v>
                </c:pt>
                <c:pt idx="14">
                  <c:v>2320.8236863341749</c:v>
                </c:pt>
                <c:pt idx="15">
                  <c:v>2619.2785331592481</c:v>
                </c:pt>
                <c:pt idx="16">
                  <c:v>2977.7253745962348</c:v>
                </c:pt>
                <c:pt idx="17">
                  <c:v>3348.7304171710744</c:v>
                </c:pt>
                <c:pt idx="18">
                  <c:v>3736.1373135401291</c:v>
                </c:pt>
                <c:pt idx="19">
                  <c:v>3904.5073477672386</c:v>
                </c:pt>
                <c:pt idx="20">
                  <c:v>3923.3947929672386</c:v>
                </c:pt>
                <c:pt idx="21">
                  <c:v>3850.047769467239</c:v>
                </c:pt>
                <c:pt idx="22">
                  <c:v>3644.1156697672391</c:v>
                </c:pt>
                <c:pt idx="23">
                  <c:v>3410.7871592672391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'Duck Chart Spr'!$N$2:$P$2</c:f>
              <c:strCache>
                <c:ptCount val="1"/>
                <c:pt idx="0">
                  <c:v>2029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'Duck Chart Spr'!$A$4:$A$27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'Duck Chart Spr'!$P$4:$P$27</c:f>
              <c:numCache>
                <c:formatCode>0</c:formatCode>
                <c:ptCount val="24"/>
                <c:pt idx="0">
                  <c:v>3489.3532545536523</c:v>
                </c:pt>
                <c:pt idx="1">
                  <c:v>3428.9243407536524</c:v>
                </c:pt>
                <c:pt idx="2">
                  <c:v>3365.791964953652</c:v>
                </c:pt>
                <c:pt idx="3">
                  <c:v>3331.8436964536522</c:v>
                </c:pt>
                <c:pt idx="4">
                  <c:v>3392.5356150536522</c:v>
                </c:pt>
                <c:pt idx="5">
                  <c:v>3628.688401253652</c:v>
                </c:pt>
                <c:pt idx="6">
                  <c:v>3787.9757082372903</c:v>
                </c:pt>
                <c:pt idx="7">
                  <c:v>3187.3145842218532</c:v>
                </c:pt>
                <c:pt idx="8">
                  <c:v>2441.3418808130564</c:v>
                </c:pt>
                <c:pt idx="9">
                  <c:v>1935.4168697280786</c:v>
                </c:pt>
                <c:pt idx="10">
                  <c:v>1683.8082027606788</c:v>
                </c:pt>
                <c:pt idx="11">
                  <c:v>1586.8961735970302</c:v>
                </c:pt>
                <c:pt idx="12">
                  <c:v>1599.3172090088606</c:v>
                </c:pt>
                <c:pt idx="13">
                  <c:v>1783.6854969653002</c:v>
                </c:pt>
                <c:pt idx="14">
                  <c:v>2076.9939498063231</c:v>
                </c:pt>
                <c:pt idx="15">
                  <c:v>2532.9084323484935</c:v>
                </c:pt>
                <c:pt idx="16">
                  <c:v>3105.6715435760152</c:v>
                </c:pt>
                <c:pt idx="17">
                  <c:v>3702.31037928154</c:v>
                </c:pt>
                <c:pt idx="18">
                  <c:v>4269.7943057088623</c:v>
                </c:pt>
                <c:pt idx="19">
                  <c:v>4500.5090205536526</c:v>
                </c:pt>
                <c:pt idx="20">
                  <c:v>4542.4746027536521</c:v>
                </c:pt>
                <c:pt idx="21">
                  <c:v>4425.7806095536525</c:v>
                </c:pt>
                <c:pt idx="22">
                  <c:v>4062.2606304536521</c:v>
                </c:pt>
                <c:pt idx="23">
                  <c:v>3737.3783803536526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16928"/>
        <c:axId val="91923200"/>
      </c:scatterChart>
      <c:valAx>
        <c:axId val="91916928"/>
        <c:scaling>
          <c:orientation val="minMax"/>
          <c:max val="24"/>
          <c:min val="1"/>
        </c:scaling>
        <c:delete val="0"/>
        <c:axPos val="b"/>
        <c:title>
          <c:tx>
            <c:strRef>
              <c:f>'Duck Chart Spr'!$A$3</c:f>
              <c:strCache>
                <c:ptCount val="1"/>
                <c:pt idx="0">
                  <c:v>HOUR</c:v>
                </c:pt>
              </c:strCache>
            </c:strRef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923200"/>
        <c:crosses val="autoZero"/>
        <c:crossBetween val="midCat"/>
        <c:majorUnit val="2"/>
      </c:valAx>
      <c:valAx>
        <c:axId val="91923200"/>
        <c:scaling>
          <c:orientation val="minMax"/>
          <c:min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MW</a:t>
                </a:r>
              </a:p>
            </c:rich>
          </c:tx>
          <c:layout>
            <c:manualLayout>
              <c:xMode val="edge"/>
              <c:yMode val="edge"/>
              <c:x val="4.9550858887870289E-3"/>
              <c:y val="0.457381554680690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9191692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0392751745142923"/>
          <c:y val="0.15255751876993165"/>
          <c:w val="0.55797634361816839"/>
          <c:h val="8.6604099984240998E-2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52358392111285E-2"/>
          <c:y val="0"/>
          <c:w val="0.96575601442169401"/>
          <c:h val="0.98367454074448046"/>
        </c:manualLayout>
      </c:layout>
      <c:barChart>
        <c:barDir val="col"/>
        <c:grouping val="stacked"/>
        <c:varyColors val="0"/>
        <c:ser>
          <c:idx val="0"/>
          <c:order val="0"/>
          <c:spPr>
            <a:effectLst>
              <a:outerShdw blurRad="50800" dist="12700" dir="16200000" algn="tl" rotWithShape="0">
                <a:srgbClr val="000000">
                  <a:alpha val="4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8520E"/>
                  </a:gs>
                  <a:gs pos="100000">
                    <a:srgbClr val="6B9B1A"/>
                  </a:gs>
                </a:gsLst>
                <a:lin ang="1680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38520E"/>
                  </a:gs>
                  <a:gs pos="100000">
                    <a:srgbClr val="6B9B1A"/>
                  </a:gs>
                </a:gsLst>
                <a:lin ang="0" scaled="1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38520E"/>
                  </a:gs>
                  <a:gs pos="100000">
                    <a:srgbClr val="6B9B1A"/>
                  </a:gs>
                </a:gsLst>
                <a:lin ang="1590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479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56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496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56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483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flip="none" rotWithShape="1">
                <a:gsLst>
                  <a:gs pos="100000">
                    <a:srgbClr val="E21665"/>
                  </a:gs>
                  <a:gs pos="0">
                    <a:srgbClr val="9C0059"/>
                  </a:gs>
                </a:gsLst>
                <a:lin ang="1602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9C0059"/>
                  </a:gs>
                  <a:gs pos="100000">
                    <a:srgbClr val="E21665"/>
                  </a:gs>
                </a:gsLst>
                <a:lin ang="1644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005993"/>
                  </a:gs>
                  <a:gs pos="100000">
                    <a:srgbClr val="00A1FA"/>
                  </a:gs>
                </a:gsLst>
                <a:lin ang="16500000" scaled="0"/>
                <a:tileRect/>
              </a:gra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effectLst>
                <a:outerShdw blurRad="50800" dist="12700" dir="162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Sheet1!$I$2:$I$11</c:f>
              <c:strCache>
                <c:ptCount val="10"/>
                <c:pt idx="0">
                  <c:v>Must take 1</c:v>
                </c:pt>
                <c:pt idx="1">
                  <c:v>Must take 2</c:v>
                </c:pt>
                <c:pt idx="2">
                  <c:v>Must take 3</c:v>
                </c:pt>
                <c:pt idx="3">
                  <c:v>Baseload 1</c:v>
                </c:pt>
                <c:pt idx="4">
                  <c:v>Baseload 2</c:v>
                </c:pt>
                <c:pt idx="5">
                  <c:v>Baseload 3</c:v>
                </c:pt>
                <c:pt idx="6">
                  <c:v>Semi-flexible 1</c:v>
                </c:pt>
                <c:pt idx="7">
                  <c:v>Semi-flexible 2</c:v>
                </c:pt>
                <c:pt idx="8">
                  <c:v>Flexible</c:v>
                </c:pt>
                <c:pt idx="9">
                  <c:v>Highly flexible</c:v>
                </c:pt>
              </c:strCache>
            </c:str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634.1</c:v>
                </c:pt>
                <c:pt idx="1">
                  <c:v>465</c:v>
                </c:pt>
                <c:pt idx="2">
                  <c:v>1172</c:v>
                </c:pt>
                <c:pt idx="3">
                  <c:v>270</c:v>
                </c:pt>
                <c:pt idx="4">
                  <c:v>1932</c:v>
                </c:pt>
                <c:pt idx="5">
                  <c:v>220</c:v>
                </c:pt>
                <c:pt idx="6">
                  <c:v>1421</c:v>
                </c:pt>
                <c:pt idx="7">
                  <c:v>2958</c:v>
                </c:pt>
                <c:pt idx="8">
                  <c:v>1034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spPr>
            <a:effectLst>
              <a:outerShdw blurRad="50800" dist="25400" dir="16920000" algn="tl" rotWithShape="0">
                <a:srgbClr val="000000">
                  <a:alpha val="4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8520E"/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38520E"/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38520E"/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25400" dir="558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6A1643"/>
              </a:solidFill>
              <a:effectLst>
                <a:outerShdw blurRad="50800" dist="25400" dir="54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6A1643"/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005993"/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25400" dir="1692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Sheet1!$I$2:$I$11</c:f>
              <c:strCache>
                <c:ptCount val="10"/>
                <c:pt idx="0">
                  <c:v>Must take 1</c:v>
                </c:pt>
                <c:pt idx="1">
                  <c:v>Must take 2</c:v>
                </c:pt>
                <c:pt idx="2">
                  <c:v>Must take 3</c:v>
                </c:pt>
                <c:pt idx="3">
                  <c:v>Baseload 1</c:v>
                </c:pt>
                <c:pt idx="4">
                  <c:v>Baseload 2</c:v>
                </c:pt>
                <c:pt idx="5">
                  <c:v>Baseload 3</c:v>
                </c:pt>
                <c:pt idx="6">
                  <c:v>Semi-flexible 1</c:v>
                </c:pt>
                <c:pt idx="7">
                  <c:v>Semi-flexible 2</c:v>
                </c:pt>
                <c:pt idx="8">
                  <c:v>Flexible</c:v>
                </c:pt>
                <c:pt idx="9">
                  <c:v>Highly flexible</c:v>
                </c:pt>
              </c:strCache>
            </c:strRef>
          </c:cat>
          <c:val>
            <c:numRef>
              <c:f>Sheet1!$K$2:$K$11</c:f>
              <c:numCache>
                <c:formatCode>General</c:formatCode>
                <c:ptCount val="10"/>
                <c:pt idx="0">
                  <c:v>2003</c:v>
                </c:pt>
                <c:pt idx="1">
                  <c:v>668</c:v>
                </c:pt>
                <c:pt idx="2">
                  <c:v>137</c:v>
                </c:pt>
                <c:pt idx="3">
                  <c:v>0</c:v>
                </c:pt>
                <c:pt idx="4">
                  <c:v>-647</c:v>
                </c:pt>
                <c:pt idx="5">
                  <c:v>-220</c:v>
                </c:pt>
                <c:pt idx="6">
                  <c:v>-1146</c:v>
                </c:pt>
                <c:pt idx="7">
                  <c:v>1105</c:v>
                </c:pt>
                <c:pt idx="8">
                  <c:v>2432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1674880"/>
        <c:axId val="91676672"/>
      </c:barChart>
      <c:catAx>
        <c:axId val="91674880"/>
        <c:scaling>
          <c:orientation val="minMax"/>
        </c:scaling>
        <c:delete val="1"/>
        <c:axPos val="b"/>
        <c:majorTickMark val="out"/>
        <c:minorTickMark val="none"/>
        <c:tickLblPos val="low"/>
        <c:crossAx val="91676672"/>
        <c:crosses val="autoZero"/>
        <c:auto val="1"/>
        <c:lblAlgn val="ctr"/>
        <c:lblOffset val="100"/>
        <c:noMultiLvlLbl val="0"/>
      </c:catAx>
      <c:valAx>
        <c:axId val="91676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67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68376459312978E-2"/>
          <c:y val="4.1634063320209976E-2"/>
          <c:w val="0.92735480930175274"/>
          <c:h val="0.719858330979314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gradFill>
              <a:gsLst>
                <a:gs pos="53800">
                  <a:srgbClr val="9C0059"/>
                </a:gs>
                <a:gs pos="0">
                  <a:srgbClr val="6A1643"/>
                </a:gs>
                <a:gs pos="100000">
                  <a:srgbClr val="E21665"/>
                </a:gs>
              </a:gsLst>
              <a:lin ang="16200000" scaled="0"/>
            </a:gra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Equivalent CT (Average)</c:v>
                </c:pt>
                <c:pt idx="2">
                  <c:v>NaS</c:v>
                </c:pt>
                <c:pt idx="3">
                  <c:v>NaNiCl</c:v>
                </c:pt>
                <c:pt idx="4">
                  <c:v>Li-Ion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2">
                  <c:v>50.2</c:v>
                </c:pt>
                <c:pt idx="3">
                  <c:v>46.2</c:v>
                </c:pt>
                <c:pt idx="4">
                  <c:v>81.599999999999994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Capacity</c:v>
                </c:pt>
              </c:strCache>
            </c:strRef>
          </c:tx>
          <c:spPr>
            <a:solidFill>
              <a:srgbClr val="38520E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Equivalent CT (Average)</c:v>
                </c:pt>
                <c:pt idx="2">
                  <c:v>NaS</c:v>
                </c:pt>
                <c:pt idx="3">
                  <c:v>NaNiCl</c:v>
                </c:pt>
                <c:pt idx="4">
                  <c:v>Li-Ion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16200000" scaled="0"/>
            </a:gra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Equivalent CT (Average)</c:v>
                </c:pt>
                <c:pt idx="2">
                  <c:v>NaS</c:v>
                </c:pt>
                <c:pt idx="3">
                  <c:v>NaNiCl</c:v>
                </c:pt>
                <c:pt idx="4">
                  <c:v>Li-Ion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Ancillary</c:v>
                </c:pt>
              </c:strCache>
            </c:strRef>
          </c:tx>
          <c:spPr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16200000" scaled="0"/>
            </a:gra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Equivalent CT (Average)</c:v>
                </c:pt>
                <c:pt idx="2">
                  <c:v>NaS</c:v>
                </c:pt>
                <c:pt idx="3">
                  <c:v>NaNiCl</c:v>
                </c:pt>
                <c:pt idx="4">
                  <c:v>Li-Ion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53519488"/>
        <c:axId val="53521024"/>
      </c:barChart>
      <c:catAx>
        <c:axId val="5351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53521024"/>
        <c:crosses val="autoZero"/>
        <c:auto val="1"/>
        <c:lblAlgn val="ctr"/>
        <c:lblOffset val="100"/>
        <c:noMultiLvlLbl val="0"/>
      </c:catAx>
      <c:valAx>
        <c:axId val="5352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5351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387430737824442E-2"/>
          <c:y val="0.9383311015630833"/>
          <c:w val="0.86390112562837251"/>
          <c:h val="6.0610135569673367E-2"/>
        </c:manualLayout>
      </c:layout>
      <c:overlay val="0"/>
      <c:txPr>
        <a:bodyPr/>
        <a:lstStyle/>
        <a:p>
          <a:pPr>
            <a:defRPr sz="1200" b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2884819478891"/>
          <c:y val="6.5289512146327278E-2"/>
          <c:w val="0.83214877108405705"/>
          <c:h val="0.7801071834999884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'CC - CT by yr Adds'!$A$18</c:f>
              <c:strCache>
                <c:ptCount val="1"/>
                <c:pt idx="0">
                  <c:v>Ocotillo GT 3-7 (510 MW)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'CC - CT by yr Adds'!$B$18:$G$18</c:f>
              <c:numCache>
                <c:formatCode>General</c:formatCode>
                <c:ptCount val="6"/>
                <c:pt idx="0">
                  <c:v>0</c:v>
                </c:pt>
                <c:pt idx="1">
                  <c:v>204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204</c:v>
                </c:pt>
              </c:numCache>
            </c:numRef>
          </c:val>
        </c:ser>
        <c:ser>
          <c:idx val="0"/>
          <c:order val="1"/>
          <c:tx>
            <c:strRef>
              <c:f>'CC - CT by yr Adds'!$A$19</c:f>
              <c:strCache>
                <c:ptCount val="1"/>
                <c:pt idx="0">
                  <c:v>Ocotillo GT 3-7 (510 MW)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2.3079428124482076E-3"/>
                  <c:y val="3.259841126676912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"/>
                  <c:y val="2.75832710718815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'CC - CT by yr Adds'!$B$17:$G$17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Total  2017-2021</c:v>
                </c:pt>
              </c:strCache>
            </c:strRef>
          </c:cat>
          <c:val>
            <c:numRef>
              <c:f>'CC - CT by yr Adds'!$B$19:$G$19</c:f>
              <c:numCache>
                <c:formatCode>General</c:formatCode>
                <c:ptCount val="6"/>
                <c:pt idx="0">
                  <c:v>0</c:v>
                </c:pt>
                <c:pt idx="1">
                  <c:v>306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306</c:v>
                </c:pt>
              </c:numCache>
            </c:numRef>
          </c:val>
        </c:ser>
        <c:ser>
          <c:idx val="1"/>
          <c:order val="2"/>
          <c:tx>
            <c:strRef>
              <c:f>'CC - CT by yr Adds'!$A$20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'CC - CT by yr Adds'!$B$17:$G$17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Total  2017-2021</c:v>
                </c:pt>
              </c:strCache>
            </c:strRef>
          </c:cat>
          <c:val>
            <c:numRef>
              <c:f>'CC - CT by yr Adds'!$B$20:$G$20</c:f>
              <c:numCache>
                <c:formatCode>General</c:formatCode>
                <c:ptCount val="6"/>
                <c:pt idx="0">
                  <c:v>364</c:v>
                </c:pt>
                <c:pt idx="1">
                  <c:v>240</c:v>
                </c:pt>
                <c:pt idx="2">
                  <c:v>500</c:v>
                </c:pt>
                <c:pt idx="3">
                  <c:v>704</c:v>
                </c:pt>
                <c:pt idx="4">
                  <c:v>704</c:v>
                </c:pt>
                <c:pt idx="5">
                  <c:v>1908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53364224"/>
        <c:axId val="53365760"/>
      </c:barChart>
      <c:catAx>
        <c:axId val="5336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3365760"/>
        <c:crosses val="autoZero"/>
        <c:auto val="1"/>
        <c:lblAlgn val="ctr"/>
        <c:lblOffset val="100"/>
        <c:noMultiLvlLbl val="0"/>
      </c:catAx>
      <c:valAx>
        <c:axId val="53365760"/>
        <c:scaling>
          <c:orientation val="minMax"/>
          <c:max val="25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aseline="0" dirty="0"/>
                  <a:t>Capacity (MW)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348104951046898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53364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17604733354462215"/>
          <c:y val="0.10166518450187417"/>
          <c:w val="0.4545126279000119"/>
          <c:h val="0.22192725914295597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0.43876</cdr:y>
    </cdr:from>
    <cdr:to>
      <cdr:x>0.04089</cdr:x>
      <cdr:y>0.56337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21444" y="2083592"/>
          <a:ext cx="557214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0.43557</cdr:y>
    </cdr:from>
    <cdr:to>
      <cdr:x>0.09665</cdr:x>
      <cdr:y>0.55059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114300" y="1833563"/>
          <a:ext cx="514350" cy="74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1.96285E-7</cdr:x>
      <cdr:y>0.08235</cdr:y>
    </cdr:from>
    <cdr:to>
      <cdr:x>0.05971</cdr:x>
      <cdr:y>0.72213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-1437219" y="1846354"/>
          <a:ext cx="3178625" cy="304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 (MW)</a:t>
          </a:r>
          <a:endParaRPr lang="en-US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0.42434</cdr:x>
      <cdr:y>0.09596</cdr:y>
    </cdr:from>
    <cdr:to>
      <cdr:x>0.55984</cdr:x>
      <cdr:y>0.14552</cdr:y>
    </cdr:to>
    <cdr:sp macro="" textlink="">
      <cdr:nvSpPr>
        <cdr:cNvPr id="6" name="TextBox 22"/>
        <cdr:cNvSpPr txBox="1"/>
      </cdr:nvSpPr>
      <cdr:spPr>
        <a:xfrm xmlns:a="http://schemas.openxmlformats.org/drawingml/2006/main">
          <a:off x="2161842" y="476751"/>
          <a:ext cx="690321" cy="2462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15,057</a:t>
          </a:r>
          <a:endParaRPr lang="en-US" sz="1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0.61303</cdr:x>
      <cdr:y>0.12472</cdr:y>
    </cdr:from>
    <cdr:to>
      <cdr:x>0.74853</cdr:x>
      <cdr:y>0.17428</cdr:y>
    </cdr:to>
    <cdr:sp macro="" textlink="">
      <cdr:nvSpPr>
        <cdr:cNvPr id="7" name="TextBox 22"/>
        <cdr:cNvSpPr txBox="1"/>
      </cdr:nvSpPr>
      <cdr:spPr>
        <a:xfrm xmlns:a="http://schemas.openxmlformats.org/drawingml/2006/main">
          <a:off x="3123173" y="619631"/>
          <a:ext cx="690321" cy="2462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14,276</a:t>
          </a:r>
          <a:endParaRPr lang="en-US" sz="1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0.80759</cdr:x>
      <cdr:y>0.1329</cdr:y>
    </cdr:from>
    <cdr:to>
      <cdr:x>0.94308</cdr:x>
      <cdr:y>0.18246</cdr:y>
    </cdr:to>
    <cdr:sp macro="" textlink="">
      <cdr:nvSpPr>
        <cdr:cNvPr id="8" name="TextBox 22"/>
        <cdr:cNvSpPr txBox="1"/>
      </cdr:nvSpPr>
      <cdr:spPr>
        <a:xfrm xmlns:a="http://schemas.openxmlformats.org/drawingml/2006/main">
          <a:off x="4114371" y="660264"/>
          <a:ext cx="690270" cy="2462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14,111</a:t>
          </a:r>
          <a:endParaRPr lang="en-US" sz="1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0.43876</cdr:y>
    </cdr:from>
    <cdr:to>
      <cdr:x>0.04089</cdr:x>
      <cdr:y>0.56337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21444" y="2083592"/>
          <a:ext cx="557214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0.43557</cdr:y>
    </cdr:from>
    <cdr:to>
      <cdr:x>0.09665</cdr:x>
      <cdr:y>0.55059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114300" y="1833563"/>
          <a:ext cx="514350" cy="74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0.02605</cdr:x>
      <cdr:y>0.09257</cdr:y>
    </cdr:from>
    <cdr:to>
      <cdr:x>0.08401</cdr:x>
      <cdr:y>0.73235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1308938" y="1901589"/>
          <a:ext cx="3178625" cy="295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Percent of Portfolio</a:t>
          </a:r>
          <a:endParaRPr lang="en-US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0.68294</cdr:x>
      <cdr:y>0.58223</cdr:y>
    </cdr:from>
    <cdr:to>
      <cdr:x>0.97551</cdr:x>
      <cdr:y>0.7802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3465695" y="1567610"/>
          <a:ext cx="1484692" cy="5330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0" dirty="0" smtClean="0"/>
            <a:t>Potential over-generation followed by 8-hr 3,000 MW continuous up-ramp</a:t>
          </a:r>
          <a:endParaRPr lang="en-US" sz="10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0.66257</cdr:x>
      <cdr:y>0.33907</cdr:y>
    </cdr:from>
    <cdr:to>
      <cdr:x>0.78352</cdr:x>
      <cdr:y>0.4303</cdr:y>
    </cdr:to>
    <cdr:grpSp>
      <cdr:nvGrpSpPr>
        <cdr:cNvPr id="3" name="Group 2"/>
        <cdr:cNvGrpSpPr/>
      </cdr:nvGrpSpPr>
      <cdr:grpSpPr>
        <a:xfrm xmlns:a="http://schemas.openxmlformats.org/drawingml/2006/main">
          <a:off x="2726343" y="1553218"/>
          <a:ext cx="497685" cy="417908"/>
          <a:chOff x="3154151" y="303140"/>
          <a:chExt cx="286438" cy="343946"/>
        </a:xfrm>
      </cdr:grpSpPr>
      <cdr:cxnSp macro="">
        <cdr:nvCxnSpPr>
          <cdr:cNvPr id="4" name="Straight Connector 3"/>
          <cdr:cNvCxnSpPr/>
        </cdr:nvCxnSpPr>
        <cdr:spPr>
          <a:xfrm xmlns:a="http://schemas.openxmlformats.org/drawingml/2006/main">
            <a:off x="3297370" y="303140"/>
            <a:ext cx="0" cy="343946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sys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Straight Connector 4"/>
          <cdr:cNvCxnSpPr/>
        </cdr:nvCxnSpPr>
        <cdr:spPr>
          <a:xfrm xmlns:a="http://schemas.openxmlformats.org/drawingml/2006/main">
            <a:off x="3154151" y="647086"/>
            <a:ext cx="286438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sys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6" name="Straight Connector 5"/>
          <cdr:cNvCxnSpPr/>
        </cdr:nvCxnSpPr>
        <cdr:spPr>
          <a:xfrm xmlns:a="http://schemas.openxmlformats.org/drawingml/2006/main">
            <a:off x="3154151" y="303140"/>
            <a:ext cx="286438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sys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0.84584</cdr:x>
      <cdr:y>0.04158</cdr:y>
    </cdr:from>
    <cdr:to>
      <cdr:x>0.96447</cdr:x>
      <cdr:y>0.24095</cdr:y>
    </cdr:to>
    <cdr:grpSp>
      <cdr:nvGrpSpPr>
        <cdr:cNvPr id="7" name="Group 6"/>
        <cdr:cNvGrpSpPr/>
      </cdr:nvGrpSpPr>
      <cdr:grpSpPr>
        <a:xfrm xmlns:a="http://schemas.openxmlformats.org/drawingml/2006/main">
          <a:off x="3480462" y="190470"/>
          <a:ext cx="488139" cy="913278"/>
          <a:chOff x="3154151" y="303140"/>
          <a:chExt cx="286438" cy="343946"/>
        </a:xfrm>
      </cdr:grpSpPr>
      <cdr:cxnSp macro="">
        <cdr:nvCxnSpPr>
          <cdr:cNvPr id="8" name="Straight Connector 7"/>
          <cdr:cNvCxnSpPr/>
        </cdr:nvCxnSpPr>
        <cdr:spPr>
          <a:xfrm xmlns:a="http://schemas.openxmlformats.org/drawingml/2006/main">
            <a:off x="3297370" y="303140"/>
            <a:ext cx="0" cy="343946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sys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Straight Connector 8"/>
          <cdr:cNvCxnSpPr/>
        </cdr:nvCxnSpPr>
        <cdr:spPr>
          <a:xfrm xmlns:a="http://schemas.openxmlformats.org/drawingml/2006/main">
            <a:off x="3154151" y="647086"/>
            <a:ext cx="286438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sys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Straight Connector 9"/>
          <cdr:cNvCxnSpPr/>
        </cdr:nvCxnSpPr>
        <cdr:spPr>
          <a:xfrm xmlns:a="http://schemas.openxmlformats.org/drawingml/2006/main">
            <a:off x="3154151" y="303140"/>
            <a:ext cx="286438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sys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0.91123</cdr:x>
      <cdr:y>0.34144</cdr:y>
    </cdr:from>
    <cdr:to>
      <cdr:x>0.94873</cdr:x>
      <cdr:y>0.38218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97775" y="1665817"/>
          <a:ext cx="213904" cy="198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2</a:t>
          </a:r>
        </a:p>
      </cdr:txBody>
    </cdr:sp>
  </cdr:relSizeAnchor>
  <cdr:relSizeAnchor xmlns:cdr="http://schemas.openxmlformats.org/drawingml/2006/chartDrawing">
    <cdr:from>
      <cdr:x>0</cdr:x>
      <cdr:y>0.8664</cdr:y>
    </cdr:from>
    <cdr:to>
      <cdr:x>0.54687</cdr:x>
      <cdr:y>0.9827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4388008"/>
          <a:ext cx="2995493" cy="589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Notes:</a:t>
          </a:r>
        </a:p>
        <a:p xmlns:a="http://schemas.openxmlformats.org/drawingml/2006/main">
          <a:r>
            <a:rPr lang="en-US" sz="900" dirty="0"/>
            <a:t>1) Purchase needed for 2017 and 2018</a:t>
          </a:r>
        </a:p>
        <a:p xmlns:a="http://schemas.openxmlformats.org/drawingml/2006/main">
          <a:r>
            <a:rPr lang="en-US" sz="900" dirty="0"/>
            <a:t>2) Total excludes 2017 and 2018 purchases</a:t>
          </a:r>
        </a:p>
      </cdr:txBody>
    </cdr:sp>
  </cdr:relSizeAnchor>
  <cdr:relSizeAnchor xmlns:cdr="http://schemas.openxmlformats.org/drawingml/2006/chartDrawing">
    <cdr:from>
      <cdr:x>0.21648</cdr:x>
      <cdr:y>0.60745</cdr:y>
    </cdr:from>
    <cdr:to>
      <cdr:x>0.39036</cdr:x>
      <cdr:y>0.78073</cdr:y>
    </cdr:to>
    <cdr:grpSp>
      <cdr:nvGrpSpPr>
        <cdr:cNvPr id="5" name="Group 4"/>
        <cdr:cNvGrpSpPr/>
      </cdr:nvGrpSpPr>
      <cdr:grpSpPr>
        <a:xfrm xmlns:a="http://schemas.openxmlformats.org/drawingml/2006/main">
          <a:off x="1191232" y="3076530"/>
          <a:ext cx="956816" cy="877605"/>
          <a:chOff x="1245981" y="2922259"/>
          <a:chExt cx="991822" cy="83398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245981" y="3569751"/>
            <a:ext cx="213905" cy="18648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800" dirty="0"/>
              <a:t>1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2023899" y="2922259"/>
            <a:ext cx="213904" cy="18648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800" dirty="0"/>
              <a:t>1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46F499-4BBB-6F48-9BA4-72539F56D623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CD77D7-C820-3046-8A58-F2892F55C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8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8ABCE8-6722-F749-B45F-B7A71A0DC3A0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0695F3-157D-D740-9F32-52C22738B6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0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0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49300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807720" y="4646049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3438" cy="3482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3438" cy="3482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90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747713"/>
            <a:ext cx="4643437" cy="3482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>
          <a:xfrm>
            <a:off x="815340" y="4530090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9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3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1146810"/>
            <a:ext cx="3500438" cy="26241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9601" y="1156771"/>
            <a:ext cx="2969142" cy="222685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BULL PEN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82BC5-C79A-44E9-BB5D-14E5134478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66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3438" cy="3482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9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2429" y="4415790"/>
            <a:ext cx="6013524" cy="4183380"/>
          </a:xfrm>
        </p:spPr>
        <p:txBody>
          <a:bodyPr>
            <a:normAutofit/>
          </a:bodyPr>
          <a:lstStyle/>
          <a:p>
            <a:pPr lvl="0"/>
            <a:endParaRPr lang="en-US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3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3970" y="462598"/>
            <a:ext cx="46482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9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9070" y="600393"/>
            <a:ext cx="4384675" cy="3289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2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6210" y="440373"/>
            <a:ext cx="4384675" cy="3289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6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82BC5-C79A-44E9-BB5D-14E5134478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E62C-4896-4A10-A9EE-A65766921E14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lue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525"/>
            <a:ext cx="914400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554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609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S_PPT_Template_blue_main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8"/>
          <p:cNvSpPr>
            <a:spLocks noGrp="1"/>
          </p:cNvSpPr>
          <p:nvPr userDrawn="1">
            <p:ph type="title"/>
          </p:nvPr>
        </p:nvSpPr>
        <p:spPr>
          <a:xfrm>
            <a:off x="457200" y="2081384"/>
            <a:ext cx="8229600" cy="1143000"/>
          </a:xfrm>
        </p:spPr>
        <p:txBody>
          <a:bodyPr/>
          <a:lstStyle>
            <a:lvl1pPr algn="ctr">
              <a:buFont typeface="Arial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9"/>
          <p:cNvSpPr>
            <a:spLocks noGrp="1"/>
          </p:cNvSpPr>
          <p:nvPr userDrawn="1">
            <p:ph type="subTitle" idx="1"/>
          </p:nvPr>
        </p:nvSpPr>
        <p:spPr>
          <a:xfrm>
            <a:off x="1371600" y="3224384"/>
            <a:ext cx="6400800" cy="1752600"/>
          </a:xfrm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525"/>
            <a:ext cx="9144000" cy="737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558C-73BE-4437-8ECC-F8DE7289CA64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670935"/>
            <a:ext cx="8123059" cy="4468561"/>
          </a:xfrm>
        </p:spPr>
        <p:txBody>
          <a:bodyPr/>
          <a:lstStyle>
            <a:lvl1pPr>
              <a:buClr>
                <a:srgbClr val="0078C9"/>
              </a:buClr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525"/>
            <a:ext cx="9144000" cy="737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DD25-B1B8-492A-AD2D-C01F6E419DDF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70935"/>
            <a:ext cx="8066074" cy="4248945"/>
          </a:xfrm>
        </p:spPr>
        <p:txBody>
          <a:bodyPr/>
          <a:lstStyle>
            <a:lvl1pPr>
              <a:buClr>
                <a:srgbClr val="0078C9"/>
              </a:buClr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E1EC-D5FD-49F0-810E-960EA7C01B5F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lue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525"/>
            <a:ext cx="914400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F63C-7241-415F-8587-5FF00CA7709E}" type="datetimeFigureOut">
              <a:rPr lang="en-US" smtClean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DB99-5CD0-4732-B335-D54DC34C81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PS_PPT_Template_blue_main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081384"/>
            <a:ext cx="8229600" cy="1143000"/>
          </a:xfrm>
        </p:spPr>
        <p:txBody>
          <a:bodyPr/>
          <a:lstStyle>
            <a:lvl1pPr algn="ctr">
              <a:buFont typeface="Arial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9"/>
          <p:cNvSpPr>
            <a:spLocks noGrp="1"/>
          </p:cNvSpPr>
          <p:nvPr>
            <p:ph type="subTitle" idx="1"/>
          </p:nvPr>
        </p:nvSpPr>
        <p:spPr>
          <a:xfrm>
            <a:off x="1371600" y="3224384"/>
            <a:ext cx="6400800" cy="1752600"/>
          </a:xfrm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881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438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2CD-0CE9-478C-B844-4193CA6D9EE9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Blue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8525"/>
            <a:ext cx="914400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238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738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120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26A1-D13B-46AF-A996-9FE31127DEE7}" type="datetime1">
              <a:rPr lang="en-US" smtClean="0"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EFFF-70A5-EF42-A57E-37AA596FBA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6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.com/resourc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17763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Integrated Resource Plan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Arizona Corporation Commission</a:t>
            </a:r>
            <a:b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11, 2014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5244029"/>
            <a:ext cx="437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Jim Wilde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Resource Planning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938716"/>
              </p:ext>
            </p:extLst>
          </p:nvPr>
        </p:nvGraphicFramePr>
        <p:xfrm>
          <a:off x="686453" y="1703294"/>
          <a:ext cx="8159097" cy="451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00" y="219076"/>
            <a:ext cx="8609955" cy="10953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Variability Requires Flexibility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Balancing Growth at Both Ends of Flexibility Spectrum</a:t>
            </a: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18337" y="4880778"/>
            <a:ext cx="8086427" cy="66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2764" y="2768404"/>
            <a:ext cx="35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3152" indent="-73152" algn="ctr"/>
            <a:r>
              <a:rPr lang="en-US" sz="900" b="1" dirty="0" smtClean="0">
                <a:latin typeface="Verdana"/>
                <a:cs typeface="Verdana"/>
              </a:rPr>
              <a:t>DE</a:t>
            </a:r>
          </a:p>
          <a:p>
            <a:pPr marL="73152" indent="-73152" algn="ctr"/>
            <a:r>
              <a:rPr lang="en-US" sz="900" b="1" dirty="0" smtClean="0">
                <a:latin typeface="Verdana"/>
                <a:cs typeface="Verdana"/>
              </a:rPr>
              <a:t>EE</a:t>
            </a:r>
            <a:endParaRPr lang="en-US" sz="900" b="1" dirty="0">
              <a:latin typeface="Verdana"/>
              <a:cs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1869" y="371585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Solar </a:t>
            </a:r>
            <a:r>
              <a:rPr lang="en-US" sz="900" dirty="0">
                <a:latin typeface="Verdana"/>
                <a:cs typeface="Verdana"/>
              </a:rPr>
              <a:t>PV</a:t>
            </a:r>
          </a:p>
          <a:p>
            <a:pPr>
              <a:buNone/>
            </a:pPr>
            <a:r>
              <a:rPr lang="en-US" sz="900" dirty="0">
                <a:latin typeface="Verdana"/>
                <a:cs typeface="Verdana"/>
              </a:rPr>
              <a:t>Wind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2310" y="426285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>
                <a:latin typeface="Verdana"/>
                <a:cs typeface="Verdana"/>
              </a:rPr>
              <a:t>CSP</a:t>
            </a:r>
            <a:r>
              <a:rPr lang="en-US" sz="900" dirty="0" smtClean="0">
                <a:latin typeface="Verdana"/>
                <a:cs typeface="Verdana"/>
              </a:rPr>
              <a:t> with </a:t>
            </a:r>
          </a:p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storage</a:t>
            </a:r>
            <a:endParaRPr lang="en-US" sz="900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0868" y="335395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Nuclear</a:t>
            </a:r>
          </a:p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Geothermal</a:t>
            </a:r>
          </a:p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Biogas</a:t>
            </a:r>
          </a:p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Biomass</a:t>
            </a:r>
            <a:endParaRPr lang="en-US" sz="900" dirty="0"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349" y="3337329"/>
            <a:ext cx="837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Coal</a:t>
            </a:r>
            <a:endParaRPr lang="en-US" sz="900" dirty="0"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7285" y="2018296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CC</a:t>
            </a:r>
            <a:endParaRPr lang="en-US" sz="900" dirty="0">
              <a:latin typeface="Verdana"/>
              <a:cs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2210" y="35547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DR &amp; </a:t>
            </a:r>
          </a:p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Options</a:t>
            </a:r>
            <a:endParaRPr lang="en-US" sz="900" dirty="0"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3177" y="2358479"/>
            <a:ext cx="3465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CT</a:t>
            </a:r>
            <a:endParaRPr lang="en-US" sz="900" dirty="0">
              <a:latin typeface="Verdana"/>
              <a:cs typeface="Verdan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3547" y="5741573"/>
            <a:ext cx="2271928" cy="248982"/>
          </a:xfrm>
          <a:prstGeom prst="rect">
            <a:avLst/>
          </a:prstGeom>
          <a:solidFill>
            <a:srgbClr val="6B9B1A"/>
          </a:solidFill>
          <a:ln>
            <a:noFill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Verdana"/>
                <a:cs typeface="Verdana"/>
              </a:rPr>
              <a:t>Variable/Inflexible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1223" y="5741573"/>
            <a:ext cx="2214853" cy="2616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Verdana"/>
                <a:cs typeface="Verdana"/>
              </a:rPr>
              <a:t>Less Flexible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65506" y="5741573"/>
            <a:ext cx="1654576" cy="265915"/>
          </a:xfrm>
          <a:prstGeom prst="rect">
            <a:avLst/>
          </a:prstGeom>
          <a:solidFill>
            <a:srgbClr val="6A1643"/>
          </a:solidFill>
          <a:ln>
            <a:noFill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Verdana"/>
                <a:cs typeface="Verdana"/>
              </a:rPr>
              <a:t>Semi-flexible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58424" y="5741572"/>
            <a:ext cx="1658551" cy="265915"/>
          </a:xfrm>
          <a:prstGeom prst="rect">
            <a:avLst/>
          </a:prstGeom>
          <a:solidFill>
            <a:srgbClr val="005993"/>
          </a:solidFill>
          <a:ln>
            <a:noFill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Verdana"/>
                <a:cs typeface="Verdana"/>
              </a:rPr>
              <a:t>F</a:t>
            </a:r>
            <a:r>
              <a:rPr lang="en-US" sz="1400" b="1" dirty="0" smtClean="0">
                <a:latin typeface="Verdana"/>
                <a:cs typeface="Verdana"/>
              </a:rPr>
              <a:t>lexible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6029" y="4541061"/>
            <a:ext cx="69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Storage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98049" y="4353329"/>
            <a:ext cx="83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3152" indent="-73152" algn="ctr">
              <a:buFont typeface="Arial" panose="020B0604020202020204" pitchFamily="34" charset="0"/>
              <a:buChar char="•"/>
              <a:defRPr sz="1000" b="1">
                <a:latin typeface="AvantGarde" pitchFamily="34" charset="0"/>
              </a:defRPr>
            </a:lvl1pPr>
          </a:lstStyle>
          <a:p>
            <a:pPr>
              <a:buNone/>
            </a:pPr>
            <a:r>
              <a:rPr lang="en-US" sz="900" dirty="0" smtClean="0">
                <a:latin typeface="Verdana"/>
                <a:cs typeface="Verdana"/>
              </a:rPr>
              <a:t>Gas Steam</a:t>
            </a:r>
            <a:endParaRPr lang="en-US" sz="900" dirty="0">
              <a:latin typeface="Verdana"/>
              <a:cs typeface="Verdana"/>
            </a:endParaRPr>
          </a:p>
        </p:txBody>
      </p:sp>
      <p:sp>
        <p:nvSpPr>
          <p:cNvPr id="24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10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17" y="4001003"/>
            <a:ext cx="430887" cy="16814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Capacity (MW)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4685052"/>
            <a:ext cx="27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2004" y="4095750"/>
            <a:ext cx="0" cy="35958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491" y="4399368"/>
            <a:ext cx="36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96" y="4918878"/>
            <a:ext cx="36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67064" y="5169421"/>
            <a:ext cx="0" cy="359586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2337" y="176980"/>
            <a:ext cx="8538633" cy="824505"/>
          </a:xfrm>
        </p:spPr>
        <p:txBody>
          <a:bodyPr>
            <a:noAutofit/>
          </a:bodyPr>
          <a:lstStyle/>
          <a:p>
            <a:pPr algn="l"/>
            <a:r>
              <a:rPr lang="en-US" sz="3100" dirty="0" smtClean="0">
                <a:latin typeface="Verdana" pitchFamily="34" charset="0"/>
                <a:cs typeface="Verdana" pitchFamily="34" charset="0"/>
              </a:rPr>
              <a:t>Future Technology Drivers</a:t>
            </a:r>
            <a:r>
              <a:rPr lang="en-US" sz="28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n-US" sz="2800" dirty="0" smtClean="0">
                <a:latin typeface="Verdana" pitchFamily="34" charset="0"/>
                <a:cs typeface="Verdana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 Towards Integrating Evolving Energy Resource Portfolio</a:t>
            </a:r>
            <a:endParaRPr lang="en-US" sz="16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11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767" y="1134860"/>
            <a:ext cx="7963120" cy="515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dirty="0" smtClean="0">
                <a:latin typeface="Verdana"/>
                <a:cs typeface="Verdana"/>
              </a:rPr>
              <a:t>System Drivers </a:t>
            </a:r>
            <a:endParaRPr lang="en-US" sz="2000" b="1" dirty="0">
              <a:latin typeface="Verdana"/>
              <a:cs typeface="Verdana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>
                <a:latin typeface="Verdana"/>
                <a:cs typeface="Verdana"/>
              </a:rPr>
              <a:t>Increasing amounts of </a:t>
            </a:r>
            <a:r>
              <a:rPr lang="en-US" dirty="0" smtClean="0">
                <a:latin typeface="Verdana"/>
                <a:cs typeface="Verdana"/>
              </a:rPr>
              <a:t>intermittent generation </a:t>
            </a:r>
            <a:endParaRPr lang="en-US" dirty="0">
              <a:latin typeface="Verdana"/>
              <a:cs typeface="Verdana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Need for peaking resources and summer time capacity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Cost of compliance with environmental regulations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Stable natural gas prices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Benefits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cs typeface="Verdana"/>
              </a:rPr>
              <a:t>Increased resource diversity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cs typeface="Verdana"/>
              </a:rPr>
              <a:t>Flexible gas generation meets peak needs and enables renewable </a:t>
            </a:r>
            <a:r>
              <a:rPr lang="en-US" dirty="0">
                <a:latin typeface="Verdana"/>
                <a:cs typeface="Verdana"/>
              </a:rPr>
              <a:t>energy </a:t>
            </a:r>
            <a:r>
              <a:rPr lang="en-US" dirty="0" smtClean="0">
                <a:latin typeface="Verdana"/>
                <a:cs typeface="Verdana"/>
              </a:rPr>
              <a:t>integration</a:t>
            </a:r>
            <a:endParaRPr lang="en-US" dirty="0">
              <a:latin typeface="Verdana"/>
              <a:cs typeface="Verdana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cs typeface="Verdana"/>
              </a:rPr>
              <a:t>Reduced environmental impacts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Risks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cs typeface="Verdana"/>
              </a:rPr>
              <a:t>Cost of resource diversity for newer technologies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cs typeface="Verdana"/>
              </a:rPr>
              <a:t>Technology maturity and uncertain reliability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dirty="0" smtClean="0">
                <a:latin typeface="Verdana"/>
                <a:cs typeface="Verdana"/>
              </a:rPr>
              <a:t>Maintaining balance between variable/inflexible resources and flexible resources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07063" y="2809875"/>
            <a:ext cx="1041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Potential value of storage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27" y="293071"/>
            <a:ext cx="8229600" cy="712762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 of Potential Future Energy Storage Options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12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709" y="1267046"/>
            <a:ext cx="8350784" cy="49652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 Storage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off-peak/dump energy from grid to charge battery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Discharges energy when needed</a:t>
            </a:r>
          </a:p>
          <a:p>
            <a:pPr lvl="1">
              <a:spcBef>
                <a:spcPts val="400"/>
              </a:spcBef>
              <a:defRPr/>
            </a:pPr>
            <a:endParaRPr lang="en-U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Flywheel/Rotary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Uninterruptible Power Supplies (UPS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4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short-term energy and voltage stabilization</a:t>
            </a:r>
          </a:p>
          <a:p>
            <a:pPr lvl="1">
              <a:spcBef>
                <a:spcPts val="400"/>
              </a:spcBef>
              <a:defRPr/>
            </a:pP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Pumped Hydro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periods of high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power is generated by releasing water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upper reservoir through turbines in the same manner as a conventional hydropower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400"/>
              </a:spcBef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periods of low demand,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upper reservoir is recharged by using lower-cost electricity from the grid to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pump water from a lower reservoir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 to the upper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reservoir</a:t>
            </a:r>
          </a:p>
          <a:p>
            <a:pPr lvl="1">
              <a:spcBef>
                <a:spcPts val="400"/>
              </a:spcBef>
              <a:defRPr/>
            </a:pP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Compressed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Energy Storage (CAES)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CAES potential in helping provide back up for solar and wind generation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Geologic and permitting concerns </a:t>
            </a:r>
          </a:p>
        </p:txBody>
      </p:sp>
    </p:spTree>
    <p:extLst>
      <p:ext uri="{BB962C8B-B14F-4D97-AF65-F5344CB8AC3E}">
        <p14:creationId xmlns:p14="http://schemas.microsoft.com/office/powerpoint/2010/main" val="4968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926"/>
            <a:ext cx="8229600" cy="7812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Solana – Energy Storage Today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13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2585"/>
            <a:ext cx="5168695" cy="37073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45017" y="1123306"/>
            <a:ext cx="3309335" cy="47866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Thermal energy storage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 hours at full capacity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hours of storage at lower capacity levels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solar power availability at time of peak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PV has reduced levels of capacity at time of peak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flexibility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sunrise and run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morning peak by holding energy in storage from previous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run for evening peak (after sunset)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982" y="1033033"/>
            <a:ext cx="4871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 -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Abengoa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miles west of Gila Bend, AZ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Capacity/Generation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250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MW, annual energy approximately 900,000 MWhs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In-Service –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09172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32" y="84465"/>
            <a:ext cx="8229600" cy="7946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 Storage vs Equivalent CT Costs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14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4731334"/>
              </p:ext>
            </p:extLst>
          </p:nvPr>
        </p:nvGraphicFramePr>
        <p:xfrm>
          <a:off x="457200" y="1326776"/>
          <a:ext cx="4114800" cy="458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019" y="2305050"/>
            <a:ext cx="346249" cy="1466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Millions/year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33" y="5940252"/>
            <a:ext cx="33707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DOE/EPRI 2013 Electricity Storage Handbook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33220" y="833900"/>
            <a:ext cx="4315529" cy="53217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technologies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Sodium Sulfur 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Bef>
                <a:spcPts val="600"/>
              </a:spcBef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 life, 6 hour capability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Sodium Nickel Chloride (NaNiCl)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year battery life, 5 hour capability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Lithium Ion (Li-Ion)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year battery life, 5 hour capability</a:t>
            </a:r>
            <a:endParaRPr lang="en-U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 viable capacity solution at this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costs relative to other options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 will increase as reliability is proven and costs come down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number of utility scale sites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evaluated in future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IRPs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resource needs for 2019 and beyond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Near term opportunities for pilot projects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42558" y="2829321"/>
            <a:ext cx="486831" cy="258489"/>
            <a:chOff x="2842352" y="879122"/>
            <a:chExt cx="286438" cy="44765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85571" y="879122"/>
              <a:ext cx="0" cy="44765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42352" y="1326776"/>
              <a:ext cx="2864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42352" y="879123"/>
              <a:ext cx="2864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06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2338" y="176981"/>
            <a:ext cx="5599260" cy="59066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>
                <a:latin typeface="Verdana" pitchFamily="34" charset="0"/>
                <a:cs typeface="Verdana" pitchFamily="34" charset="0"/>
              </a:rPr>
              <a:t>Ocotillo Modernization Project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42102" y="1016711"/>
            <a:ext cx="4545586" cy="2140145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Retire aging, large steam units constructed in 1960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 steam units with modern technology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73" y="2917372"/>
            <a:ext cx="4216897" cy="298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15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24" y="209638"/>
            <a:ext cx="2972034" cy="227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772952"/>
            <a:ext cx="2514601" cy="1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16134" y="3351226"/>
            <a:ext cx="4349641" cy="277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Valley reliability</a:t>
            </a:r>
          </a:p>
          <a:p>
            <a:pPr>
              <a:spcBef>
                <a:spcPts val="2400"/>
              </a:spcBef>
              <a:defRPr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Responsive unit operations</a:t>
            </a:r>
          </a:p>
          <a:p>
            <a:pPr>
              <a:spcBef>
                <a:spcPts val="2400"/>
              </a:spcBef>
              <a:defRPr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attributes</a:t>
            </a:r>
          </a:p>
          <a:p>
            <a:pPr>
              <a:spcBef>
                <a:spcPts val="2400"/>
              </a:spcBef>
              <a:defRPr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In-service planned for summer 2018</a:t>
            </a:r>
          </a:p>
        </p:txBody>
      </p:sp>
    </p:spTree>
    <p:extLst>
      <p:ext uri="{BB962C8B-B14F-4D97-AF65-F5344CB8AC3E}">
        <p14:creationId xmlns:p14="http://schemas.microsoft.com/office/powerpoint/2010/main" val="5862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452283"/>
            <a:ext cx="9144000" cy="4682350"/>
            <a:chOff x="0" y="1452283"/>
            <a:chExt cx="9144000" cy="46823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52283"/>
              <a:ext cx="9144000" cy="4682350"/>
            </a:xfrm>
            <a:prstGeom prst="rect">
              <a:avLst/>
            </a:prstGeom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655" y="5024732"/>
              <a:ext cx="2124075" cy="104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977154" y="4009149"/>
            <a:ext cx="681317" cy="466166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33365" y="5631761"/>
            <a:ext cx="1308847" cy="564777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 Solar Production Meters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59624" y="3919502"/>
            <a:ext cx="1156447" cy="475129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Automated Switches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1319" y="3140857"/>
            <a:ext cx="824752" cy="466166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TOAN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18739" y="2722718"/>
            <a:ext cx="824752" cy="466166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TOAN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7930" y="3596773"/>
            <a:ext cx="1156447" cy="475129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Fault Indicators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26942" y="2287922"/>
            <a:ext cx="1292666" cy="466166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Substation Health Monitoring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00683" y="3247151"/>
            <a:ext cx="1292666" cy="466166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Volt/VAR Control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59107" y="2422396"/>
            <a:ext cx="1156447" cy="475129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 Response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45859" y="1615573"/>
            <a:ext cx="1156447" cy="475129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Fiber Backhaul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13931" y="5180179"/>
            <a:ext cx="824752" cy="475129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ADMS EMS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58471" y="5328200"/>
            <a:ext cx="1308847" cy="564777"/>
          </a:xfrm>
          <a:prstGeom prst="ellipse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Transformer Load Management</a:t>
            </a:r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16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6502" y="231568"/>
            <a:ext cx="8381861" cy="918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Proliferation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Distributed Generation 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Demands A More Advanced Grid</a:t>
            </a:r>
          </a:p>
        </p:txBody>
      </p:sp>
    </p:spTree>
    <p:extLst>
      <p:ext uri="{BB962C8B-B14F-4D97-AF65-F5344CB8AC3E}">
        <p14:creationId xmlns:p14="http://schemas.microsoft.com/office/powerpoint/2010/main" val="232831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71" y="4076699"/>
            <a:ext cx="6640285" cy="11484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8C9"/>
                </a:solidFill>
                <a:hlinkClick r:id="rId3"/>
              </a:rPr>
              <a:t>www.aps.com/resources</a:t>
            </a:r>
            <a:r>
              <a:rPr lang="en-US" dirty="0" smtClean="0">
                <a:solidFill>
                  <a:srgbClr val="0078C9"/>
                </a:solidFill>
              </a:rPr>
              <a:t/>
            </a:r>
            <a:br>
              <a:rPr lang="en-US" dirty="0" smtClean="0">
                <a:solidFill>
                  <a:srgbClr val="0078C9"/>
                </a:solidFill>
              </a:rPr>
            </a:br>
            <a:r>
              <a:rPr lang="en-US" sz="2200" dirty="0" smtClean="0">
                <a:solidFill>
                  <a:srgbClr val="0078C9"/>
                </a:solidFill>
              </a:rPr>
              <a:t/>
            </a:r>
            <a:br>
              <a:rPr lang="en-US" sz="2200" dirty="0" smtClean="0">
                <a:solidFill>
                  <a:srgbClr val="0078C9"/>
                </a:solidFill>
              </a:rPr>
            </a:br>
            <a:r>
              <a:rPr lang="en-US" dirty="0" smtClean="0">
                <a:solidFill>
                  <a:srgbClr val="0078C9"/>
                </a:solidFill>
                <a:hlinkClick r:id="rId3"/>
              </a:rPr>
              <a:t>www.azenergyfuture.com</a:t>
            </a:r>
            <a:endParaRPr lang="en-US" u="sng" dirty="0">
              <a:solidFill>
                <a:srgbClr val="0078C9"/>
              </a:solidFill>
            </a:endParaRPr>
          </a:p>
        </p:txBody>
      </p:sp>
      <p:pic>
        <p:nvPicPr>
          <p:cNvPr id="4098" name="Picture 2" descr="http://www.pinnaclewest.com/main/pnw/files/images/logos/APS_col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8092" y="2269799"/>
            <a:ext cx="3400425" cy="14184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04407" y="637317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17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19" y="1987922"/>
            <a:ext cx="6640285" cy="11484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  <a:endParaRPr lang="en-US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1" y="634258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18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08372" y="281868"/>
            <a:ext cx="8270197" cy="872231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latin typeface="Verdana" panose="020B0604030504040204" pitchFamily="34" charset="0"/>
                <a:cs typeface="Verdana" panose="020B0604030504040204" pitchFamily="34" charset="0"/>
              </a:rPr>
              <a:t>Incremental Near-Term Natural Gas Resource Needs</a:t>
            </a:r>
            <a:endParaRPr lang="en-US" sz="30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3696" y="987041"/>
            <a:ext cx="3433065" cy="51066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Of the 3,800 MW needed by 2021, the 2014 IRP calls for 2,400 MW to come from natural gas resources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Capacity from Ocotillo Project represents roughly 20% of near term natural gas resource needs, and roughly 13% of total need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latin typeface="+mn-lt"/>
              </a:rPr>
              <a:t>Significant reliance on markets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767615"/>
              </p:ext>
            </p:extLst>
          </p:nvPr>
        </p:nvGraphicFramePr>
        <p:xfrm>
          <a:off x="239696" y="1217264"/>
          <a:ext cx="5502736" cy="506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19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2014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IRP</a:t>
            </a:r>
            <a:r>
              <a:rPr lang="en-US" alt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Supplement</a:t>
            </a:r>
            <a:endParaRPr lang="en-US" alt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990600" y="1058540"/>
            <a:ext cx="7620000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Modify chosen portfolio from the Selected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Portfolio (April 2014 Selected Portfolio)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Coal Reduction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Portfolio (September 2014 Selected Portfolio)</a:t>
            </a:r>
          </a:p>
          <a:p>
            <a:pPr>
              <a:buFont typeface="Arial" charset="0"/>
              <a:buChar char="•"/>
            </a:pPr>
            <a:endParaRPr lang="en-US" alt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Currently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 talks with EPA, </a:t>
            </a:r>
            <a:r>
              <a:rPr lang="en-US" alt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ADEQ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and PacifiCorp to craft a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resolution for </a:t>
            </a:r>
            <a:r>
              <a:rPr lang="en-US" alt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Cholla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charset="0"/>
              <a:buChar char="−"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Retire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Unit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2 in 2016</a:t>
            </a:r>
          </a:p>
          <a:p>
            <a:pPr lvl="1">
              <a:buFont typeface="Arial" charset="0"/>
              <a:buChar char="−"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Retire Units 1 and 3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mid-2020’s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(at end of coal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contract)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or convert to natural gas</a:t>
            </a:r>
          </a:p>
          <a:p>
            <a:pPr lvl="1">
              <a:buFont typeface="Arial" charset="0"/>
              <a:buChar char="−"/>
            </a:pPr>
            <a:endParaRPr lang="en-US" alt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Modification based on economics of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required environmental upgrades to comply with MATS and Regional Haze</a:t>
            </a:r>
          </a:p>
          <a:p>
            <a:pPr>
              <a:buFont typeface="Arial" charset="0"/>
              <a:buChar char="•"/>
            </a:pPr>
            <a:endParaRPr lang="en-US" altLang="en-US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charset="0"/>
              <a:buChar char="−"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Similar to Four Corners 1-2-3, environmental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upgrades cannot be supported given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lack of economies 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scale</a:t>
            </a:r>
            <a:endParaRPr lang="en-US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Portfolio modification will produce cost savings to customers and reduce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environmental impacts</a:t>
            </a:r>
            <a:endParaRPr lang="en-US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IRP Supplement will be filed with the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</a:t>
            </a:r>
            <a:endParaRPr lang="en-US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2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4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EFFF-70A5-EF42-A57E-37AA596FBA2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20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6" y="378961"/>
            <a:ext cx="7756642" cy="57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6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2337" y="176980"/>
            <a:ext cx="8538633" cy="82450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Verdana" pitchFamily="34" charset="0"/>
                <a:cs typeface="Verdana" pitchFamily="34" charset="0"/>
              </a:rPr>
              <a:t>Potential Future Resource Technologies</a:t>
            </a:r>
            <a:endParaRPr lang="en-US" sz="16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21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766" y="927619"/>
            <a:ext cx="8249822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b="1" dirty="0" smtClean="0">
                <a:latin typeface="Verdana"/>
                <a:cs typeface="Verdana"/>
              </a:rPr>
              <a:t>Nuclear (SMR)</a:t>
            </a:r>
            <a:endParaRPr lang="en-US" sz="1200" b="1" dirty="0">
              <a:latin typeface="Verdana"/>
              <a:cs typeface="Verdana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Small modular reactors (SMR) will be nuclear technology of choice after 2025 (EIA)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Typically smaller </a:t>
            </a:r>
            <a:r>
              <a:rPr lang="en-US" sz="1200" dirty="0">
                <a:latin typeface="Verdana"/>
                <a:cs typeface="Verdana"/>
              </a:rPr>
              <a:t>than 300 </a:t>
            </a:r>
            <a:r>
              <a:rPr lang="en-US" sz="1200" dirty="0" smtClean="0">
                <a:latin typeface="Verdana"/>
                <a:cs typeface="Verdana"/>
              </a:rPr>
              <a:t>MW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Built </a:t>
            </a:r>
            <a:r>
              <a:rPr lang="en-US" sz="1200" dirty="0">
                <a:latin typeface="Verdana"/>
                <a:cs typeface="Verdana"/>
              </a:rPr>
              <a:t>off-site in a modular </a:t>
            </a:r>
            <a:r>
              <a:rPr lang="en-US" sz="1200" dirty="0" smtClean="0">
                <a:latin typeface="Verdana"/>
                <a:cs typeface="Verdana"/>
              </a:rPr>
              <a:t>arrangement, shipped to plant, and set up on plant foundation</a:t>
            </a:r>
            <a:endParaRPr lang="en-US" sz="1200" dirty="0"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Coal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Ultra-supercritical steam turbines (USC) are an early commercial technology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Integrated gasification combined cycle (IGCC) integrate coal gasification with combined-cycle technology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Tower Systems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Field array of mirrors reflect sunlight onto a central receiver located at top of tower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Could be competitive with parabolic trough with thermal energy storage, if proven reliable &amp; cost-effective</a:t>
            </a:r>
            <a:endParaRPr lang="en-US" sz="12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Fuel Cells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Types include alkali (AFC), phosphoric acid (PAFC), molten carbonate (MCFC), proton exchange membrane (PEM), solid oxide fuel cell (</a:t>
            </a:r>
            <a:r>
              <a:rPr lang="en-US" sz="1200" dirty="0" err="1" smtClean="0">
                <a:latin typeface="Verdana"/>
                <a:cs typeface="Verdana"/>
              </a:rPr>
              <a:t>SOFC</a:t>
            </a:r>
            <a:r>
              <a:rPr lang="en-US" sz="1200" dirty="0" smtClean="0">
                <a:latin typeface="Verdana"/>
                <a:cs typeface="Verdana"/>
              </a:rPr>
              <a:t>), and direct carbon (</a:t>
            </a:r>
            <a:r>
              <a:rPr lang="en-US" sz="1200" dirty="0" err="1" smtClean="0">
                <a:latin typeface="Verdana"/>
                <a:cs typeface="Verdana"/>
              </a:rPr>
              <a:t>DCFC</a:t>
            </a:r>
            <a:r>
              <a:rPr lang="en-US" sz="1200" dirty="0" smtClean="0">
                <a:latin typeface="Verdana"/>
                <a:cs typeface="Verdana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Unsuitable for distributed generation or smart-grid applications until reliability improves, costs are reduced, and cell-stack life is extended</a:t>
            </a:r>
            <a:endParaRPr lang="en-US" sz="1200" dirty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 (CC &amp; CT)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>
                <a:latin typeface="Verdana"/>
                <a:cs typeface="Verdana"/>
              </a:rPr>
              <a:t>Clean burning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>
                <a:latin typeface="Verdana"/>
                <a:cs typeface="Verdana"/>
              </a:rPr>
              <a:t>Efficient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Simple cycle combustion turbines (CT) have </a:t>
            </a:r>
            <a:r>
              <a:rPr lang="en-US" sz="1200" dirty="0">
                <a:latin typeface="Verdana"/>
                <a:cs typeface="Verdana"/>
              </a:rPr>
              <a:t>quick start &amp; fast ramping </a:t>
            </a:r>
            <a:r>
              <a:rPr lang="en-US" sz="1200" dirty="0" smtClean="0">
                <a:latin typeface="Verdana"/>
                <a:cs typeface="Verdana"/>
              </a:rPr>
              <a:t>capability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Customer-Side Resources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Energy Efficiency (EE)</a:t>
            </a:r>
            <a:endParaRPr lang="en-US" sz="1200" dirty="0">
              <a:latin typeface="Verdana"/>
              <a:cs typeface="Verdana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1200" dirty="0" smtClean="0">
                <a:latin typeface="Verdana"/>
                <a:cs typeface="Verdana"/>
              </a:rPr>
              <a:t>Distributed Generation (DG)</a:t>
            </a:r>
            <a:endParaRPr lang="en-US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61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3"/>
          <p:cNvGrpSpPr/>
          <p:nvPr/>
        </p:nvGrpSpPr>
        <p:grpSpPr>
          <a:xfrm>
            <a:off x="485386" y="213687"/>
            <a:ext cx="8214503" cy="5280013"/>
            <a:chOff x="267001" y="-914143"/>
            <a:chExt cx="11674342" cy="7521240"/>
          </a:xfrm>
        </p:grpSpPr>
        <p:grpSp>
          <p:nvGrpSpPr>
            <p:cNvPr id="66" name="Gruppieren 99"/>
            <p:cNvGrpSpPr/>
            <p:nvPr/>
          </p:nvGrpSpPr>
          <p:grpSpPr bwMode="gray">
            <a:xfrm>
              <a:off x="7039793" y="1353322"/>
              <a:ext cx="4901550" cy="1080000"/>
              <a:chOff x="5593857" y="1353322"/>
              <a:chExt cx="3277725" cy="1080000"/>
            </a:xfrm>
          </p:grpSpPr>
          <p:cxnSp>
            <p:nvCxnSpPr>
              <p:cNvPr id="83" name="Gerade Verbindung 116"/>
              <p:cNvCxnSpPr/>
              <p:nvPr/>
            </p:nvCxnSpPr>
            <p:spPr bwMode="gray">
              <a:xfrm flipV="1">
                <a:off x="5593857" y="1474920"/>
                <a:ext cx="3277725" cy="1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84" name="Text Box 13"/>
              <p:cNvSpPr txBox="1">
                <a:spLocks noChangeArrowheads="1"/>
              </p:cNvSpPr>
              <p:nvPr/>
            </p:nvSpPr>
            <p:spPr bwMode="gray">
              <a:xfrm>
                <a:off x="6363073" y="1353322"/>
                <a:ext cx="2508509" cy="10800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90000" rIns="0" bIns="90000">
                <a:noAutofit/>
              </a:bodyPr>
              <a:lstStyle/>
              <a:p>
                <a:pPr algn="r" defTabSz="801688"/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Regulation</a:t>
                </a:r>
              </a:p>
            </p:txBody>
          </p:sp>
        </p:grpSp>
        <p:grpSp>
          <p:nvGrpSpPr>
            <p:cNvPr id="67" name="Gruppieren 100"/>
            <p:cNvGrpSpPr/>
            <p:nvPr/>
          </p:nvGrpSpPr>
          <p:grpSpPr bwMode="gray">
            <a:xfrm>
              <a:off x="275623" y="1337544"/>
              <a:ext cx="5105155" cy="849991"/>
              <a:chOff x="291505" y="1337544"/>
              <a:chExt cx="3413279" cy="849991"/>
            </a:xfrm>
          </p:grpSpPr>
          <p:cxnSp>
            <p:nvCxnSpPr>
              <p:cNvPr id="81" name="Gerade Verbindung 114"/>
              <p:cNvCxnSpPr/>
              <p:nvPr/>
            </p:nvCxnSpPr>
            <p:spPr bwMode="gray">
              <a:xfrm flipV="1">
                <a:off x="303162" y="1474919"/>
                <a:ext cx="3401622" cy="1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82" name="Text Box 13"/>
              <p:cNvSpPr txBox="1">
                <a:spLocks noChangeArrowheads="1"/>
              </p:cNvSpPr>
              <p:nvPr/>
            </p:nvSpPr>
            <p:spPr bwMode="gray">
              <a:xfrm>
                <a:off x="291505" y="1337544"/>
                <a:ext cx="2507963" cy="8499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90000" rIns="0" bIns="90000">
                <a:noAutofit/>
              </a:bodyPr>
              <a:lstStyle/>
              <a:p>
                <a:pPr defTabSz="801688"/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Load Forecast	</a:t>
                </a:r>
              </a:p>
              <a:p>
                <a:pPr defTabSz="801688"/>
                <a:endPara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8" name="Gruppieren 101"/>
            <p:cNvGrpSpPr/>
            <p:nvPr/>
          </p:nvGrpSpPr>
          <p:grpSpPr bwMode="gray">
            <a:xfrm>
              <a:off x="8075758" y="2795432"/>
              <a:ext cx="3804510" cy="2379574"/>
              <a:chOff x="6552942" y="2795432"/>
              <a:chExt cx="2276775" cy="2379574"/>
            </a:xfrm>
          </p:grpSpPr>
          <p:cxnSp>
            <p:nvCxnSpPr>
              <p:cNvPr id="79" name="Gerade Verbindung 112"/>
              <p:cNvCxnSpPr/>
              <p:nvPr/>
            </p:nvCxnSpPr>
            <p:spPr bwMode="gray">
              <a:xfrm>
                <a:off x="6552942" y="2795432"/>
                <a:ext cx="2268000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80" name="Text Box 13"/>
              <p:cNvSpPr txBox="1">
                <a:spLocks noChangeArrowheads="1"/>
              </p:cNvSpPr>
              <p:nvPr/>
            </p:nvSpPr>
            <p:spPr bwMode="gray">
              <a:xfrm>
                <a:off x="6584814" y="4031192"/>
                <a:ext cx="2244903" cy="11438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90000" rIns="0" bIns="90000">
                <a:no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Cost</a:t>
                </a:r>
              </a:p>
              <a:p>
                <a:pPr algn="r" defTabSz="801688">
                  <a:spcAft>
                    <a:spcPts val="600"/>
                  </a:spcAft>
                </a:pPr>
                <a:endPara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9" name="Gruppieren 102"/>
            <p:cNvGrpSpPr/>
            <p:nvPr/>
          </p:nvGrpSpPr>
          <p:grpSpPr bwMode="gray">
            <a:xfrm>
              <a:off x="289801" y="2669585"/>
              <a:ext cx="3824859" cy="1006706"/>
              <a:chOff x="303389" y="2669585"/>
              <a:chExt cx="2288461" cy="1006706"/>
            </a:xfrm>
          </p:grpSpPr>
          <p:cxnSp>
            <p:nvCxnSpPr>
              <p:cNvPr id="77" name="Gerade Verbindung 110"/>
              <p:cNvCxnSpPr/>
              <p:nvPr/>
            </p:nvCxnSpPr>
            <p:spPr bwMode="gray">
              <a:xfrm>
                <a:off x="323850" y="2795430"/>
                <a:ext cx="2268000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78" name="Text Box 13"/>
              <p:cNvSpPr txBox="1">
                <a:spLocks noChangeArrowheads="1"/>
              </p:cNvSpPr>
              <p:nvPr/>
            </p:nvSpPr>
            <p:spPr bwMode="gray">
              <a:xfrm>
                <a:off x="303389" y="2669585"/>
                <a:ext cx="2244330" cy="10067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90000" rIns="0" bIns="90000">
                <a:noAutofit/>
              </a:bodyPr>
              <a:lstStyle/>
              <a:p>
                <a:pPr defTabSz="801688"/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Existing </a:t>
                </a:r>
              </a:p>
              <a:p>
                <a:pPr defTabSz="801688"/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Resources</a:t>
                </a:r>
              </a:p>
            </p:txBody>
          </p:sp>
        </p:grpSp>
        <p:grpSp>
          <p:nvGrpSpPr>
            <p:cNvPr id="70" name="Gruppieren 103"/>
            <p:cNvGrpSpPr/>
            <p:nvPr/>
          </p:nvGrpSpPr>
          <p:grpSpPr bwMode="gray">
            <a:xfrm>
              <a:off x="7266079" y="5473151"/>
              <a:ext cx="4636995" cy="1097997"/>
              <a:chOff x="5953365" y="5473151"/>
              <a:chExt cx="2891101" cy="1097997"/>
            </a:xfrm>
          </p:grpSpPr>
          <p:cxnSp>
            <p:nvCxnSpPr>
              <p:cNvPr id="75" name="Gerade Verbindung 108"/>
              <p:cNvCxnSpPr/>
              <p:nvPr/>
            </p:nvCxnSpPr>
            <p:spPr bwMode="gray">
              <a:xfrm>
                <a:off x="5953365" y="5509100"/>
                <a:ext cx="2867577" cy="33459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76" name="Text Box 13"/>
              <p:cNvSpPr txBox="1">
                <a:spLocks noChangeArrowheads="1"/>
              </p:cNvSpPr>
              <p:nvPr/>
            </p:nvSpPr>
            <p:spPr bwMode="gray">
              <a:xfrm>
                <a:off x="6505647" y="5473151"/>
                <a:ext cx="2338819" cy="10979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90000" rIns="0" bIns="90000">
                <a:noAutofit/>
              </a:bodyPr>
              <a:lstStyle/>
              <a:p>
                <a:pPr algn="r" defTabSz="801688">
                  <a:spcAft>
                    <a:spcPts val="600"/>
                  </a:spcAft>
                </a:pPr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Environmental Impact</a:t>
                </a:r>
              </a:p>
            </p:txBody>
          </p:sp>
        </p:grpSp>
        <p:grpSp>
          <p:nvGrpSpPr>
            <p:cNvPr id="71" name="Gruppieren 104"/>
            <p:cNvGrpSpPr/>
            <p:nvPr/>
          </p:nvGrpSpPr>
          <p:grpSpPr bwMode="gray">
            <a:xfrm>
              <a:off x="267001" y="5509100"/>
              <a:ext cx="4784298" cy="1097997"/>
              <a:chOff x="288415" y="5509100"/>
              <a:chExt cx="2982191" cy="1097997"/>
            </a:xfrm>
          </p:grpSpPr>
          <p:cxnSp>
            <p:nvCxnSpPr>
              <p:cNvPr id="73" name="Gerade Verbindung 106"/>
              <p:cNvCxnSpPr/>
              <p:nvPr/>
            </p:nvCxnSpPr>
            <p:spPr bwMode="gray">
              <a:xfrm>
                <a:off x="302626" y="5607857"/>
                <a:ext cx="2967980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74" name="Text Box 13"/>
              <p:cNvSpPr txBox="1">
                <a:spLocks noChangeArrowheads="1"/>
              </p:cNvSpPr>
              <p:nvPr/>
            </p:nvSpPr>
            <p:spPr bwMode="gray">
              <a:xfrm>
                <a:off x="288415" y="5509100"/>
                <a:ext cx="2607750" cy="10979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90000" rIns="0" bIns="90000">
                <a:noAutofit/>
              </a:bodyPr>
              <a:lstStyle/>
              <a:p>
                <a:pPr defTabSz="801688"/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Future Resource</a:t>
                </a:r>
              </a:p>
              <a:p>
                <a:pPr defTabSz="801688"/>
                <a:r>
                  <a:rPr lang="en-US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Options</a:t>
                </a:r>
              </a:p>
              <a:p>
                <a:pPr defTabSz="801688"/>
                <a:endPara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72" name="Text Box 13"/>
            <p:cNvSpPr txBox="1">
              <a:spLocks noChangeArrowheads="1"/>
            </p:cNvSpPr>
            <p:nvPr/>
          </p:nvSpPr>
          <p:spPr bwMode="gray">
            <a:xfrm>
              <a:off x="339166" y="-914143"/>
              <a:ext cx="11026636" cy="791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90000">
              <a:noAutofit/>
            </a:bodyPr>
            <a:lstStyle/>
            <a:p>
              <a:pPr defTabSz="801688">
                <a:spcAft>
                  <a:spcPts val="600"/>
                </a:spcAft>
              </a:pPr>
              <a:r>
                <a:rPr lang="en-US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Considerations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0" name="Freeform 21"/>
          <p:cNvSpPr>
            <a:spLocks/>
          </p:cNvSpPr>
          <p:nvPr/>
        </p:nvSpPr>
        <p:spPr bwMode="gray">
          <a:xfrm>
            <a:off x="3214434" y="1794402"/>
            <a:ext cx="1738395" cy="1317317"/>
          </a:xfrm>
          <a:custGeom>
            <a:avLst/>
            <a:gdLst/>
            <a:ahLst/>
            <a:cxnLst>
              <a:cxn ang="0">
                <a:pos x="0" y="917"/>
              </a:cxn>
              <a:cxn ang="0">
                <a:pos x="239" y="1094"/>
              </a:cxn>
              <a:cxn ang="0">
                <a:pos x="418" y="1113"/>
              </a:cxn>
              <a:cxn ang="0">
                <a:pos x="450" y="941"/>
              </a:cxn>
              <a:cxn ang="0">
                <a:pos x="648" y="888"/>
              </a:cxn>
              <a:cxn ang="0">
                <a:pos x="710" y="1091"/>
              </a:cxn>
              <a:cxn ang="0">
                <a:pos x="573" y="1203"/>
              </a:cxn>
              <a:cxn ang="0">
                <a:pos x="742" y="1384"/>
              </a:cxn>
              <a:cxn ang="0">
                <a:pos x="952" y="1467"/>
              </a:cxn>
              <a:cxn ang="0">
                <a:pos x="1587" y="1100"/>
              </a:cxn>
              <a:cxn ang="0">
                <a:pos x="1587" y="1100"/>
              </a:cxn>
              <a:cxn ang="0">
                <a:pos x="1553" y="877"/>
              </a:cxn>
              <a:cxn ang="0">
                <a:pos x="1626" y="640"/>
              </a:cxn>
              <a:cxn ang="0">
                <a:pos x="1791" y="703"/>
              </a:cxn>
              <a:cxn ang="0">
                <a:pos x="1936" y="548"/>
              </a:cxn>
              <a:cxn ang="0">
                <a:pos x="1791" y="403"/>
              </a:cxn>
              <a:cxn ang="0">
                <a:pos x="1626" y="461"/>
              </a:cxn>
              <a:cxn ang="0">
                <a:pos x="1553" y="296"/>
              </a:cxn>
              <a:cxn ang="0">
                <a:pos x="1587" y="0"/>
              </a:cxn>
              <a:cxn ang="0">
                <a:pos x="1587" y="0"/>
              </a:cxn>
              <a:cxn ang="0">
                <a:pos x="0" y="917"/>
              </a:cxn>
              <a:cxn ang="0">
                <a:pos x="0" y="917"/>
              </a:cxn>
            </a:cxnLst>
            <a:rect l="0" t="0" r="r" b="b"/>
            <a:pathLst>
              <a:path w="1936" h="1467">
                <a:moveTo>
                  <a:pt x="0" y="917"/>
                </a:moveTo>
                <a:cubicBezTo>
                  <a:pt x="93" y="999"/>
                  <a:pt x="167" y="1064"/>
                  <a:pt x="239" y="1094"/>
                </a:cubicBezTo>
                <a:cubicBezTo>
                  <a:pt x="315" y="1127"/>
                  <a:pt x="391" y="1159"/>
                  <a:pt x="418" y="1113"/>
                </a:cubicBezTo>
                <a:cubicBezTo>
                  <a:pt x="447" y="1062"/>
                  <a:pt x="402" y="1026"/>
                  <a:pt x="450" y="941"/>
                </a:cubicBezTo>
                <a:cubicBezTo>
                  <a:pt x="496" y="861"/>
                  <a:pt x="586" y="852"/>
                  <a:pt x="648" y="888"/>
                </a:cubicBezTo>
                <a:cubicBezTo>
                  <a:pt x="711" y="924"/>
                  <a:pt x="752" y="1020"/>
                  <a:pt x="710" y="1091"/>
                </a:cubicBezTo>
                <a:cubicBezTo>
                  <a:pt x="664" y="1171"/>
                  <a:pt x="595" y="1165"/>
                  <a:pt x="573" y="1203"/>
                </a:cubicBezTo>
                <a:cubicBezTo>
                  <a:pt x="553" y="1237"/>
                  <a:pt x="657" y="1347"/>
                  <a:pt x="742" y="1384"/>
                </a:cubicBezTo>
                <a:cubicBezTo>
                  <a:pt x="819" y="1423"/>
                  <a:pt x="950" y="1466"/>
                  <a:pt x="952" y="1467"/>
                </a:cubicBezTo>
                <a:cubicBezTo>
                  <a:pt x="1079" y="1247"/>
                  <a:pt x="1315" y="1100"/>
                  <a:pt x="1587" y="1100"/>
                </a:cubicBezTo>
                <a:cubicBezTo>
                  <a:pt x="1587" y="1100"/>
                  <a:pt x="1587" y="1100"/>
                  <a:pt x="1587" y="1100"/>
                </a:cubicBezTo>
                <a:cubicBezTo>
                  <a:pt x="1587" y="1100"/>
                  <a:pt x="1558" y="964"/>
                  <a:pt x="1553" y="877"/>
                </a:cubicBezTo>
                <a:cubicBezTo>
                  <a:pt x="1543" y="785"/>
                  <a:pt x="1587" y="640"/>
                  <a:pt x="1626" y="640"/>
                </a:cubicBezTo>
                <a:cubicBezTo>
                  <a:pt x="1669" y="640"/>
                  <a:pt x="1699" y="703"/>
                  <a:pt x="1791" y="703"/>
                </a:cubicBezTo>
                <a:cubicBezTo>
                  <a:pt x="1874" y="703"/>
                  <a:pt x="1936" y="620"/>
                  <a:pt x="1936" y="548"/>
                </a:cubicBezTo>
                <a:cubicBezTo>
                  <a:pt x="1936" y="475"/>
                  <a:pt x="1883" y="403"/>
                  <a:pt x="1791" y="403"/>
                </a:cubicBezTo>
                <a:cubicBezTo>
                  <a:pt x="1694" y="403"/>
                  <a:pt x="1684" y="461"/>
                  <a:pt x="1626" y="461"/>
                </a:cubicBezTo>
                <a:cubicBezTo>
                  <a:pt x="1573" y="461"/>
                  <a:pt x="1563" y="379"/>
                  <a:pt x="1553" y="296"/>
                </a:cubicBezTo>
                <a:cubicBezTo>
                  <a:pt x="1543" y="219"/>
                  <a:pt x="1563" y="122"/>
                  <a:pt x="1587" y="0"/>
                </a:cubicBezTo>
                <a:cubicBezTo>
                  <a:pt x="1587" y="0"/>
                  <a:pt x="1587" y="0"/>
                  <a:pt x="1587" y="0"/>
                </a:cubicBezTo>
                <a:cubicBezTo>
                  <a:pt x="909" y="0"/>
                  <a:pt x="316" y="369"/>
                  <a:pt x="0" y="917"/>
                </a:cubicBezTo>
                <a:cubicBezTo>
                  <a:pt x="0" y="917"/>
                  <a:pt x="0" y="917"/>
                  <a:pt x="0" y="917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lin ang="162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  <a:effectLst>
            <a:outerShdw blurRad="254000" dist="88900" dir="42000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6000000"/>
            </a:lightRig>
          </a:scene3d>
          <a:sp3d extrusionH="635000" prstMaterial="softEdge">
            <a:bevelT w="38100" h="3810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" name="Freeform 26"/>
          <p:cNvSpPr>
            <a:spLocks/>
          </p:cNvSpPr>
          <p:nvPr/>
        </p:nvSpPr>
        <p:spPr bwMode="gray">
          <a:xfrm>
            <a:off x="2993571" y="2542113"/>
            <a:ext cx="1075425" cy="1703579"/>
          </a:xfrm>
          <a:custGeom>
            <a:avLst/>
            <a:gdLst/>
            <a:ahLst/>
            <a:cxnLst>
              <a:cxn ang="0">
                <a:pos x="246" y="1897"/>
              </a:cxn>
              <a:cxn ang="0">
                <a:pos x="518" y="1779"/>
              </a:cxn>
              <a:cxn ang="0">
                <a:pos x="625" y="1634"/>
              </a:cxn>
              <a:cxn ang="0">
                <a:pos x="492" y="1519"/>
              </a:cxn>
              <a:cxn ang="0">
                <a:pos x="545" y="1321"/>
              </a:cxn>
              <a:cxn ang="0">
                <a:pos x="752" y="1369"/>
              </a:cxn>
              <a:cxn ang="0">
                <a:pos x="780" y="1544"/>
              </a:cxn>
              <a:cxn ang="0">
                <a:pos x="1021" y="1488"/>
              </a:cxn>
              <a:cxn ang="0">
                <a:pos x="1198" y="1348"/>
              </a:cxn>
              <a:cxn ang="0">
                <a:pos x="1100" y="981"/>
              </a:cxn>
              <a:cxn ang="0">
                <a:pos x="1198" y="615"/>
              </a:cxn>
              <a:cxn ang="0">
                <a:pos x="988" y="532"/>
              </a:cxn>
              <a:cxn ang="0">
                <a:pos x="819" y="351"/>
              </a:cxn>
              <a:cxn ang="0">
                <a:pos x="956" y="239"/>
              </a:cxn>
              <a:cxn ang="0">
                <a:pos x="894" y="36"/>
              </a:cxn>
              <a:cxn ang="0">
                <a:pos x="696" y="89"/>
              </a:cxn>
              <a:cxn ang="0">
                <a:pos x="664" y="261"/>
              </a:cxn>
              <a:cxn ang="0">
                <a:pos x="485" y="242"/>
              </a:cxn>
              <a:cxn ang="0">
                <a:pos x="246" y="65"/>
              </a:cxn>
              <a:cxn ang="0">
                <a:pos x="246" y="65"/>
              </a:cxn>
              <a:cxn ang="0">
                <a:pos x="246" y="65"/>
              </a:cxn>
              <a:cxn ang="0">
                <a:pos x="0" y="981"/>
              </a:cxn>
              <a:cxn ang="0">
                <a:pos x="245" y="1897"/>
              </a:cxn>
              <a:cxn ang="0">
                <a:pos x="246" y="1897"/>
              </a:cxn>
            </a:cxnLst>
            <a:rect l="0" t="0" r="r" b="b"/>
            <a:pathLst>
              <a:path w="1198" h="1897">
                <a:moveTo>
                  <a:pt x="246" y="1897"/>
                </a:moveTo>
                <a:cubicBezTo>
                  <a:pt x="363" y="1857"/>
                  <a:pt x="457" y="1826"/>
                  <a:pt x="518" y="1779"/>
                </a:cubicBezTo>
                <a:cubicBezTo>
                  <a:pt x="585" y="1729"/>
                  <a:pt x="651" y="1679"/>
                  <a:pt x="625" y="1634"/>
                </a:cubicBezTo>
                <a:cubicBezTo>
                  <a:pt x="595" y="1583"/>
                  <a:pt x="541" y="1604"/>
                  <a:pt x="492" y="1519"/>
                </a:cubicBezTo>
                <a:cubicBezTo>
                  <a:pt x="446" y="1440"/>
                  <a:pt x="482" y="1357"/>
                  <a:pt x="545" y="1321"/>
                </a:cubicBezTo>
                <a:cubicBezTo>
                  <a:pt x="608" y="1285"/>
                  <a:pt x="711" y="1298"/>
                  <a:pt x="752" y="1369"/>
                </a:cubicBezTo>
                <a:cubicBezTo>
                  <a:pt x="798" y="1449"/>
                  <a:pt x="758" y="1506"/>
                  <a:pt x="780" y="1544"/>
                </a:cubicBezTo>
                <a:cubicBezTo>
                  <a:pt x="799" y="1578"/>
                  <a:pt x="947" y="1543"/>
                  <a:pt x="1021" y="1488"/>
                </a:cubicBezTo>
                <a:cubicBezTo>
                  <a:pt x="1094" y="1441"/>
                  <a:pt x="1196" y="1349"/>
                  <a:pt x="1198" y="1348"/>
                </a:cubicBezTo>
                <a:cubicBezTo>
                  <a:pt x="1135" y="1240"/>
                  <a:pt x="1100" y="1115"/>
                  <a:pt x="1100" y="981"/>
                </a:cubicBezTo>
                <a:cubicBezTo>
                  <a:pt x="1100" y="848"/>
                  <a:pt x="1135" y="722"/>
                  <a:pt x="1198" y="615"/>
                </a:cubicBezTo>
                <a:cubicBezTo>
                  <a:pt x="1196" y="614"/>
                  <a:pt x="1065" y="571"/>
                  <a:pt x="988" y="532"/>
                </a:cubicBezTo>
                <a:cubicBezTo>
                  <a:pt x="903" y="495"/>
                  <a:pt x="799" y="385"/>
                  <a:pt x="819" y="351"/>
                </a:cubicBezTo>
                <a:cubicBezTo>
                  <a:pt x="841" y="313"/>
                  <a:pt x="910" y="319"/>
                  <a:pt x="956" y="239"/>
                </a:cubicBezTo>
                <a:cubicBezTo>
                  <a:pt x="998" y="168"/>
                  <a:pt x="957" y="72"/>
                  <a:pt x="894" y="36"/>
                </a:cubicBezTo>
                <a:cubicBezTo>
                  <a:pt x="832" y="0"/>
                  <a:pt x="742" y="9"/>
                  <a:pt x="696" y="89"/>
                </a:cubicBezTo>
                <a:cubicBezTo>
                  <a:pt x="648" y="174"/>
                  <a:pt x="693" y="210"/>
                  <a:pt x="664" y="261"/>
                </a:cubicBezTo>
                <a:cubicBezTo>
                  <a:pt x="637" y="307"/>
                  <a:pt x="561" y="275"/>
                  <a:pt x="485" y="242"/>
                </a:cubicBezTo>
                <a:cubicBezTo>
                  <a:pt x="413" y="212"/>
                  <a:pt x="339" y="147"/>
                  <a:pt x="246" y="65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89" y="334"/>
                  <a:pt x="0" y="647"/>
                  <a:pt x="0" y="981"/>
                </a:cubicBezTo>
                <a:cubicBezTo>
                  <a:pt x="0" y="1315"/>
                  <a:pt x="89" y="1628"/>
                  <a:pt x="245" y="1897"/>
                </a:cubicBezTo>
                <a:cubicBezTo>
                  <a:pt x="246" y="1897"/>
                  <a:pt x="246" y="1897"/>
                  <a:pt x="246" y="1897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100000">
                <a:srgbClr val="005993"/>
              </a:gs>
            </a:gsLst>
            <a:lin ang="162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6000000"/>
            </a:lightRig>
          </a:scene3d>
          <a:sp3d extrusionH="635000" prstMaterial="matte">
            <a:bevelT w="38100" h="3810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Freeform 22"/>
          <p:cNvSpPr>
            <a:spLocks/>
          </p:cNvSpPr>
          <p:nvPr/>
        </p:nvSpPr>
        <p:spPr bwMode="gray">
          <a:xfrm>
            <a:off x="3211094" y="3698968"/>
            <a:ext cx="1464692" cy="1373204"/>
          </a:xfrm>
          <a:custGeom>
            <a:avLst/>
            <a:gdLst/>
            <a:ahLst/>
            <a:cxnLst>
              <a:cxn ang="0">
                <a:pos x="1621" y="1233"/>
              </a:cxn>
              <a:cxn ang="0">
                <a:pos x="1549" y="1069"/>
              </a:cxn>
              <a:cxn ang="0">
                <a:pos x="1383" y="1126"/>
              </a:cxn>
              <a:cxn ang="0">
                <a:pos x="1238" y="981"/>
              </a:cxn>
              <a:cxn ang="0">
                <a:pos x="1383" y="826"/>
              </a:cxn>
              <a:cxn ang="0">
                <a:pos x="1549" y="889"/>
              </a:cxn>
              <a:cxn ang="0">
                <a:pos x="1621" y="652"/>
              </a:cxn>
              <a:cxn ang="0">
                <a:pos x="1588" y="429"/>
              </a:cxn>
              <a:cxn ang="0">
                <a:pos x="1588" y="429"/>
              </a:cxn>
              <a:cxn ang="0">
                <a:pos x="1588" y="429"/>
              </a:cxn>
              <a:cxn ang="0">
                <a:pos x="953" y="63"/>
              </a:cxn>
              <a:cxn ang="0">
                <a:pos x="776" y="203"/>
              </a:cxn>
              <a:cxn ang="0">
                <a:pos x="535" y="259"/>
              </a:cxn>
              <a:cxn ang="0">
                <a:pos x="507" y="84"/>
              </a:cxn>
              <a:cxn ang="0">
                <a:pos x="300" y="36"/>
              </a:cxn>
              <a:cxn ang="0">
                <a:pos x="247" y="234"/>
              </a:cxn>
              <a:cxn ang="0">
                <a:pos x="380" y="349"/>
              </a:cxn>
              <a:cxn ang="0">
                <a:pos x="273" y="494"/>
              </a:cxn>
              <a:cxn ang="0">
                <a:pos x="1" y="612"/>
              </a:cxn>
              <a:cxn ang="0">
                <a:pos x="1" y="612"/>
              </a:cxn>
              <a:cxn ang="0">
                <a:pos x="0" y="612"/>
              </a:cxn>
              <a:cxn ang="0">
                <a:pos x="1588" y="1529"/>
              </a:cxn>
              <a:cxn ang="0">
                <a:pos x="1621" y="1233"/>
              </a:cxn>
            </a:cxnLst>
            <a:rect l="0" t="0" r="r" b="b"/>
            <a:pathLst>
              <a:path w="1631" h="1529">
                <a:moveTo>
                  <a:pt x="1621" y="1233"/>
                </a:moveTo>
                <a:cubicBezTo>
                  <a:pt x="1612" y="1150"/>
                  <a:pt x="1602" y="1069"/>
                  <a:pt x="1549" y="1069"/>
                </a:cubicBezTo>
                <a:cubicBezTo>
                  <a:pt x="1490" y="1069"/>
                  <a:pt x="1481" y="1126"/>
                  <a:pt x="1383" y="1126"/>
                </a:cubicBezTo>
                <a:cubicBezTo>
                  <a:pt x="1291" y="1126"/>
                  <a:pt x="1238" y="1054"/>
                  <a:pt x="1238" y="981"/>
                </a:cubicBezTo>
                <a:cubicBezTo>
                  <a:pt x="1238" y="909"/>
                  <a:pt x="1301" y="826"/>
                  <a:pt x="1383" y="826"/>
                </a:cubicBezTo>
                <a:cubicBezTo>
                  <a:pt x="1475" y="826"/>
                  <a:pt x="1505" y="889"/>
                  <a:pt x="1549" y="889"/>
                </a:cubicBezTo>
                <a:cubicBezTo>
                  <a:pt x="1588" y="889"/>
                  <a:pt x="1631" y="744"/>
                  <a:pt x="1621" y="652"/>
                </a:cubicBezTo>
                <a:cubicBezTo>
                  <a:pt x="1617" y="565"/>
                  <a:pt x="1588" y="429"/>
                  <a:pt x="1588" y="429"/>
                </a:cubicBezTo>
                <a:cubicBezTo>
                  <a:pt x="1588" y="429"/>
                  <a:pt x="1588" y="429"/>
                  <a:pt x="1588" y="429"/>
                </a:cubicBezTo>
                <a:cubicBezTo>
                  <a:pt x="1588" y="429"/>
                  <a:pt x="1588" y="429"/>
                  <a:pt x="1588" y="429"/>
                </a:cubicBezTo>
                <a:cubicBezTo>
                  <a:pt x="1316" y="429"/>
                  <a:pt x="1080" y="282"/>
                  <a:pt x="953" y="63"/>
                </a:cubicBezTo>
                <a:cubicBezTo>
                  <a:pt x="951" y="64"/>
                  <a:pt x="849" y="156"/>
                  <a:pt x="776" y="203"/>
                </a:cubicBezTo>
                <a:cubicBezTo>
                  <a:pt x="702" y="258"/>
                  <a:pt x="554" y="293"/>
                  <a:pt x="535" y="259"/>
                </a:cubicBezTo>
                <a:cubicBezTo>
                  <a:pt x="513" y="221"/>
                  <a:pt x="553" y="164"/>
                  <a:pt x="507" y="84"/>
                </a:cubicBezTo>
                <a:cubicBezTo>
                  <a:pt x="466" y="13"/>
                  <a:pt x="363" y="0"/>
                  <a:pt x="300" y="36"/>
                </a:cubicBezTo>
                <a:cubicBezTo>
                  <a:pt x="237" y="72"/>
                  <a:pt x="201" y="155"/>
                  <a:pt x="247" y="234"/>
                </a:cubicBezTo>
                <a:cubicBezTo>
                  <a:pt x="296" y="319"/>
                  <a:pt x="350" y="298"/>
                  <a:pt x="380" y="349"/>
                </a:cubicBezTo>
                <a:cubicBezTo>
                  <a:pt x="406" y="394"/>
                  <a:pt x="340" y="444"/>
                  <a:pt x="273" y="494"/>
                </a:cubicBezTo>
                <a:cubicBezTo>
                  <a:pt x="212" y="541"/>
                  <a:pt x="118" y="572"/>
                  <a:pt x="1" y="612"/>
                </a:cubicBezTo>
                <a:cubicBezTo>
                  <a:pt x="1" y="612"/>
                  <a:pt x="1" y="612"/>
                  <a:pt x="1" y="612"/>
                </a:cubicBezTo>
                <a:cubicBezTo>
                  <a:pt x="0" y="612"/>
                  <a:pt x="0" y="612"/>
                  <a:pt x="0" y="612"/>
                </a:cubicBezTo>
                <a:cubicBezTo>
                  <a:pt x="317" y="1160"/>
                  <a:pt x="909" y="1529"/>
                  <a:pt x="1588" y="1529"/>
                </a:cubicBezTo>
                <a:cubicBezTo>
                  <a:pt x="1588" y="1529"/>
                  <a:pt x="1631" y="1310"/>
                  <a:pt x="1621" y="1233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lin ang="162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6000000"/>
            </a:lightRig>
          </a:scene3d>
          <a:sp3d extrusionH="635000" prstMaterial="matte">
            <a:bevelT w="38100" h="3810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" name="Freeform 25"/>
          <p:cNvSpPr>
            <a:spLocks/>
          </p:cNvSpPr>
          <p:nvPr/>
        </p:nvSpPr>
        <p:spPr bwMode="gray">
          <a:xfrm>
            <a:off x="4332097" y="3744728"/>
            <a:ext cx="1739155" cy="1316558"/>
          </a:xfrm>
          <a:custGeom>
            <a:avLst/>
            <a:gdLst/>
            <a:ahLst/>
            <a:cxnLst>
              <a:cxn ang="0">
                <a:pos x="1937" y="550"/>
              </a:cxn>
              <a:cxn ang="0">
                <a:pos x="1937" y="549"/>
              </a:cxn>
              <a:cxn ang="0">
                <a:pos x="1937" y="549"/>
              </a:cxn>
              <a:cxn ang="0">
                <a:pos x="1698" y="373"/>
              </a:cxn>
              <a:cxn ang="0">
                <a:pos x="1519" y="353"/>
              </a:cxn>
              <a:cxn ang="0">
                <a:pos x="1486" y="525"/>
              </a:cxn>
              <a:cxn ang="0">
                <a:pos x="1288" y="578"/>
              </a:cxn>
              <a:cxn ang="0">
                <a:pos x="1226" y="375"/>
              </a:cxn>
              <a:cxn ang="0">
                <a:pos x="1364" y="263"/>
              </a:cxn>
              <a:cxn ang="0">
                <a:pos x="1195" y="82"/>
              </a:cxn>
              <a:cxn ang="0">
                <a:pos x="985" y="0"/>
              </a:cxn>
              <a:cxn ang="0">
                <a:pos x="350" y="366"/>
              </a:cxn>
              <a:cxn ang="0">
                <a:pos x="350" y="366"/>
              </a:cxn>
              <a:cxn ang="0">
                <a:pos x="383" y="589"/>
              </a:cxn>
              <a:cxn ang="0">
                <a:pos x="311" y="826"/>
              </a:cxn>
              <a:cxn ang="0">
                <a:pos x="145" y="763"/>
              </a:cxn>
              <a:cxn ang="0">
                <a:pos x="0" y="918"/>
              </a:cxn>
              <a:cxn ang="0">
                <a:pos x="145" y="1063"/>
              </a:cxn>
              <a:cxn ang="0">
                <a:pos x="311" y="1006"/>
              </a:cxn>
              <a:cxn ang="0">
                <a:pos x="383" y="1170"/>
              </a:cxn>
              <a:cxn ang="0">
                <a:pos x="350" y="1466"/>
              </a:cxn>
              <a:cxn ang="0">
                <a:pos x="1937" y="550"/>
              </a:cxn>
            </a:cxnLst>
            <a:rect l="0" t="0" r="r" b="b"/>
            <a:pathLst>
              <a:path w="1937" h="1466">
                <a:moveTo>
                  <a:pt x="1937" y="550"/>
                </a:moveTo>
                <a:cubicBezTo>
                  <a:pt x="1937" y="549"/>
                  <a:pt x="1937" y="549"/>
                  <a:pt x="1937" y="549"/>
                </a:cubicBezTo>
                <a:cubicBezTo>
                  <a:pt x="1937" y="549"/>
                  <a:pt x="1937" y="549"/>
                  <a:pt x="1937" y="549"/>
                </a:cubicBezTo>
                <a:cubicBezTo>
                  <a:pt x="1843" y="468"/>
                  <a:pt x="1770" y="402"/>
                  <a:pt x="1698" y="373"/>
                </a:cubicBezTo>
                <a:cubicBezTo>
                  <a:pt x="1621" y="339"/>
                  <a:pt x="1545" y="307"/>
                  <a:pt x="1519" y="353"/>
                </a:cubicBezTo>
                <a:cubicBezTo>
                  <a:pt x="1490" y="404"/>
                  <a:pt x="1535" y="441"/>
                  <a:pt x="1486" y="525"/>
                </a:cubicBezTo>
                <a:cubicBezTo>
                  <a:pt x="1440" y="605"/>
                  <a:pt x="1351" y="614"/>
                  <a:pt x="1288" y="578"/>
                </a:cubicBezTo>
                <a:cubicBezTo>
                  <a:pt x="1225" y="542"/>
                  <a:pt x="1185" y="447"/>
                  <a:pt x="1226" y="375"/>
                </a:cubicBezTo>
                <a:cubicBezTo>
                  <a:pt x="1272" y="295"/>
                  <a:pt x="1342" y="301"/>
                  <a:pt x="1364" y="263"/>
                </a:cubicBezTo>
                <a:cubicBezTo>
                  <a:pt x="1383" y="230"/>
                  <a:pt x="1279" y="119"/>
                  <a:pt x="1195" y="82"/>
                </a:cubicBezTo>
                <a:cubicBezTo>
                  <a:pt x="1117" y="43"/>
                  <a:pt x="987" y="0"/>
                  <a:pt x="985" y="0"/>
                </a:cubicBezTo>
                <a:cubicBezTo>
                  <a:pt x="858" y="219"/>
                  <a:pt x="621" y="366"/>
                  <a:pt x="350" y="366"/>
                </a:cubicBezTo>
                <a:cubicBezTo>
                  <a:pt x="350" y="366"/>
                  <a:pt x="350" y="366"/>
                  <a:pt x="350" y="366"/>
                </a:cubicBezTo>
                <a:cubicBezTo>
                  <a:pt x="350" y="366"/>
                  <a:pt x="379" y="502"/>
                  <a:pt x="383" y="589"/>
                </a:cubicBezTo>
                <a:cubicBezTo>
                  <a:pt x="393" y="681"/>
                  <a:pt x="350" y="826"/>
                  <a:pt x="311" y="826"/>
                </a:cubicBezTo>
                <a:cubicBezTo>
                  <a:pt x="267" y="826"/>
                  <a:pt x="237" y="763"/>
                  <a:pt x="145" y="763"/>
                </a:cubicBezTo>
                <a:cubicBezTo>
                  <a:pt x="63" y="763"/>
                  <a:pt x="0" y="846"/>
                  <a:pt x="0" y="918"/>
                </a:cubicBezTo>
                <a:cubicBezTo>
                  <a:pt x="0" y="991"/>
                  <a:pt x="53" y="1063"/>
                  <a:pt x="145" y="1063"/>
                </a:cubicBezTo>
                <a:cubicBezTo>
                  <a:pt x="243" y="1063"/>
                  <a:pt x="252" y="1006"/>
                  <a:pt x="311" y="1006"/>
                </a:cubicBezTo>
                <a:cubicBezTo>
                  <a:pt x="364" y="1006"/>
                  <a:pt x="374" y="1087"/>
                  <a:pt x="383" y="1170"/>
                </a:cubicBezTo>
                <a:cubicBezTo>
                  <a:pt x="393" y="1247"/>
                  <a:pt x="350" y="1466"/>
                  <a:pt x="350" y="1466"/>
                </a:cubicBezTo>
                <a:cubicBezTo>
                  <a:pt x="1028" y="1466"/>
                  <a:pt x="1620" y="1097"/>
                  <a:pt x="1937" y="550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57900">
                <a:srgbClr val="0078C9"/>
              </a:gs>
              <a:gs pos="100000">
                <a:srgbClr val="005993"/>
              </a:gs>
            </a:gsLst>
            <a:lin ang="162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6000000"/>
            </a:lightRig>
          </a:scene3d>
          <a:sp3d extrusionH="635000" prstMaterial="matte">
            <a:bevelT w="38100" h="3810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Freeform 23"/>
          <p:cNvSpPr>
            <a:spLocks/>
          </p:cNvSpPr>
          <p:nvPr/>
        </p:nvSpPr>
        <p:spPr bwMode="gray">
          <a:xfrm>
            <a:off x="5209425" y="2626032"/>
            <a:ext cx="1075045" cy="1703579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679" y="119"/>
              </a:cxn>
              <a:cxn ang="0">
                <a:pos x="573" y="264"/>
              </a:cxn>
              <a:cxn ang="0">
                <a:pos x="706" y="378"/>
              </a:cxn>
              <a:cxn ang="0">
                <a:pos x="652" y="576"/>
              </a:cxn>
              <a:cxn ang="0">
                <a:pos x="446" y="528"/>
              </a:cxn>
              <a:cxn ang="0">
                <a:pos x="418" y="353"/>
              </a:cxn>
              <a:cxn ang="0">
                <a:pos x="176" y="409"/>
              </a:cxn>
              <a:cxn ang="0">
                <a:pos x="0" y="550"/>
              </a:cxn>
              <a:cxn ang="0">
                <a:pos x="98" y="916"/>
              </a:cxn>
              <a:cxn ang="0">
                <a:pos x="0" y="1283"/>
              </a:cxn>
              <a:cxn ang="0">
                <a:pos x="210" y="1365"/>
              </a:cxn>
              <a:cxn ang="0">
                <a:pos x="379" y="1546"/>
              </a:cxn>
              <a:cxn ang="0">
                <a:pos x="241" y="1658"/>
              </a:cxn>
              <a:cxn ang="0">
                <a:pos x="303" y="1861"/>
              </a:cxn>
              <a:cxn ang="0">
                <a:pos x="501" y="1808"/>
              </a:cxn>
              <a:cxn ang="0">
                <a:pos x="534" y="1636"/>
              </a:cxn>
              <a:cxn ang="0">
                <a:pos x="713" y="1656"/>
              </a:cxn>
              <a:cxn ang="0">
                <a:pos x="952" y="1832"/>
              </a:cxn>
              <a:cxn ang="0">
                <a:pos x="952" y="1832"/>
              </a:cxn>
              <a:cxn ang="0">
                <a:pos x="952" y="1833"/>
              </a:cxn>
              <a:cxn ang="0">
                <a:pos x="1197" y="916"/>
              </a:cxn>
              <a:cxn ang="0">
                <a:pos x="952" y="0"/>
              </a:cxn>
              <a:cxn ang="0">
                <a:pos x="952" y="0"/>
              </a:cxn>
            </a:cxnLst>
            <a:rect l="0" t="0" r="r" b="b"/>
            <a:pathLst>
              <a:path w="1197" h="1897">
                <a:moveTo>
                  <a:pt x="952" y="0"/>
                </a:moveTo>
                <a:cubicBezTo>
                  <a:pt x="834" y="40"/>
                  <a:pt x="741" y="71"/>
                  <a:pt x="679" y="119"/>
                </a:cubicBezTo>
                <a:cubicBezTo>
                  <a:pt x="612" y="168"/>
                  <a:pt x="546" y="218"/>
                  <a:pt x="573" y="264"/>
                </a:cubicBezTo>
                <a:cubicBezTo>
                  <a:pt x="602" y="314"/>
                  <a:pt x="657" y="294"/>
                  <a:pt x="706" y="378"/>
                </a:cubicBezTo>
                <a:cubicBezTo>
                  <a:pt x="752" y="458"/>
                  <a:pt x="715" y="540"/>
                  <a:pt x="652" y="576"/>
                </a:cubicBezTo>
                <a:cubicBezTo>
                  <a:pt x="590" y="612"/>
                  <a:pt x="487" y="600"/>
                  <a:pt x="446" y="528"/>
                </a:cubicBezTo>
                <a:cubicBezTo>
                  <a:pt x="400" y="448"/>
                  <a:pt x="439" y="391"/>
                  <a:pt x="418" y="353"/>
                </a:cubicBezTo>
                <a:cubicBezTo>
                  <a:pt x="398" y="320"/>
                  <a:pt x="251" y="354"/>
                  <a:pt x="176" y="409"/>
                </a:cubicBezTo>
                <a:cubicBezTo>
                  <a:pt x="103" y="456"/>
                  <a:pt x="1" y="548"/>
                  <a:pt x="0" y="550"/>
                </a:cubicBezTo>
                <a:cubicBezTo>
                  <a:pt x="62" y="657"/>
                  <a:pt x="98" y="783"/>
                  <a:pt x="98" y="916"/>
                </a:cubicBezTo>
                <a:cubicBezTo>
                  <a:pt x="98" y="1050"/>
                  <a:pt x="62" y="1175"/>
                  <a:pt x="0" y="1283"/>
                </a:cubicBezTo>
                <a:cubicBezTo>
                  <a:pt x="2" y="1283"/>
                  <a:pt x="132" y="1326"/>
                  <a:pt x="210" y="1365"/>
                </a:cubicBezTo>
                <a:cubicBezTo>
                  <a:pt x="294" y="1402"/>
                  <a:pt x="398" y="1513"/>
                  <a:pt x="379" y="1546"/>
                </a:cubicBezTo>
                <a:cubicBezTo>
                  <a:pt x="357" y="1584"/>
                  <a:pt x="287" y="1578"/>
                  <a:pt x="241" y="1658"/>
                </a:cubicBezTo>
                <a:cubicBezTo>
                  <a:pt x="200" y="1730"/>
                  <a:pt x="240" y="1825"/>
                  <a:pt x="303" y="1861"/>
                </a:cubicBezTo>
                <a:cubicBezTo>
                  <a:pt x="366" y="1897"/>
                  <a:pt x="455" y="1888"/>
                  <a:pt x="501" y="1808"/>
                </a:cubicBezTo>
                <a:cubicBezTo>
                  <a:pt x="550" y="1724"/>
                  <a:pt x="505" y="1687"/>
                  <a:pt x="534" y="1636"/>
                </a:cubicBezTo>
                <a:cubicBezTo>
                  <a:pt x="560" y="1590"/>
                  <a:pt x="636" y="1622"/>
                  <a:pt x="713" y="1656"/>
                </a:cubicBezTo>
                <a:cubicBezTo>
                  <a:pt x="785" y="1685"/>
                  <a:pt x="858" y="1751"/>
                  <a:pt x="952" y="1832"/>
                </a:cubicBezTo>
                <a:cubicBezTo>
                  <a:pt x="952" y="1832"/>
                  <a:pt x="952" y="1832"/>
                  <a:pt x="952" y="1832"/>
                </a:cubicBezTo>
                <a:cubicBezTo>
                  <a:pt x="952" y="1833"/>
                  <a:pt x="952" y="1833"/>
                  <a:pt x="952" y="1833"/>
                </a:cubicBezTo>
                <a:cubicBezTo>
                  <a:pt x="1108" y="1563"/>
                  <a:pt x="1197" y="1250"/>
                  <a:pt x="1197" y="916"/>
                </a:cubicBezTo>
                <a:cubicBezTo>
                  <a:pt x="1197" y="582"/>
                  <a:pt x="1108" y="269"/>
                  <a:pt x="952" y="0"/>
                </a:cubicBezTo>
                <a:cubicBezTo>
                  <a:pt x="952" y="0"/>
                  <a:pt x="952" y="0"/>
                  <a:pt x="95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lin ang="16200000" scaled="1"/>
            <a:tileRect/>
          </a:gra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6000000"/>
            </a:lightRig>
          </a:scene3d>
          <a:sp3d extrusionH="635000" prstMaterial="matte">
            <a:bevelT w="38100" h="3810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Freeform 24"/>
          <p:cNvSpPr>
            <a:spLocks/>
          </p:cNvSpPr>
          <p:nvPr/>
        </p:nvSpPr>
        <p:spPr bwMode="gray">
          <a:xfrm>
            <a:off x="4600056" y="1794402"/>
            <a:ext cx="1464311" cy="1373204"/>
          </a:xfrm>
          <a:custGeom>
            <a:avLst/>
            <a:gdLst/>
            <a:ahLst/>
            <a:cxnLst>
              <a:cxn ang="0">
                <a:pos x="10" y="296"/>
              </a:cxn>
              <a:cxn ang="0">
                <a:pos x="83" y="461"/>
              </a:cxn>
              <a:cxn ang="0">
                <a:pos x="248" y="403"/>
              </a:cxn>
              <a:cxn ang="0">
                <a:pos x="393" y="548"/>
              </a:cxn>
              <a:cxn ang="0">
                <a:pos x="248" y="703"/>
              </a:cxn>
              <a:cxn ang="0">
                <a:pos x="83" y="640"/>
              </a:cxn>
              <a:cxn ang="0">
                <a:pos x="10" y="877"/>
              </a:cxn>
              <a:cxn ang="0">
                <a:pos x="44" y="1100"/>
              </a:cxn>
              <a:cxn ang="0">
                <a:pos x="44" y="1100"/>
              </a:cxn>
              <a:cxn ang="0">
                <a:pos x="44" y="1100"/>
              </a:cxn>
              <a:cxn ang="0">
                <a:pos x="679" y="1467"/>
              </a:cxn>
              <a:cxn ang="0">
                <a:pos x="855" y="1326"/>
              </a:cxn>
              <a:cxn ang="0">
                <a:pos x="1097" y="1270"/>
              </a:cxn>
              <a:cxn ang="0">
                <a:pos x="1125" y="1445"/>
              </a:cxn>
              <a:cxn ang="0">
                <a:pos x="1331" y="1493"/>
              </a:cxn>
              <a:cxn ang="0">
                <a:pos x="1385" y="1295"/>
              </a:cxn>
              <a:cxn ang="0">
                <a:pos x="1252" y="1181"/>
              </a:cxn>
              <a:cxn ang="0">
                <a:pos x="1358" y="1036"/>
              </a:cxn>
              <a:cxn ang="0">
                <a:pos x="1631" y="917"/>
              </a:cxn>
              <a:cxn ang="0">
                <a:pos x="1631" y="917"/>
              </a:cxn>
              <a:cxn ang="0">
                <a:pos x="1631" y="917"/>
              </a:cxn>
              <a:cxn ang="0">
                <a:pos x="44" y="0"/>
              </a:cxn>
              <a:cxn ang="0">
                <a:pos x="44" y="0"/>
              </a:cxn>
              <a:cxn ang="0">
                <a:pos x="10" y="296"/>
              </a:cxn>
            </a:cxnLst>
            <a:rect l="0" t="0" r="r" b="b"/>
            <a:pathLst>
              <a:path w="1631" h="1529">
                <a:moveTo>
                  <a:pt x="10" y="296"/>
                </a:moveTo>
                <a:cubicBezTo>
                  <a:pt x="20" y="379"/>
                  <a:pt x="30" y="461"/>
                  <a:pt x="83" y="461"/>
                </a:cubicBezTo>
                <a:cubicBezTo>
                  <a:pt x="141" y="461"/>
                  <a:pt x="151" y="403"/>
                  <a:pt x="248" y="403"/>
                </a:cubicBezTo>
                <a:cubicBezTo>
                  <a:pt x="340" y="403"/>
                  <a:pt x="393" y="475"/>
                  <a:pt x="393" y="548"/>
                </a:cubicBezTo>
                <a:cubicBezTo>
                  <a:pt x="393" y="620"/>
                  <a:pt x="331" y="703"/>
                  <a:pt x="248" y="703"/>
                </a:cubicBezTo>
                <a:cubicBezTo>
                  <a:pt x="156" y="703"/>
                  <a:pt x="126" y="640"/>
                  <a:pt x="83" y="640"/>
                </a:cubicBezTo>
                <a:cubicBezTo>
                  <a:pt x="44" y="640"/>
                  <a:pt x="0" y="785"/>
                  <a:pt x="10" y="877"/>
                </a:cubicBezTo>
                <a:cubicBezTo>
                  <a:pt x="15" y="964"/>
                  <a:pt x="44" y="1100"/>
                  <a:pt x="44" y="1100"/>
                </a:cubicBezTo>
                <a:cubicBezTo>
                  <a:pt x="44" y="1100"/>
                  <a:pt x="44" y="1100"/>
                  <a:pt x="44" y="1100"/>
                </a:cubicBezTo>
                <a:cubicBezTo>
                  <a:pt x="44" y="1100"/>
                  <a:pt x="44" y="1100"/>
                  <a:pt x="44" y="1100"/>
                </a:cubicBezTo>
                <a:cubicBezTo>
                  <a:pt x="315" y="1100"/>
                  <a:pt x="552" y="1247"/>
                  <a:pt x="679" y="1467"/>
                </a:cubicBezTo>
                <a:cubicBezTo>
                  <a:pt x="680" y="1465"/>
                  <a:pt x="782" y="1373"/>
                  <a:pt x="855" y="1326"/>
                </a:cubicBezTo>
                <a:cubicBezTo>
                  <a:pt x="930" y="1271"/>
                  <a:pt x="1077" y="1237"/>
                  <a:pt x="1097" y="1270"/>
                </a:cubicBezTo>
                <a:cubicBezTo>
                  <a:pt x="1118" y="1308"/>
                  <a:pt x="1079" y="1365"/>
                  <a:pt x="1125" y="1445"/>
                </a:cubicBezTo>
                <a:cubicBezTo>
                  <a:pt x="1166" y="1517"/>
                  <a:pt x="1269" y="1529"/>
                  <a:pt x="1331" y="1493"/>
                </a:cubicBezTo>
                <a:cubicBezTo>
                  <a:pt x="1394" y="1457"/>
                  <a:pt x="1431" y="1375"/>
                  <a:pt x="1385" y="1295"/>
                </a:cubicBezTo>
                <a:cubicBezTo>
                  <a:pt x="1336" y="1211"/>
                  <a:pt x="1281" y="1231"/>
                  <a:pt x="1252" y="1181"/>
                </a:cubicBezTo>
                <a:cubicBezTo>
                  <a:pt x="1225" y="1135"/>
                  <a:pt x="1291" y="1085"/>
                  <a:pt x="1358" y="1036"/>
                </a:cubicBezTo>
                <a:cubicBezTo>
                  <a:pt x="1420" y="988"/>
                  <a:pt x="1513" y="957"/>
                  <a:pt x="1631" y="917"/>
                </a:cubicBezTo>
                <a:cubicBezTo>
                  <a:pt x="1631" y="917"/>
                  <a:pt x="1631" y="917"/>
                  <a:pt x="1631" y="917"/>
                </a:cubicBezTo>
                <a:cubicBezTo>
                  <a:pt x="1631" y="917"/>
                  <a:pt x="1631" y="917"/>
                  <a:pt x="1631" y="917"/>
                </a:cubicBezTo>
                <a:cubicBezTo>
                  <a:pt x="1314" y="369"/>
                  <a:pt x="722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122"/>
                  <a:pt x="0" y="219"/>
                  <a:pt x="10" y="29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2100">
                <a:srgbClr val="0078C9"/>
              </a:gs>
              <a:gs pos="100000">
                <a:srgbClr val="005993"/>
              </a:gs>
            </a:gsLst>
          </a:gradFill>
          <a:ln w="14288" cap="flat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6000000"/>
            </a:lightRig>
          </a:scene3d>
          <a:sp3d extrusionH="635000" prstMaterial="matte">
            <a:bevelT w="38100" h="3810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9" name="Ellipse 114"/>
          <p:cNvSpPr>
            <a:spLocks noChangeAspect="1"/>
          </p:cNvSpPr>
          <p:nvPr/>
        </p:nvSpPr>
        <p:spPr bwMode="gray">
          <a:xfrm>
            <a:off x="3967101" y="2768593"/>
            <a:ext cx="1343839" cy="1343963"/>
          </a:xfrm>
          <a:prstGeom prst="ellipse">
            <a:avLst/>
          </a:prstGeom>
          <a:gradFill>
            <a:gsLst>
              <a:gs pos="99000">
                <a:schemeClr val="bg1">
                  <a:lumMod val="75000"/>
                </a:schemeClr>
              </a:gs>
              <a:gs pos="32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6200000" scaled="1"/>
          </a:gradFill>
          <a:ln w="12700">
            <a:noFill/>
            <a:round/>
            <a:headEnd/>
            <a:tailEnd/>
          </a:ln>
          <a:effectLst>
            <a:outerShdw blurRad="546100" dir="12060000" sx="107000" sy="107000" algn="ctr" rotWithShape="0">
              <a:prstClr val="black">
                <a:alpha val="42000"/>
              </a:prstClr>
            </a:outerShdw>
          </a:effectLst>
          <a:scene3d>
            <a:camera prst="orthographicFront"/>
            <a:lightRig rig="balanced" dir="t"/>
          </a:scene3d>
          <a:sp3d>
            <a:bevelT w="501650" h="590550"/>
          </a:sp3d>
        </p:spPr>
        <p:txBody>
          <a:bodyPr rtlCol="0" anchor="ctr"/>
          <a:lstStyle/>
          <a:p>
            <a:pPr algn="ctr"/>
            <a:endParaRPr lang="de-DE" sz="2000" b="1" dirty="0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69980" y="2985088"/>
            <a:ext cx="966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59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  <a:p>
            <a:r>
              <a:rPr lang="en-US" sz="2400" b="1" dirty="0" smtClean="0">
                <a:solidFill>
                  <a:srgbClr val="0059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IRP</a:t>
            </a:r>
            <a:endParaRPr lang="en-US" sz="2400" b="1" dirty="0">
              <a:solidFill>
                <a:srgbClr val="0059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22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0" name="Gerade Verbindung 116"/>
          <p:cNvCxnSpPr/>
          <p:nvPr/>
        </p:nvCxnSpPr>
        <p:spPr bwMode="gray">
          <a:xfrm>
            <a:off x="6284470" y="3741458"/>
            <a:ext cx="2382759" cy="1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41" name="Gerade Verbindung 114"/>
          <p:cNvCxnSpPr/>
          <p:nvPr/>
        </p:nvCxnSpPr>
        <p:spPr bwMode="gray">
          <a:xfrm>
            <a:off x="471059" y="3741458"/>
            <a:ext cx="2522512" cy="1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467038" y="3679032"/>
            <a:ext cx="2363248" cy="706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0000" rIns="0" bIns="90000">
            <a:noAutofit/>
          </a:bodyPr>
          <a:lstStyle/>
          <a:p>
            <a:pPr defTabSz="801688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</a:t>
            </a:r>
          </a:p>
          <a:p>
            <a:pPr defTabSz="801688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5997122" y="2731946"/>
            <a:ext cx="2639414" cy="706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0000" rIns="0" bIns="90000">
            <a:noAutofit/>
          </a:bodyPr>
          <a:lstStyle/>
          <a:p>
            <a:pPr algn="r" defTabSz="801688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4816" y="5376233"/>
            <a:ext cx="488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Reliability and Safety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187550"/>
            <a:ext cx="8229600" cy="82481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IRP Summary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3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57199" y="1117825"/>
            <a:ext cx="51271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gas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generation will play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increasingly important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Economics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flexibility</a:t>
            </a:r>
          </a:p>
          <a:p>
            <a:pPr lvl="1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Cleaner energy mix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resources such as roof-top solar and energy efficiency projected to triple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technology will change the electricity grid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of renewable energy 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and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6736247" y="2859714"/>
            <a:ext cx="914400" cy="914400"/>
            <a:chOff x="3682986" y="3285078"/>
            <a:chExt cx="914400" cy="914400"/>
          </a:xfrm>
        </p:grpSpPr>
        <p:grpSp>
          <p:nvGrpSpPr>
            <p:cNvPr id="127" name="Group 744"/>
            <p:cNvGrpSpPr>
              <a:grpSpLocks noChangeAspect="1"/>
            </p:cNvGrpSpPr>
            <p:nvPr/>
          </p:nvGrpSpPr>
          <p:grpSpPr bwMode="auto">
            <a:xfrm>
              <a:off x="3682986" y="3285078"/>
              <a:ext cx="914400" cy="914400"/>
              <a:chOff x="4377" y="1094"/>
              <a:chExt cx="498" cy="498"/>
            </a:xfrm>
          </p:grpSpPr>
          <p:sp>
            <p:nvSpPr>
              <p:cNvPr id="129" name="AutoShape 745"/>
              <p:cNvSpPr>
                <a:spLocks noChangeAspect="1" noChangeArrowheads="1"/>
              </p:cNvSpPr>
              <p:nvPr/>
            </p:nvSpPr>
            <p:spPr bwMode="gray">
              <a:xfrm>
                <a:off x="4377" y="1094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57BBFF"/>
                  </a:gs>
                  <a:gs pos="100000">
                    <a:srgbClr val="00599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AutoShape 746"/>
              <p:cNvSpPr>
                <a:spLocks noChangeAspect="1" noChangeArrowheads="1"/>
              </p:cNvSpPr>
              <p:nvPr/>
            </p:nvSpPr>
            <p:spPr bwMode="gray">
              <a:xfrm>
                <a:off x="4404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005993"/>
                  </a:gs>
                  <a:gs pos="100000">
                    <a:srgbClr val="57BB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AutoShape 747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41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0087E2"/>
                  </a:gs>
                  <a:gs pos="100000">
                    <a:srgbClr val="00599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AutoShape 748"/>
              <p:cNvSpPr>
                <a:spLocks noChangeAspect="1" noChangeArrowheads="1"/>
              </p:cNvSpPr>
              <p:nvPr/>
            </p:nvSpPr>
            <p:spPr bwMode="gray">
              <a:xfrm>
                <a:off x="4422" y="1138"/>
                <a:ext cx="410" cy="21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47000">
                    <a:srgbClr val="57BBFF"/>
                  </a:gs>
                  <a:gs pos="100000">
                    <a:srgbClr val="0087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8" name="Freeform 233"/>
            <p:cNvSpPr>
              <a:spLocks noChangeAspect="1"/>
            </p:cNvSpPr>
            <p:nvPr/>
          </p:nvSpPr>
          <p:spPr bwMode="auto">
            <a:xfrm>
              <a:off x="3918478" y="3451011"/>
              <a:ext cx="461963" cy="550863"/>
            </a:xfrm>
            <a:custGeom>
              <a:avLst/>
              <a:gdLst>
                <a:gd name="T0" fmla="*/ 53 w 290"/>
                <a:gd name="T1" fmla="*/ 323 h 346"/>
                <a:gd name="T2" fmla="*/ 35 w 290"/>
                <a:gd name="T3" fmla="*/ 188 h 346"/>
                <a:gd name="T4" fmla="*/ 102 w 290"/>
                <a:gd name="T5" fmla="*/ 69 h 346"/>
                <a:gd name="T6" fmla="*/ 98 w 290"/>
                <a:gd name="T7" fmla="*/ 162 h 346"/>
                <a:gd name="T8" fmla="*/ 132 w 290"/>
                <a:gd name="T9" fmla="*/ 0 h 346"/>
                <a:gd name="T10" fmla="*/ 207 w 290"/>
                <a:gd name="T11" fmla="*/ 210 h 346"/>
                <a:gd name="T12" fmla="*/ 229 w 290"/>
                <a:gd name="T13" fmla="*/ 119 h 346"/>
                <a:gd name="T14" fmla="*/ 173 w 290"/>
                <a:gd name="T15" fmla="*/ 340 h 346"/>
                <a:gd name="T16" fmla="*/ 204 w 290"/>
                <a:gd name="T17" fmla="*/ 276 h 346"/>
                <a:gd name="T18" fmla="*/ 157 w 290"/>
                <a:gd name="T19" fmla="*/ 312 h 346"/>
                <a:gd name="T20" fmla="*/ 178 w 290"/>
                <a:gd name="T21" fmla="*/ 198 h 346"/>
                <a:gd name="T22" fmla="*/ 53 w 290"/>
                <a:gd name="T23" fmla="*/ 323 h 3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0"/>
                <a:gd name="T37" fmla="*/ 0 h 346"/>
                <a:gd name="T38" fmla="*/ 290 w 290"/>
                <a:gd name="T39" fmla="*/ 346 h 3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0" h="346">
                  <a:moveTo>
                    <a:pt x="53" y="323"/>
                  </a:moveTo>
                  <a:cubicBezTo>
                    <a:pt x="24" y="309"/>
                    <a:pt x="0" y="259"/>
                    <a:pt x="35" y="188"/>
                  </a:cubicBezTo>
                  <a:cubicBezTo>
                    <a:pt x="71" y="115"/>
                    <a:pt x="93" y="116"/>
                    <a:pt x="102" y="69"/>
                  </a:cubicBezTo>
                  <a:cubicBezTo>
                    <a:pt x="102" y="69"/>
                    <a:pt x="98" y="158"/>
                    <a:pt x="98" y="162"/>
                  </a:cubicBezTo>
                  <a:cubicBezTo>
                    <a:pt x="98" y="166"/>
                    <a:pt x="176" y="130"/>
                    <a:pt x="132" y="0"/>
                  </a:cubicBezTo>
                  <a:cubicBezTo>
                    <a:pt x="239" y="72"/>
                    <a:pt x="207" y="210"/>
                    <a:pt x="207" y="210"/>
                  </a:cubicBezTo>
                  <a:cubicBezTo>
                    <a:pt x="207" y="210"/>
                    <a:pt x="229" y="183"/>
                    <a:pt x="229" y="119"/>
                  </a:cubicBezTo>
                  <a:cubicBezTo>
                    <a:pt x="229" y="119"/>
                    <a:pt x="290" y="280"/>
                    <a:pt x="173" y="340"/>
                  </a:cubicBezTo>
                  <a:cubicBezTo>
                    <a:pt x="208" y="305"/>
                    <a:pt x="204" y="287"/>
                    <a:pt x="204" y="276"/>
                  </a:cubicBezTo>
                  <a:cubicBezTo>
                    <a:pt x="204" y="265"/>
                    <a:pt x="157" y="312"/>
                    <a:pt x="157" y="312"/>
                  </a:cubicBezTo>
                  <a:cubicBezTo>
                    <a:pt x="157" y="312"/>
                    <a:pt x="201" y="243"/>
                    <a:pt x="178" y="198"/>
                  </a:cubicBezTo>
                  <a:cubicBezTo>
                    <a:pt x="178" y="198"/>
                    <a:pt x="147" y="346"/>
                    <a:pt x="53" y="3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3" name="Group 1059"/>
          <p:cNvGrpSpPr>
            <a:grpSpLocks/>
          </p:cNvGrpSpPr>
          <p:nvPr/>
        </p:nvGrpSpPr>
        <p:grpSpPr bwMode="auto">
          <a:xfrm>
            <a:off x="6722022" y="1901373"/>
            <a:ext cx="914400" cy="914400"/>
            <a:chOff x="3867" y="954"/>
            <a:chExt cx="567" cy="567"/>
          </a:xfrm>
        </p:grpSpPr>
        <p:grpSp>
          <p:nvGrpSpPr>
            <p:cNvPr id="134" name="Group 952"/>
            <p:cNvGrpSpPr>
              <a:grpSpLocks noChangeAspect="1"/>
            </p:cNvGrpSpPr>
            <p:nvPr/>
          </p:nvGrpSpPr>
          <p:grpSpPr bwMode="auto">
            <a:xfrm>
              <a:off x="3867" y="954"/>
              <a:ext cx="567" cy="567"/>
              <a:chOff x="4378" y="1095"/>
              <a:chExt cx="498" cy="498"/>
            </a:xfrm>
          </p:grpSpPr>
          <p:sp>
            <p:nvSpPr>
              <p:cNvPr id="145" name="AutoShape 953"/>
              <p:cNvSpPr>
                <a:spLocks noChangeAspect="1" noChangeArrowheads="1"/>
              </p:cNvSpPr>
              <p:nvPr/>
            </p:nvSpPr>
            <p:spPr bwMode="gray">
              <a:xfrm>
                <a:off x="4378" y="1095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47B20"/>
                  </a:gs>
                  <a:gs pos="100000">
                    <a:srgbClr val="EE2A2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AutoShape 954"/>
              <p:cNvSpPr>
                <a:spLocks noChangeAspect="1" noChangeArrowheads="1"/>
              </p:cNvSpPr>
              <p:nvPr/>
            </p:nvSpPr>
            <p:spPr bwMode="gray">
              <a:xfrm>
                <a:off x="4403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EC2A24"/>
                  </a:gs>
                  <a:gs pos="100000">
                    <a:srgbClr val="FBB04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AutoShape 955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410"/>
              </a:xfrm>
              <a:prstGeom prst="roundRect">
                <a:avLst>
                  <a:gd name="adj" fmla="val 11407"/>
                </a:avLst>
              </a:prstGeom>
              <a:gradFill>
                <a:gsLst>
                  <a:gs pos="100000">
                    <a:srgbClr val="EE2A24"/>
                  </a:gs>
                  <a:gs pos="34000">
                    <a:srgbClr val="FBB04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AutoShape 956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213"/>
              </a:xfrm>
              <a:prstGeom prst="roundRect">
                <a:avLst>
                  <a:gd name="adj" fmla="val 11407"/>
                </a:avLst>
              </a:prstGeom>
              <a:gradFill>
                <a:gsLst>
                  <a:gs pos="0">
                    <a:srgbClr val="FBB040"/>
                  </a:gs>
                  <a:gs pos="100000">
                    <a:srgbClr val="F47B2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5" name="Group 843"/>
            <p:cNvGrpSpPr>
              <a:grpSpLocks/>
            </p:cNvGrpSpPr>
            <p:nvPr/>
          </p:nvGrpSpPr>
          <p:grpSpPr bwMode="auto">
            <a:xfrm>
              <a:off x="3983" y="1069"/>
              <a:ext cx="333" cy="334"/>
              <a:chOff x="-2117" y="1339"/>
              <a:chExt cx="333" cy="334"/>
            </a:xfrm>
          </p:grpSpPr>
          <p:sp>
            <p:nvSpPr>
              <p:cNvPr id="136" name="Oval 808"/>
              <p:cNvSpPr>
                <a:spLocks noChangeArrowheads="1"/>
              </p:cNvSpPr>
              <p:nvPr/>
            </p:nvSpPr>
            <p:spPr bwMode="auto">
              <a:xfrm>
                <a:off x="-2022" y="1434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809"/>
              <p:cNvSpPr>
                <a:spLocks/>
              </p:cNvSpPr>
              <p:nvPr/>
            </p:nvSpPr>
            <p:spPr bwMode="auto">
              <a:xfrm>
                <a:off x="-1963" y="1339"/>
                <a:ext cx="26" cy="76"/>
              </a:xfrm>
              <a:custGeom>
                <a:avLst/>
                <a:gdLst/>
                <a:ahLst/>
                <a:cxnLst>
                  <a:cxn ang="0">
                    <a:pos x="26" y="76"/>
                  </a:cxn>
                  <a:cxn ang="0">
                    <a:pos x="0" y="76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26" y="76"/>
                  </a:cxn>
                </a:cxnLst>
                <a:rect l="0" t="0" r="r" b="b"/>
                <a:pathLst>
                  <a:path w="26" h="76">
                    <a:moveTo>
                      <a:pt x="26" y="76"/>
                    </a:moveTo>
                    <a:lnTo>
                      <a:pt x="0" y="76"/>
                    </a:lnTo>
                    <a:lnTo>
                      <a:pt x="2" y="0"/>
                    </a:lnTo>
                    <a:lnTo>
                      <a:pt x="23" y="0"/>
                    </a:lnTo>
                    <a:lnTo>
                      <a:pt x="26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810"/>
              <p:cNvSpPr>
                <a:spLocks/>
              </p:cNvSpPr>
              <p:nvPr/>
            </p:nvSpPr>
            <p:spPr bwMode="auto">
              <a:xfrm>
                <a:off x="-1963" y="1597"/>
                <a:ext cx="26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3" y="76"/>
                  </a:cxn>
                  <a:cxn ang="0">
                    <a:pos x="2" y="76"/>
                  </a:cxn>
                  <a:cxn ang="0">
                    <a:pos x="0" y="0"/>
                  </a:cxn>
                </a:cxnLst>
                <a:rect l="0" t="0" r="r" b="b"/>
                <a:pathLst>
                  <a:path w="26" h="76">
                    <a:moveTo>
                      <a:pt x="0" y="0"/>
                    </a:moveTo>
                    <a:lnTo>
                      <a:pt x="26" y="0"/>
                    </a:lnTo>
                    <a:lnTo>
                      <a:pt x="23" y="76"/>
                    </a:lnTo>
                    <a:lnTo>
                      <a:pt x="2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811"/>
              <p:cNvSpPr>
                <a:spLocks/>
              </p:cNvSpPr>
              <p:nvPr/>
            </p:nvSpPr>
            <p:spPr bwMode="auto">
              <a:xfrm>
                <a:off x="-2074" y="1382"/>
                <a:ext cx="68" cy="68"/>
              </a:xfrm>
              <a:custGeom>
                <a:avLst/>
                <a:gdLst/>
                <a:ahLst/>
                <a:cxnLst>
                  <a:cxn ang="0">
                    <a:pos x="68" y="50"/>
                  </a:cxn>
                  <a:cxn ang="0">
                    <a:pos x="49" y="68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68" y="50"/>
                  </a:cxn>
                </a:cxnLst>
                <a:rect l="0" t="0" r="r" b="b"/>
                <a:pathLst>
                  <a:path w="68" h="68">
                    <a:moveTo>
                      <a:pt x="68" y="50"/>
                    </a:moveTo>
                    <a:lnTo>
                      <a:pt x="49" y="68"/>
                    </a:lnTo>
                    <a:lnTo>
                      <a:pt x="0" y="14"/>
                    </a:lnTo>
                    <a:lnTo>
                      <a:pt x="14" y="0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812"/>
              <p:cNvSpPr>
                <a:spLocks/>
              </p:cNvSpPr>
              <p:nvPr/>
            </p:nvSpPr>
            <p:spPr bwMode="auto">
              <a:xfrm>
                <a:off x="-1895" y="1562"/>
                <a:ext cx="69" cy="6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9" y="0"/>
                  </a:cxn>
                  <a:cxn ang="0">
                    <a:pos x="69" y="54"/>
                  </a:cxn>
                  <a:cxn ang="0">
                    <a:pos x="55" y="68"/>
                  </a:cxn>
                  <a:cxn ang="0">
                    <a:pos x="0" y="18"/>
                  </a:cxn>
                </a:cxnLst>
                <a:rect l="0" t="0" r="r" b="b"/>
                <a:pathLst>
                  <a:path w="69" h="68">
                    <a:moveTo>
                      <a:pt x="0" y="18"/>
                    </a:moveTo>
                    <a:lnTo>
                      <a:pt x="19" y="0"/>
                    </a:lnTo>
                    <a:lnTo>
                      <a:pt x="69" y="54"/>
                    </a:lnTo>
                    <a:lnTo>
                      <a:pt x="55" y="6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813"/>
              <p:cNvSpPr>
                <a:spLocks/>
              </p:cNvSpPr>
              <p:nvPr/>
            </p:nvSpPr>
            <p:spPr bwMode="auto">
              <a:xfrm>
                <a:off x="-2117" y="1493"/>
                <a:ext cx="76" cy="26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26"/>
                  </a:cxn>
                  <a:cxn ang="0">
                    <a:pos x="0" y="24"/>
                  </a:cxn>
                  <a:cxn ang="0">
                    <a:pos x="0" y="2"/>
                  </a:cxn>
                  <a:cxn ang="0">
                    <a:pos x="76" y="0"/>
                  </a:cxn>
                </a:cxnLst>
                <a:rect l="0" t="0" r="r" b="b"/>
                <a:pathLst>
                  <a:path w="76" h="26">
                    <a:moveTo>
                      <a:pt x="76" y="0"/>
                    </a:moveTo>
                    <a:lnTo>
                      <a:pt x="76" y="26"/>
                    </a:lnTo>
                    <a:lnTo>
                      <a:pt x="0" y="24"/>
                    </a:lnTo>
                    <a:lnTo>
                      <a:pt x="0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814"/>
              <p:cNvSpPr>
                <a:spLocks/>
              </p:cNvSpPr>
              <p:nvPr/>
            </p:nvSpPr>
            <p:spPr bwMode="auto">
              <a:xfrm>
                <a:off x="-1859" y="1493"/>
                <a:ext cx="75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0"/>
                  </a:cxn>
                  <a:cxn ang="0">
                    <a:pos x="75" y="2"/>
                  </a:cxn>
                  <a:cxn ang="0">
                    <a:pos x="75" y="24"/>
                  </a:cxn>
                  <a:cxn ang="0">
                    <a:pos x="0" y="26"/>
                  </a:cxn>
                </a:cxnLst>
                <a:rect l="0" t="0" r="r" b="b"/>
                <a:pathLst>
                  <a:path w="75" h="26">
                    <a:moveTo>
                      <a:pt x="0" y="26"/>
                    </a:moveTo>
                    <a:lnTo>
                      <a:pt x="0" y="0"/>
                    </a:lnTo>
                    <a:lnTo>
                      <a:pt x="75" y="2"/>
                    </a:lnTo>
                    <a:lnTo>
                      <a:pt x="75" y="2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815"/>
              <p:cNvSpPr>
                <a:spLocks/>
              </p:cNvSpPr>
              <p:nvPr/>
            </p:nvSpPr>
            <p:spPr bwMode="auto">
              <a:xfrm>
                <a:off x="-2056" y="1555"/>
                <a:ext cx="68" cy="6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68" y="18"/>
                  </a:cxn>
                  <a:cxn ang="0">
                    <a:pos x="14" y="68"/>
                  </a:cxn>
                  <a:cxn ang="0">
                    <a:pos x="0" y="54"/>
                  </a:cxn>
                  <a:cxn ang="0">
                    <a:pos x="49" y="0"/>
                  </a:cxn>
                </a:cxnLst>
                <a:rect l="0" t="0" r="r" b="b"/>
                <a:pathLst>
                  <a:path w="68" h="68">
                    <a:moveTo>
                      <a:pt x="49" y="0"/>
                    </a:moveTo>
                    <a:lnTo>
                      <a:pt x="68" y="18"/>
                    </a:lnTo>
                    <a:lnTo>
                      <a:pt x="14" y="68"/>
                    </a:lnTo>
                    <a:lnTo>
                      <a:pt x="0" y="5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816"/>
              <p:cNvSpPr>
                <a:spLocks/>
              </p:cNvSpPr>
              <p:nvPr/>
            </p:nvSpPr>
            <p:spPr bwMode="auto">
              <a:xfrm>
                <a:off x="-1895" y="1382"/>
                <a:ext cx="69" cy="68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0" y="50"/>
                  </a:cxn>
                  <a:cxn ang="0">
                    <a:pos x="55" y="0"/>
                  </a:cxn>
                  <a:cxn ang="0">
                    <a:pos x="69" y="14"/>
                  </a:cxn>
                  <a:cxn ang="0">
                    <a:pos x="19" y="68"/>
                  </a:cxn>
                </a:cxnLst>
                <a:rect l="0" t="0" r="r" b="b"/>
                <a:pathLst>
                  <a:path w="69" h="68">
                    <a:moveTo>
                      <a:pt x="19" y="68"/>
                    </a:moveTo>
                    <a:lnTo>
                      <a:pt x="0" y="50"/>
                    </a:lnTo>
                    <a:lnTo>
                      <a:pt x="55" y="0"/>
                    </a:lnTo>
                    <a:lnTo>
                      <a:pt x="69" y="14"/>
                    </a:lnTo>
                    <a:lnTo>
                      <a:pt x="19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7696671" y="1917077"/>
            <a:ext cx="900113" cy="900112"/>
            <a:chOff x="3175796" y="2374999"/>
            <a:chExt cx="900113" cy="900112"/>
          </a:xfrm>
        </p:grpSpPr>
        <p:grpSp>
          <p:nvGrpSpPr>
            <p:cNvPr id="150" name="Group 999"/>
            <p:cNvGrpSpPr>
              <a:grpSpLocks noChangeAspect="1"/>
            </p:cNvGrpSpPr>
            <p:nvPr/>
          </p:nvGrpSpPr>
          <p:grpSpPr bwMode="auto">
            <a:xfrm>
              <a:off x="3175796" y="2374999"/>
              <a:ext cx="900113" cy="900112"/>
              <a:chOff x="4377" y="1094"/>
              <a:chExt cx="498" cy="498"/>
            </a:xfrm>
          </p:grpSpPr>
          <p:sp>
            <p:nvSpPr>
              <p:cNvPr id="157" name="AutoShape 1000"/>
              <p:cNvSpPr>
                <a:spLocks noChangeAspect="1" noChangeArrowheads="1"/>
              </p:cNvSpPr>
              <p:nvPr/>
            </p:nvSpPr>
            <p:spPr bwMode="gray">
              <a:xfrm>
                <a:off x="4377" y="1094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AutoShape 1001"/>
              <p:cNvSpPr>
                <a:spLocks noChangeAspect="1" noChangeArrowheads="1"/>
              </p:cNvSpPr>
              <p:nvPr/>
            </p:nvSpPr>
            <p:spPr bwMode="gray">
              <a:xfrm>
                <a:off x="4403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AutoShape 1002"/>
              <p:cNvSpPr>
                <a:spLocks noChangeAspect="1" noChangeArrowheads="1"/>
              </p:cNvSpPr>
              <p:nvPr/>
            </p:nvSpPr>
            <p:spPr bwMode="gray">
              <a:xfrm>
                <a:off x="4427" y="1130"/>
                <a:ext cx="410" cy="41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AutoShape 1003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21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3253903" y="2496178"/>
              <a:ext cx="667697" cy="571847"/>
              <a:chOff x="-5017869" y="5412507"/>
              <a:chExt cx="2658629" cy="2594171"/>
            </a:xfrm>
          </p:grpSpPr>
          <p:sp>
            <p:nvSpPr>
              <p:cNvPr id="152" name="Freeform 264"/>
              <p:cNvSpPr>
                <a:spLocks/>
              </p:cNvSpPr>
              <p:nvPr/>
            </p:nvSpPr>
            <p:spPr bwMode="auto">
              <a:xfrm>
                <a:off x="-5017869" y="7784988"/>
                <a:ext cx="2658629" cy="221690"/>
              </a:xfrm>
              <a:custGeom>
                <a:avLst/>
                <a:gdLst>
                  <a:gd name="T0" fmla="*/ 2167 w 2321"/>
                  <a:gd name="T1" fmla="*/ 193 h 193"/>
                  <a:gd name="T2" fmla="*/ 2224 w 2321"/>
                  <a:gd name="T3" fmla="*/ 193 h 193"/>
                  <a:gd name="T4" fmla="*/ 2321 w 2321"/>
                  <a:gd name="T5" fmla="*/ 97 h 193"/>
                  <a:gd name="T6" fmla="*/ 2224 w 2321"/>
                  <a:gd name="T7" fmla="*/ 0 h 193"/>
                  <a:gd name="T8" fmla="*/ 97 w 2321"/>
                  <a:gd name="T9" fmla="*/ 0 h 193"/>
                  <a:gd name="T10" fmla="*/ 0 w 2321"/>
                  <a:gd name="T11" fmla="*/ 97 h 193"/>
                  <a:gd name="T12" fmla="*/ 97 w 2321"/>
                  <a:gd name="T13" fmla="*/ 193 h 193"/>
                  <a:gd name="T14" fmla="*/ 2167 w 2321"/>
                  <a:gd name="T15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21" h="193">
                    <a:moveTo>
                      <a:pt x="2167" y="193"/>
                    </a:moveTo>
                    <a:cubicBezTo>
                      <a:pt x="2224" y="193"/>
                      <a:pt x="2224" y="193"/>
                      <a:pt x="2224" y="193"/>
                    </a:cubicBezTo>
                    <a:cubicBezTo>
                      <a:pt x="2277" y="193"/>
                      <a:pt x="2321" y="150"/>
                      <a:pt x="2321" y="97"/>
                    </a:cubicBezTo>
                    <a:cubicBezTo>
                      <a:pt x="2321" y="43"/>
                      <a:pt x="2277" y="0"/>
                      <a:pt x="2224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43" y="0"/>
                      <a:pt x="0" y="43"/>
                      <a:pt x="0" y="97"/>
                    </a:cubicBezTo>
                    <a:cubicBezTo>
                      <a:pt x="0" y="150"/>
                      <a:pt x="43" y="193"/>
                      <a:pt x="97" y="193"/>
                    </a:cubicBezTo>
                    <a:cubicBezTo>
                      <a:pt x="2167" y="193"/>
                      <a:pt x="2167" y="193"/>
                      <a:pt x="2167" y="19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265"/>
              <p:cNvSpPr>
                <a:spLocks/>
              </p:cNvSpPr>
              <p:nvPr/>
            </p:nvSpPr>
            <p:spPr bwMode="auto">
              <a:xfrm>
                <a:off x="-4542595" y="5412507"/>
                <a:ext cx="1844357" cy="515816"/>
              </a:xfrm>
              <a:custGeom>
                <a:avLst/>
                <a:gdLst>
                  <a:gd name="T0" fmla="*/ 0 w 1610"/>
                  <a:gd name="T1" fmla="*/ 449 h 449"/>
                  <a:gd name="T2" fmla="*/ 308 w 1610"/>
                  <a:gd name="T3" fmla="*/ 174 h 449"/>
                  <a:gd name="T4" fmla="*/ 438 w 1610"/>
                  <a:gd name="T5" fmla="*/ 189 h 449"/>
                  <a:gd name="T6" fmla="*/ 626 w 1610"/>
                  <a:gd name="T7" fmla="*/ 0 h 449"/>
                  <a:gd name="T8" fmla="*/ 800 w 1610"/>
                  <a:gd name="T9" fmla="*/ 131 h 449"/>
                  <a:gd name="T10" fmla="*/ 959 w 1610"/>
                  <a:gd name="T11" fmla="*/ 0 h 449"/>
                  <a:gd name="T12" fmla="*/ 1162 w 1610"/>
                  <a:gd name="T13" fmla="*/ 160 h 449"/>
                  <a:gd name="T14" fmla="*/ 1321 w 1610"/>
                  <a:gd name="T15" fmla="*/ 160 h 449"/>
                  <a:gd name="T16" fmla="*/ 1610 w 1610"/>
                  <a:gd name="T17" fmla="*/ 449 h 449"/>
                  <a:gd name="T18" fmla="*/ 0 w 1610"/>
                  <a:gd name="T19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0" h="449">
                    <a:moveTo>
                      <a:pt x="0" y="449"/>
                    </a:moveTo>
                    <a:cubicBezTo>
                      <a:pt x="0" y="449"/>
                      <a:pt x="178" y="160"/>
                      <a:pt x="308" y="174"/>
                    </a:cubicBezTo>
                    <a:cubicBezTo>
                      <a:pt x="438" y="189"/>
                      <a:pt x="438" y="189"/>
                      <a:pt x="438" y="189"/>
                    </a:cubicBezTo>
                    <a:cubicBezTo>
                      <a:pt x="438" y="189"/>
                      <a:pt x="539" y="0"/>
                      <a:pt x="626" y="0"/>
                    </a:cubicBezTo>
                    <a:cubicBezTo>
                      <a:pt x="713" y="0"/>
                      <a:pt x="800" y="131"/>
                      <a:pt x="800" y="131"/>
                    </a:cubicBezTo>
                    <a:cubicBezTo>
                      <a:pt x="800" y="131"/>
                      <a:pt x="865" y="0"/>
                      <a:pt x="959" y="0"/>
                    </a:cubicBezTo>
                    <a:cubicBezTo>
                      <a:pt x="1053" y="0"/>
                      <a:pt x="1162" y="160"/>
                      <a:pt x="1162" y="160"/>
                    </a:cubicBezTo>
                    <a:cubicBezTo>
                      <a:pt x="1162" y="160"/>
                      <a:pt x="1278" y="116"/>
                      <a:pt x="1321" y="160"/>
                    </a:cubicBezTo>
                    <a:cubicBezTo>
                      <a:pt x="1364" y="203"/>
                      <a:pt x="1610" y="449"/>
                      <a:pt x="1610" y="449"/>
                    </a:cubicBez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Oval 266"/>
              <p:cNvSpPr>
                <a:spLocks noChangeArrowheads="1"/>
              </p:cNvSpPr>
              <p:nvPr/>
            </p:nvSpPr>
            <p:spPr bwMode="auto">
              <a:xfrm>
                <a:off x="-4529985" y="7306119"/>
                <a:ext cx="497099" cy="4988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Oval 267"/>
              <p:cNvSpPr>
                <a:spLocks noChangeArrowheads="1"/>
              </p:cNvSpPr>
              <p:nvPr/>
            </p:nvSpPr>
            <p:spPr bwMode="auto">
              <a:xfrm>
                <a:off x="-3217160" y="7306119"/>
                <a:ext cx="497099" cy="4988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268"/>
              <p:cNvSpPr>
                <a:spLocks/>
              </p:cNvSpPr>
              <p:nvPr/>
            </p:nvSpPr>
            <p:spPr bwMode="auto">
              <a:xfrm>
                <a:off x="-4735966" y="6028474"/>
                <a:ext cx="2305082" cy="1296594"/>
              </a:xfrm>
              <a:custGeom>
                <a:avLst/>
                <a:gdLst>
                  <a:gd name="T0" fmla="*/ 2012 w 2012"/>
                  <a:gd name="T1" fmla="*/ 0 h 1129"/>
                  <a:gd name="T2" fmla="*/ 0 w 2012"/>
                  <a:gd name="T3" fmla="*/ 0 h 1129"/>
                  <a:gd name="T4" fmla="*/ 162 w 2012"/>
                  <a:gd name="T5" fmla="*/ 975 h 1129"/>
                  <a:gd name="T6" fmla="*/ 441 w 2012"/>
                  <a:gd name="T7" fmla="*/ 810 h 1129"/>
                  <a:gd name="T8" fmla="*/ 760 w 2012"/>
                  <a:gd name="T9" fmla="*/ 1129 h 1129"/>
                  <a:gd name="T10" fmla="*/ 1269 w 2012"/>
                  <a:gd name="T11" fmla="*/ 1129 h 1129"/>
                  <a:gd name="T12" fmla="*/ 1587 w 2012"/>
                  <a:gd name="T13" fmla="*/ 810 h 1129"/>
                  <a:gd name="T14" fmla="*/ 1862 w 2012"/>
                  <a:gd name="T15" fmla="*/ 969 h 1129"/>
                  <a:gd name="T16" fmla="*/ 2012 w 2012"/>
                  <a:gd name="T17" fmla="*/ 0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2" h="1129">
                    <a:moveTo>
                      <a:pt x="20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2" y="975"/>
                      <a:pt x="162" y="975"/>
                      <a:pt x="162" y="975"/>
                    </a:cubicBezTo>
                    <a:cubicBezTo>
                      <a:pt x="217" y="877"/>
                      <a:pt x="321" y="810"/>
                      <a:pt x="441" y="810"/>
                    </a:cubicBezTo>
                    <a:cubicBezTo>
                      <a:pt x="617" y="810"/>
                      <a:pt x="760" y="953"/>
                      <a:pt x="760" y="1129"/>
                    </a:cubicBezTo>
                    <a:cubicBezTo>
                      <a:pt x="1269" y="1129"/>
                      <a:pt x="1269" y="1129"/>
                      <a:pt x="1269" y="1129"/>
                    </a:cubicBezTo>
                    <a:cubicBezTo>
                      <a:pt x="1269" y="953"/>
                      <a:pt x="1411" y="810"/>
                      <a:pt x="1587" y="810"/>
                    </a:cubicBezTo>
                    <a:cubicBezTo>
                      <a:pt x="1705" y="810"/>
                      <a:pt x="1807" y="874"/>
                      <a:pt x="1862" y="969"/>
                    </a:cubicBezTo>
                    <a:cubicBezTo>
                      <a:pt x="2012" y="0"/>
                      <a:pt x="2012" y="0"/>
                      <a:pt x="20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1" name="Group 296"/>
          <p:cNvGrpSpPr>
            <a:grpSpLocks/>
          </p:cNvGrpSpPr>
          <p:nvPr/>
        </p:nvGrpSpPr>
        <p:grpSpPr bwMode="auto">
          <a:xfrm>
            <a:off x="5763162" y="1905993"/>
            <a:ext cx="914400" cy="914400"/>
            <a:chOff x="366" y="1954"/>
            <a:chExt cx="746" cy="746"/>
          </a:xfrm>
        </p:grpSpPr>
        <p:grpSp>
          <p:nvGrpSpPr>
            <p:cNvPr id="162" name="Group 161"/>
            <p:cNvGrpSpPr>
              <a:grpSpLocks noChangeAspect="1"/>
            </p:cNvGrpSpPr>
            <p:nvPr/>
          </p:nvGrpSpPr>
          <p:grpSpPr bwMode="auto">
            <a:xfrm>
              <a:off x="366" y="1954"/>
              <a:ext cx="746" cy="746"/>
              <a:chOff x="4377" y="1094"/>
              <a:chExt cx="498" cy="498"/>
            </a:xfrm>
          </p:grpSpPr>
          <p:sp>
            <p:nvSpPr>
              <p:cNvPr id="172" name="AutoShape 162"/>
              <p:cNvSpPr>
                <a:spLocks noChangeAspect="1" noChangeArrowheads="1"/>
              </p:cNvSpPr>
              <p:nvPr/>
            </p:nvSpPr>
            <p:spPr bwMode="gray">
              <a:xfrm>
                <a:off x="4377" y="1094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B8D3ED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AutoShape 163"/>
              <p:cNvSpPr>
                <a:spLocks noChangeAspect="1" noChangeArrowheads="1"/>
              </p:cNvSpPr>
              <p:nvPr/>
            </p:nvSpPr>
            <p:spPr bwMode="gray">
              <a:xfrm>
                <a:off x="4403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B8D3E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AutoShape 164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41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100000">
                    <a:schemeClr val="tx2">
                      <a:lumMod val="75000"/>
                    </a:schemeClr>
                  </a:gs>
                  <a:gs pos="1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AutoShape 165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21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99000">
                    <a:schemeClr val="accent1">
                      <a:lumMod val="75000"/>
                    </a:schemeClr>
                  </a:gs>
                  <a:gs pos="11000">
                    <a:srgbClr val="B9E0F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63" name="Group 241"/>
            <p:cNvGrpSpPr>
              <a:grpSpLocks/>
            </p:cNvGrpSpPr>
            <p:nvPr/>
          </p:nvGrpSpPr>
          <p:grpSpPr bwMode="auto">
            <a:xfrm>
              <a:off x="554" y="2051"/>
              <a:ext cx="370" cy="551"/>
              <a:chOff x="-4840" y="-1565"/>
              <a:chExt cx="4643" cy="6909"/>
            </a:xfrm>
          </p:grpSpPr>
          <p:sp>
            <p:nvSpPr>
              <p:cNvPr id="164" name="Freeform 242"/>
              <p:cNvSpPr>
                <a:spLocks/>
              </p:cNvSpPr>
              <p:nvPr/>
            </p:nvSpPr>
            <p:spPr bwMode="auto">
              <a:xfrm>
                <a:off x="-2723" y="879"/>
                <a:ext cx="404" cy="401"/>
              </a:xfrm>
              <a:custGeom>
                <a:avLst/>
                <a:gdLst>
                  <a:gd name="T0" fmla="*/ 48 w 169"/>
                  <a:gd name="T1" fmla="*/ 20 h 168"/>
                  <a:gd name="T2" fmla="*/ 21 w 169"/>
                  <a:gd name="T3" fmla="*/ 121 h 168"/>
                  <a:gd name="T4" fmla="*/ 121 w 169"/>
                  <a:gd name="T5" fmla="*/ 148 h 168"/>
                  <a:gd name="T6" fmla="*/ 148 w 169"/>
                  <a:gd name="T7" fmla="*/ 47 h 168"/>
                  <a:gd name="T8" fmla="*/ 48 w 169"/>
                  <a:gd name="T9" fmla="*/ 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8">
                    <a:moveTo>
                      <a:pt x="48" y="20"/>
                    </a:moveTo>
                    <a:cubicBezTo>
                      <a:pt x="12" y="40"/>
                      <a:pt x="0" y="86"/>
                      <a:pt x="21" y="121"/>
                    </a:cubicBezTo>
                    <a:cubicBezTo>
                      <a:pt x="41" y="156"/>
                      <a:pt x="86" y="168"/>
                      <a:pt x="121" y="148"/>
                    </a:cubicBezTo>
                    <a:cubicBezTo>
                      <a:pt x="157" y="127"/>
                      <a:pt x="169" y="82"/>
                      <a:pt x="148" y="47"/>
                    </a:cubicBezTo>
                    <a:cubicBezTo>
                      <a:pt x="128" y="12"/>
                      <a:pt x="83" y="0"/>
                      <a:pt x="4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5" name="Group 243"/>
              <p:cNvGrpSpPr>
                <a:grpSpLocks/>
              </p:cNvGrpSpPr>
              <p:nvPr/>
            </p:nvGrpSpPr>
            <p:grpSpPr bwMode="auto">
              <a:xfrm>
                <a:off x="-4840" y="-1565"/>
                <a:ext cx="4643" cy="6909"/>
                <a:chOff x="-4840" y="-1565"/>
                <a:chExt cx="4643" cy="6909"/>
              </a:xfrm>
            </p:grpSpPr>
            <p:sp>
              <p:nvSpPr>
                <p:cNvPr id="166" name="Freeform 244"/>
                <p:cNvSpPr>
                  <a:spLocks/>
                </p:cNvSpPr>
                <p:nvPr/>
              </p:nvSpPr>
              <p:spPr bwMode="auto">
                <a:xfrm>
                  <a:off x="-4074" y="1354"/>
                  <a:ext cx="3113" cy="3990"/>
                </a:xfrm>
                <a:custGeom>
                  <a:avLst/>
                  <a:gdLst>
                    <a:gd name="T0" fmla="*/ 1304 w 1304"/>
                    <a:gd name="T1" fmla="*/ 1671 h 1671"/>
                    <a:gd name="T2" fmla="*/ 732 w 1304"/>
                    <a:gd name="T3" fmla="*/ 1529 h 1671"/>
                    <a:gd name="T4" fmla="*/ 696 w 1304"/>
                    <a:gd name="T5" fmla="*/ 0 h 1671"/>
                    <a:gd name="T6" fmla="*/ 608 w 1304"/>
                    <a:gd name="T7" fmla="*/ 1 h 1671"/>
                    <a:gd name="T8" fmla="*/ 571 w 1304"/>
                    <a:gd name="T9" fmla="*/ 1529 h 1671"/>
                    <a:gd name="T10" fmla="*/ 0 w 1304"/>
                    <a:gd name="T11" fmla="*/ 1671 h 1671"/>
                    <a:gd name="T12" fmla="*/ 1304 w 1304"/>
                    <a:gd name="T13" fmla="*/ 1671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4" h="1671">
                      <a:moveTo>
                        <a:pt x="1304" y="1671"/>
                      </a:moveTo>
                      <a:cubicBezTo>
                        <a:pt x="1189" y="1594"/>
                        <a:pt x="979" y="1539"/>
                        <a:pt x="732" y="1529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667" y="13"/>
                        <a:pt x="635" y="12"/>
                        <a:pt x="608" y="1"/>
                      </a:cubicBezTo>
                      <a:cubicBezTo>
                        <a:pt x="571" y="1529"/>
                        <a:pt x="571" y="1529"/>
                        <a:pt x="571" y="1529"/>
                      </a:cubicBezTo>
                      <a:cubicBezTo>
                        <a:pt x="325" y="1539"/>
                        <a:pt x="114" y="1594"/>
                        <a:pt x="0" y="1671"/>
                      </a:cubicBezTo>
                      <a:lnTo>
                        <a:pt x="1304" y="1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245"/>
                <p:cNvSpPr>
                  <a:spLocks/>
                </p:cNvSpPr>
                <p:nvPr/>
              </p:nvSpPr>
              <p:spPr bwMode="auto">
                <a:xfrm>
                  <a:off x="-3826" y="-11"/>
                  <a:ext cx="1139" cy="1549"/>
                </a:xfrm>
                <a:custGeom>
                  <a:avLst/>
                  <a:gdLst>
                    <a:gd name="T0" fmla="*/ 477 w 477"/>
                    <a:gd name="T1" fmla="*/ 0 h 649"/>
                    <a:gd name="T2" fmla="*/ 29 w 477"/>
                    <a:gd name="T3" fmla="*/ 472 h 649"/>
                    <a:gd name="T4" fmla="*/ 40 w 477"/>
                    <a:gd name="T5" fmla="*/ 576 h 649"/>
                    <a:gd name="T6" fmla="*/ 0 w 477"/>
                    <a:gd name="T7" fmla="*/ 586 h 649"/>
                    <a:gd name="T8" fmla="*/ 106 w 477"/>
                    <a:gd name="T9" fmla="*/ 649 h 649"/>
                    <a:gd name="T10" fmla="*/ 167 w 477"/>
                    <a:gd name="T11" fmla="*/ 541 h 649"/>
                    <a:gd name="T12" fmla="*/ 123 w 477"/>
                    <a:gd name="T13" fmla="*/ 553 h 649"/>
                    <a:gd name="T14" fmla="*/ 115 w 477"/>
                    <a:gd name="T15" fmla="*/ 472 h 649"/>
                    <a:gd name="T16" fmla="*/ 477 w 477"/>
                    <a:gd name="T17" fmla="*/ 0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7" h="649">
                      <a:moveTo>
                        <a:pt x="477" y="0"/>
                      </a:moveTo>
                      <a:cubicBezTo>
                        <a:pt x="224" y="35"/>
                        <a:pt x="29" y="209"/>
                        <a:pt x="29" y="472"/>
                      </a:cubicBezTo>
                      <a:cubicBezTo>
                        <a:pt x="29" y="508"/>
                        <a:pt x="33" y="542"/>
                        <a:pt x="40" y="576"/>
                      </a:cubicBezTo>
                      <a:cubicBezTo>
                        <a:pt x="0" y="586"/>
                        <a:pt x="0" y="586"/>
                        <a:pt x="0" y="586"/>
                      </a:cubicBezTo>
                      <a:cubicBezTo>
                        <a:pt x="106" y="649"/>
                        <a:pt x="106" y="649"/>
                        <a:pt x="106" y="649"/>
                      </a:cubicBezTo>
                      <a:cubicBezTo>
                        <a:pt x="167" y="541"/>
                        <a:pt x="167" y="541"/>
                        <a:pt x="167" y="541"/>
                      </a:cubicBezTo>
                      <a:cubicBezTo>
                        <a:pt x="123" y="553"/>
                        <a:pt x="123" y="553"/>
                        <a:pt x="123" y="553"/>
                      </a:cubicBezTo>
                      <a:cubicBezTo>
                        <a:pt x="118" y="527"/>
                        <a:pt x="115" y="500"/>
                        <a:pt x="115" y="472"/>
                      </a:cubicBezTo>
                      <a:cubicBezTo>
                        <a:pt x="116" y="257"/>
                        <a:pt x="272" y="35"/>
                        <a:pt x="4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8" name="Freeform 246"/>
                <p:cNvSpPr>
                  <a:spLocks/>
                </p:cNvSpPr>
                <p:nvPr/>
              </p:nvSpPr>
              <p:spPr bwMode="auto">
                <a:xfrm>
                  <a:off x="-2365" y="-159"/>
                  <a:ext cx="1137" cy="1683"/>
                </a:xfrm>
                <a:custGeom>
                  <a:avLst/>
                  <a:gdLst>
                    <a:gd name="T0" fmla="*/ 382 w 476"/>
                    <a:gd name="T1" fmla="*/ 705 h 705"/>
                    <a:gd name="T2" fmla="*/ 192 w 476"/>
                    <a:gd name="T3" fmla="*/ 82 h 705"/>
                    <a:gd name="T4" fmla="*/ 97 w 476"/>
                    <a:gd name="T5" fmla="*/ 40 h 705"/>
                    <a:gd name="T6" fmla="*/ 107 w 476"/>
                    <a:gd name="T7" fmla="*/ 0 h 705"/>
                    <a:gd name="T8" fmla="*/ 0 w 476"/>
                    <a:gd name="T9" fmla="*/ 62 h 705"/>
                    <a:gd name="T10" fmla="*/ 64 w 476"/>
                    <a:gd name="T11" fmla="*/ 168 h 705"/>
                    <a:gd name="T12" fmla="*/ 75 w 476"/>
                    <a:gd name="T13" fmla="*/ 124 h 705"/>
                    <a:gd name="T14" fmla="*/ 150 w 476"/>
                    <a:gd name="T15" fmla="*/ 157 h 705"/>
                    <a:gd name="T16" fmla="*/ 382 w 476"/>
                    <a:gd name="T17" fmla="*/ 705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6" h="705">
                      <a:moveTo>
                        <a:pt x="382" y="705"/>
                      </a:moveTo>
                      <a:cubicBezTo>
                        <a:pt x="476" y="467"/>
                        <a:pt x="421" y="211"/>
                        <a:pt x="192" y="82"/>
                      </a:cubicBezTo>
                      <a:cubicBezTo>
                        <a:pt x="161" y="64"/>
                        <a:pt x="129" y="51"/>
                        <a:pt x="97" y="4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64" y="168"/>
                        <a:pt x="64" y="168"/>
                        <a:pt x="64" y="168"/>
                      </a:cubicBezTo>
                      <a:cubicBezTo>
                        <a:pt x="75" y="124"/>
                        <a:pt x="75" y="124"/>
                        <a:pt x="75" y="124"/>
                      </a:cubicBezTo>
                      <a:cubicBezTo>
                        <a:pt x="101" y="133"/>
                        <a:pt x="125" y="143"/>
                        <a:pt x="150" y="157"/>
                      </a:cubicBezTo>
                      <a:cubicBezTo>
                        <a:pt x="337" y="263"/>
                        <a:pt x="453" y="509"/>
                        <a:pt x="382" y="7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247"/>
                <p:cNvSpPr>
                  <a:spLocks/>
                </p:cNvSpPr>
                <p:nvPr/>
              </p:nvSpPr>
              <p:spPr bwMode="auto">
                <a:xfrm>
                  <a:off x="-3418" y="1815"/>
                  <a:ext cx="1786" cy="690"/>
                </a:xfrm>
                <a:custGeom>
                  <a:avLst/>
                  <a:gdLst>
                    <a:gd name="T0" fmla="*/ 0 w 748"/>
                    <a:gd name="T1" fmla="*/ 0 h 289"/>
                    <a:gd name="T2" fmla="*/ 632 w 748"/>
                    <a:gd name="T3" fmla="*/ 160 h 289"/>
                    <a:gd name="T4" fmla="*/ 717 w 748"/>
                    <a:gd name="T5" fmla="*/ 100 h 289"/>
                    <a:gd name="T6" fmla="*/ 746 w 748"/>
                    <a:gd name="T7" fmla="*/ 129 h 289"/>
                    <a:gd name="T8" fmla="*/ 748 w 748"/>
                    <a:gd name="T9" fmla="*/ 6 h 289"/>
                    <a:gd name="T10" fmla="*/ 625 w 748"/>
                    <a:gd name="T11" fmla="*/ 6 h 289"/>
                    <a:gd name="T12" fmla="*/ 656 w 748"/>
                    <a:gd name="T13" fmla="*/ 38 h 289"/>
                    <a:gd name="T14" fmla="*/ 589 w 748"/>
                    <a:gd name="T15" fmla="*/ 85 h 289"/>
                    <a:gd name="T16" fmla="*/ 0 w 748"/>
                    <a:gd name="T17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8" h="289">
                      <a:moveTo>
                        <a:pt x="0" y="0"/>
                      </a:moveTo>
                      <a:cubicBezTo>
                        <a:pt x="155" y="204"/>
                        <a:pt x="402" y="289"/>
                        <a:pt x="632" y="160"/>
                      </a:cubicBezTo>
                      <a:cubicBezTo>
                        <a:pt x="663" y="143"/>
                        <a:pt x="691" y="122"/>
                        <a:pt x="717" y="100"/>
                      </a:cubicBezTo>
                      <a:cubicBezTo>
                        <a:pt x="746" y="129"/>
                        <a:pt x="746" y="129"/>
                        <a:pt x="746" y="129"/>
                      </a:cubicBezTo>
                      <a:cubicBezTo>
                        <a:pt x="748" y="6"/>
                        <a:pt x="748" y="6"/>
                        <a:pt x="748" y="6"/>
                      </a:cubicBezTo>
                      <a:cubicBezTo>
                        <a:pt x="625" y="6"/>
                        <a:pt x="625" y="6"/>
                        <a:pt x="625" y="6"/>
                      </a:cubicBezTo>
                      <a:cubicBezTo>
                        <a:pt x="656" y="38"/>
                        <a:pt x="656" y="38"/>
                        <a:pt x="656" y="38"/>
                      </a:cubicBezTo>
                      <a:cubicBezTo>
                        <a:pt x="636" y="55"/>
                        <a:pt x="613" y="71"/>
                        <a:pt x="589" y="85"/>
                      </a:cubicBezTo>
                      <a:cubicBezTo>
                        <a:pt x="401" y="189"/>
                        <a:pt x="131" y="16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248"/>
                <p:cNvSpPr>
                  <a:spLocks/>
                </p:cNvSpPr>
                <p:nvPr/>
              </p:nvSpPr>
              <p:spPr bwMode="auto">
                <a:xfrm>
                  <a:off x="-4840" y="1218"/>
                  <a:ext cx="2057" cy="1261"/>
                </a:xfrm>
                <a:custGeom>
                  <a:avLst/>
                  <a:gdLst>
                    <a:gd name="T0" fmla="*/ 862 w 862"/>
                    <a:gd name="T1" fmla="*/ 53 h 528"/>
                    <a:gd name="T2" fmla="*/ 809 w 862"/>
                    <a:gd name="T3" fmla="*/ 0 h 528"/>
                    <a:gd name="T4" fmla="*/ 774 w 862"/>
                    <a:gd name="T5" fmla="*/ 13 h 528"/>
                    <a:gd name="T6" fmla="*/ 15 w 862"/>
                    <a:gd name="T7" fmla="*/ 482 h 528"/>
                    <a:gd name="T8" fmla="*/ 0 w 862"/>
                    <a:gd name="T9" fmla="*/ 520 h 528"/>
                    <a:gd name="T10" fmla="*/ 41 w 862"/>
                    <a:gd name="T11" fmla="*/ 528 h 528"/>
                    <a:gd name="T12" fmla="*/ 840 w 862"/>
                    <a:gd name="T13" fmla="*/ 97 h 528"/>
                    <a:gd name="T14" fmla="*/ 840 w 862"/>
                    <a:gd name="T15" fmla="*/ 96 h 528"/>
                    <a:gd name="T16" fmla="*/ 862 w 862"/>
                    <a:gd name="T17" fmla="*/ 53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2" h="528">
                      <a:moveTo>
                        <a:pt x="862" y="53"/>
                      </a:moveTo>
                      <a:cubicBezTo>
                        <a:pt x="862" y="24"/>
                        <a:pt x="839" y="0"/>
                        <a:pt x="809" y="0"/>
                      </a:cubicBezTo>
                      <a:cubicBezTo>
                        <a:pt x="796" y="0"/>
                        <a:pt x="783" y="5"/>
                        <a:pt x="774" y="13"/>
                      </a:cubicBezTo>
                      <a:cubicBezTo>
                        <a:pt x="15" y="482"/>
                        <a:pt x="15" y="482"/>
                        <a:pt x="15" y="482"/>
                      </a:cubicBezTo>
                      <a:cubicBezTo>
                        <a:pt x="0" y="520"/>
                        <a:pt x="0" y="520"/>
                        <a:pt x="0" y="520"/>
                      </a:cubicBezTo>
                      <a:cubicBezTo>
                        <a:pt x="41" y="528"/>
                        <a:pt x="41" y="528"/>
                        <a:pt x="41" y="528"/>
                      </a:cubicBezTo>
                      <a:cubicBezTo>
                        <a:pt x="840" y="97"/>
                        <a:pt x="840" y="97"/>
                        <a:pt x="840" y="97"/>
                      </a:cubicBezTo>
                      <a:cubicBezTo>
                        <a:pt x="840" y="96"/>
                        <a:pt x="840" y="96"/>
                        <a:pt x="840" y="96"/>
                      </a:cubicBezTo>
                      <a:cubicBezTo>
                        <a:pt x="854" y="87"/>
                        <a:pt x="862" y="71"/>
                        <a:pt x="862" y="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249"/>
                <p:cNvSpPr>
                  <a:spLocks noEditPoints="1"/>
                </p:cNvSpPr>
                <p:nvPr/>
              </p:nvSpPr>
              <p:spPr bwMode="auto">
                <a:xfrm>
                  <a:off x="-2646" y="-1565"/>
                  <a:ext cx="2449" cy="4032"/>
                </a:xfrm>
                <a:custGeom>
                  <a:avLst/>
                  <a:gdLst>
                    <a:gd name="T0" fmla="*/ 54 w 1026"/>
                    <a:gd name="T1" fmla="*/ 0 h 1689"/>
                    <a:gd name="T2" fmla="*/ 27 w 1026"/>
                    <a:gd name="T3" fmla="*/ 32 h 1689"/>
                    <a:gd name="T4" fmla="*/ 0 w 1026"/>
                    <a:gd name="T5" fmla="*/ 936 h 1689"/>
                    <a:gd name="T6" fmla="*/ 53 w 1026"/>
                    <a:gd name="T7" fmla="*/ 989 h 1689"/>
                    <a:gd name="T8" fmla="*/ 106 w 1026"/>
                    <a:gd name="T9" fmla="*/ 940 h 1689"/>
                    <a:gd name="T10" fmla="*/ 80 w 1026"/>
                    <a:gd name="T11" fmla="*/ 32 h 1689"/>
                    <a:gd name="T12" fmla="*/ 54 w 1026"/>
                    <a:gd name="T13" fmla="*/ 0 h 1689"/>
                    <a:gd name="T14" fmla="*/ 1012 w 1026"/>
                    <a:gd name="T15" fmla="*/ 1644 h 1689"/>
                    <a:gd name="T16" fmla="*/ 237 w 1026"/>
                    <a:gd name="T17" fmla="*/ 1167 h 1689"/>
                    <a:gd name="T18" fmla="*/ 224 w 1026"/>
                    <a:gd name="T19" fmla="*/ 1166 h 1689"/>
                    <a:gd name="T20" fmla="*/ 170 w 1026"/>
                    <a:gd name="T21" fmla="*/ 1219 h 1689"/>
                    <a:gd name="T22" fmla="*/ 186 w 1026"/>
                    <a:gd name="T23" fmla="*/ 1256 h 1689"/>
                    <a:gd name="T24" fmla="*/ 986 w 1026"/>
                    <a:gd name="T25" fmla="*/ 1689 h 1689"/>
                    <a:gd name="T26" fmla="*/ 1026 w 1026"/>
                    <a:gd name="T27" fmla="*/ 1682 h 1689"/>
                    <a:gd name="T28" fmla="*/ 1012 w 1026"/>
                    <a:gd name="T29" fmla="*/ 1644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26" h="1689">
                      <a:moveTo>
                        <a:pt x="54" y="0"/>
                      </a:move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0" y="931"/>
                        <a:pt x="0" y="936"/>
                      </a:cubicBezTo>
                      <a:cubicBezTo>
                        <a:pt x="0" y="965"/>
                        <a:pt x="24" y="989"/>
                        <a:pt x="53" y="989"/>
                      </a:cubicBezTo>
                      <a:cubicBezTo>
                        <a:pt x="81" y="989"/>
                        <a:pt x="104" y="967"/>
                        <a:pt x="106" y="940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lnTo>
                        <a:pt x="54" y="0"/>
                      </a:lnTo>
                      <a:close/>
                      <a:moveTo>
                        <a:pt x="1012" y="1644"/>
                      </a:moveTo>
                      <a:cubicBezTo>
                        <a:pt x="237" y="1167"/>
                        <a:pt x="237" y="1167"/>
                        <a:pt x="237" y="1167"/>
                      </a:cubicBezTo>
                      <a:cubicBezTo>
                        <a:pt x="232" y="1166"/>
                        <a:pt x="228" y="1166"/>
                        <a:pt x="224" y="1166"/>
                      </a:cubicBezTo>
                      <a:cubicBezTo>
                        <a:pt x="194" y="1166"/>
                        <a:pt x="170" y="1190"/>
                        <a:pt x="170" y="1219"/>
                      </a:cubicBezTo>
                      <a:cubicBezTo>
                        <a:pt x="170" y="1233"/>
                        <a:pt x="176" y="1247"/>
                        <a:pt x="186" y="1256"/>
                      </a:cubicBezTo>
                      <a:cubicBezTo>
                        <a:pt x="986" y="1689"/>
                        <a:pt x="986" y="1689"/>
                        <a:pt x="986" y="1689"/>
                      </a:cubicBezTo>
                      <a:cubicBezTo>
                        <a:pt x="1026" y="1682"/>
                        <a:pt x="1026" y="1682"/>
                        <a:pt x="1026" y="1682"/>
                      </a:cubicBezTo>
                      <a:lnTo>
                        <a:pt x="1012" y="16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76" name="Group 866"/>
          <p:cNvGrpSpPr>
            <a:grpSpLocks/>
          </p:cNvGrpSpPr>
          <p:nvPr/>
        </p:nvGrpSpPr>
        <p:grpSpPr bwMode="auto">
          <a:xfrm>
            <a:off x="7691356" y="2856904"/>
            <a:ext cx="914400" cy="914400"/>
            <a:chOff x="3869" y="1671"/>
            <a:chExt cx="567" cy="567"/>
          </a:xfrm>
        </p:grpSpPr>
        <p:grpSp>
          <p:nvGrpSpPr>
            <p:cNvPr id="177" name="Group 789"/>
            <p:cNvGrpSpPr>
              <a:grpSpLocks noChangeAspect="1"/>
            </p:cNvGrpSpPr>
            <p:nvPr/>
          </p:nvGrpSpPr>
          <p:grpSpPr bwMode="auto">
            <a:xfrm>
              <a:off x="3869" y="1671"/>
              <a:ext cx="567" cy="567"/>
              <a:chOff x="4380" y="1095"/>
              <a:chExt cx="498" cy="498"/>
            </a:xfrm>
          </p:grpSpPr>
          <p:sp>
            <p:nvSpPr>
              <p:cNvPr id="195" name="AutoShape 790"/>
              <p:cNvSpPr>
                <a:spLocks noChangeAspect="1" noChangeArrowheads="1"/>
              </p:cNvSpPr>
              <p:nvPr/>
            </p:nvSpPr>
            <p:spPr bwMode="gray">
              <a:xfrm>
                <a:off x="4380" y="1095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9C0059"/>
                  </a:gs>
                  <a:gs pos="100000">
                    <a:srgbClr val="6A1643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AutoShape 791"/>
              <p:cNvSpPr>
                <a:spLocks noChangeAspect="1" noChangeArrowheads="1"/>
              </p:cNvSpPr>
              <p:nvPr/>
            </p:nvSpPr>
            <p:spPr bwMode="gray">
              <a:xfrm>
                <a:off x="4403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6A1643"/>
                  </a:gs>
                  <a:gs pos="100000">
                    <a:srgbClr val="E2166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AutoShape 792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41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9C0059"/>
                  </a:gs>
                  <a:gs pos="100000">
                    <a:srgbClr val="6A1643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AutoShape 793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21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E21665"/>
                  </a:gs>
                  <a:gs pos="100000">
                    <a:srgbClr val="9C005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78" name="Group 594"/>
            <p:cNvGrpSpPr>
              <a:grpSpLocks/>
            </p:cNvGrpSpPr>
            <p:nvPr/>
          </p:nvGrpSpPr>
          <p:grpSpPr bwMode="auto">
            <a:xfrm>
              <a:off x="3944" y="1745"/>
              <a:ext cx="411" cy="416"/>
              <a:chOff x="2121" y="3636"/>
              <a:chExt cx="1354" cy="1370"/>
            </a:xfrm>
          </p:grpSpPr>
          <p:sp>
            <p:nvSpPr>
              <p:cNvPr id="179" name="Freeform 578"/>
              <p:cNvSpPr>
                <a:spLocks noEditPoints="1"/>
              </p:cNvSpPr>
              <p:nvPr/>
            </p:nvSpPr>
            <p:spPr bwMode="auto">
              <a:xfrm>
                <a:off x="2121" y="3835"/>
                <a:ext cx="1354" cy="973"/>
              </a:xfrm>
              <a:custGeom>
                <a:avLst/>
                <a:gdLst>
                  <a:gd name="T0" fmla="*/ 36 w 573"/>
                  <a:gd name="T1" fmla="*/ 351 h 412"/>
                  <a:gd name="T2" fmla="*/ 351 w 573"/>
                  <a:gd name="T3" fmla="*/ 317 h 412"/>
                  <a:gd name="T4" fmla="*/ 538 w 573"/>
                  <a:gd name="T5" fmla="*/ 61 h 412"/>
                  <a:gd name="T6" fmla="*/ 223 w 573"/>
                  <a:gd name="T7" fmla="*/ 95 h 412"/>
                  <a:gd name="T8" fmla="*/ 36 w 573"/>
                  <a:gd name="T9" fmla="*/ 351 h 412"/>
                  <a:gd name="T10" fmla="*/ 530 w 573"/>
                  <a:gd name="T11" fmla="*/ 65 h 412"/>
                  <a:gd name="T12" fmla="*/ 341 w 573"/>
                  <a:gd name="T13" fmla="*/ 299 h 412"/>
                  <a:gd name="T14" fmla="*/ 44 w 573"/>
                  <a:gd name="T15" fmla="*/ 346 h 412"/>
                  <a:gd name="T16" fmla="*/ 233 w 573"/>
                  <a:gd name="T17" fmla="*/ 112 h 412"/>
                  <a:gd name="T18" fmla="*/ 530 w 573"/>
                  <a:gd name="T19" fmla="*/ 6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3" h="412">
                    <a:moveTo>
                      <a:pt x="36" y="351"/>
                    </a:moveTo>
                    <a:cubicBezTo>
                      <a:pt x="71" y="412"/>
                      <a:pt x="212" y="397"/>
                      <a:pt x="351" y="317"/>
                    </a:cubicBezTo>
                    <a:cubicBezTo>
                      <a:pt x="490" y="237"/>
                      <a:pt x="573" y="122"/>
                      <a:pt x="538" y="61"/>
                    </a:cubicBezTo>
                    <a:cubicBezTo>
                      <a:pt x="503" y="0"/>
                      <a:pt x="362" y="15"/>
                      <a:pt x="223" y="95"/>
                    </a:cubicBezTo>
                    <a:cubicBezTo>
                      <a:pt x="84" y="175"/>
                      <a:pt x="0" y="290"/>
                      <a:pt x="36" y="351"/>
                    </a:cubicBezTo>
                    <a:close/>
                    <a:moveTo>
                      <a:pt x="530" y="65"/>
                    </a:moveTo>
                    <a:cubicBezTo>
                      <a:pt x="560" y="117"/>
                      <a:pt x="475" y="222"/>
                      <a:pt x="341" y="299"/>
                    </a:cubicBezTo>
                    <a:cubicBezTo>
                      <a:pt x="206" y="377"/>
                      <a:pt x="73" y="398"/>
                      <a:pt x="44" y="346"/>
                    </a:cubicBezTo>
                    <a:cubicBezTo>
                      <a:pt x="14" y="295"/>
                      <a:pt x="98" y="190"/>
                      <a:pt x="233" y="112"/>
                    </a:cubicBezTo>
                    <a:cubicBezTo>
                      <a:pt x="367" y="35"/>
                      <a:pt x="500" y="14"/>
                      <a:pt x="53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Freeform 579"/>
              <p:cNvSpPr>
                <a:spLocks/>
              </p:cNvSpPr>
              <p:nvPr/>
            </p:nvSpPr>
            <p:spPr bwMode="auto">
              <a:xfrm>
                <a:off x="2823" y="4335"/>
                <a:ext cx="617" cy="447"/>
              </a:xfrm>
              <a:custGeom>
                <a:avLst/>
                <a:gdLst>
                  <a:gd name="T0" fmla="*/ 187 w 261"/>
                  <a:gd name="T1" fmla="*/ 12 h 189"/>
                  <a:gd name="T2" fmla="*/ 233 w 261"/>
                  <a:gd name="T3" fmla="*/ 134 h 189"/>
                  <a:gd name="T4" fmla="*/ 23 w 261"/>
                  <a:gd name="T5" fmla="*/ 130 h 189"/>
                  <a:gd name="T6" fmla="*/ 0 w 261"/>
                  <a:gd name="T7" fmla="*/ 141 h 189"/>
                  <a:gd name="T8" fmla="*/ 241 w 261"/>
                  <a:gd name="T9" fmla="*/ 139 h 189"/>
                  <a:gd name="T10" fmla="*/ 198 w 261"/>
                  <a:gd name="T11" fmla="*/ 0 h 189"/>
                  <a:gd name="T12" fmla="*/ 187 w 261"/>
                  <a:gd name="T13" fmla="*/ 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189">
                    <a:moveTo>
                      <a:pt x="187" y="12"/>
                    </a:moveTo>
                    <a:cubicBezTo>
                      <a:pt x="231" y="60"/>
                      <a:pt x="250" y="105"/>
                      <a:pt x="233" y="134"/>
                    </a:cubicBezTo>
                    <a:cubicBezTo>
                      <a:pt x="210" y="174"/>
                      <a:pt x="124" y="171"/>
                      <a:pt x="23" y="130"/>
                    </a:cubicBezTo>
                    <a:cubicBezTo>
                      <a:pt x="15" y="134"/>
                      <a:pt x="8" y="138"/>
                      <a:pt x="0" y="141"/>
                    </a:cubicBezTo>
                    <a:cubicBezTo>
                      <a:pt x="112" y="188"/>
                      <a:pt x="212" y="189"/>
                      <a:pt x="241" y="139"/>
                    </a:cubicBezTo>
                    <a:cubicBezTo>
                      <a:pt x="261" y="104"/>
                      <a:pt x="243" y="53"/>
                      <a:pt x="198" y="0"/>
                    </a:cubicBezTo>
                    <a:cubicBezTo>
                      <a:pt x="195" y="4"/>
                      <a:pt x="191" y="8"/>
                      <a:pt x="18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580"/>
              <p:cNvSpPr>
                <a:spLocks/>
              </p:cNvSpPr>
              <p:nvPr/>
            </p:nvSpPr>
            <p:spPr bwMode="auto">
              <a:xfrm>
                <a:off x="2180" y="3887"/>
                <a:ext cx="596" cy="420"/>
              </a:xfrm>
              <a:custGeom>
                <a:avLst/>
                <a:gdLst>
                  <a:gd name="T0" fmla="*/ 64 w 252"/>
                  <a:gd name="T1" fmla="*/ 165 h 178"/>
                  <a:gd name="T2" fmla="*/ 24 w 252"/>
                  <a:gd name="T3" fmla="*/ 109 h 178"/>
                  <a:gd name="T4" fmla="*/ 17 w 252"/>
                  <a:gd name="T5" fmla="*/ 46 h 178"/>
                  <a:gd name="T6" fmla="*/ 70 w 252"/>
                  <a:gd name="T7" fmla="*/ 16 h 178"/>
                  <a:gd name="T8" fmla="*/ 136 w 252"/>
                  <a:gd name="T9" fmla="*/ 20 h 178"/>
                  <a:gd name="T10" fmla="*/ 195 w 252"/>
                  <a:gd name="T11" fmla="*/ 35 h 178"/>
                  <a:gd name="T12" fmla="*/ 222 w 252"/>
                  <a:gd name="T13" fmla="*/ 45 h 178"/>
                  <a:gd name="T14" fmla="*/ 228 w 252"/>
                  <a:gd name="T15" fmla="*/ 47 h 178"/>
                  <a:gd name="T16" fmla="*/ 237 w 252"/>
                  <a:gd name="T17" fmla="*/ 43 h 178"/>
                  <a:gd name="T18" fmla="*/ 252 w 252"/>
                  <a:gd name="T19" fmla="*/ 36 h 178"/>
                  <a:gd name="T20" fmla="*/ 117 w 252"/>
                  <a:gd name="T21" fmla="*/ 2 h 178"/>
                  <a:gd name="T22" fmla="*/ 26 w 252"/>
                  <a:gd name="T23" fmla="*/ 22 h 178"/>
                  <a:gd name="T24" fmla="*/ 4 w 252"/>
                  <a:gd name="T25" fmla="*/ 85 h 178"/>
                  <a:gd name="T26" fmla="*/ 53 w 252"/>
                  <a:gd name="T27" fmla="*/ 178 h 178"/>
                  <a:gd name="T28" fmla="*/ 64 w 252"/>
                  <a:gd name="T29" fmla="*/ 16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2" h="178">
                    <a:moveTo>
                      <a:pt x="64" y="165"/>
                    </a:moveTo>
                    <a:cubicBezTo>
                      <a:pt x="49" y="148"/>
                      <a:pt x="35" y="130"/>
                      <a:pt x="24" y="109"/>
                    </a:cubicBezTo>
                    <a:cubicBezTo>
                      <a:pt x="15" y="90"/>
                      <a:pt x="7" y="66"/>
                      <a:pt x="17" y="46"/>
                    </a:cubicBezTo>
                    <a:cubicBezTo>
                      <a:pt x="27" y="26"/>
                      <a:pt x="49" y="19"/>
                      <a:pt x="70" y="16"/>
                    </a:cubicBezTo>
                    <a:cubicBezTo>
                      <a:pt x="92" y="13"/>
                      <a:pt x="114" y="16"/>
                      <a:pt x="136" y="20"/>
                    </a:cubicBezTo>
                    <a:cubicBezTo>
                      <a:pt x="156" y="23"/>
                      <a:pt x="176" y="29"/>
                      <a:pt x="195" y="35"/>
                    </a:cubicBezTo>
                    <a:cubicBezTo>
                      <a:pt x="204" y="38"/>
                      <a:pt x="213" y="41"/>
                      <a:pt x="222" y="45"/>
                    </a:cubicBezTo>
                    <a:cubicBezTo>
                      <a:pt x="224" y="46"/>
                      <a:pt x="226" y="47"/>
                      <a:pt x="228" y="47"/>
                    </a:cubicBezTo>
                    <a:cubicBezTo>
                      <a:pt x="231" y="46"/>
                      <a:pt x="234" y="45"/>
                      <a:pt x="237" y="43"/>
                    </a:cubicBezTo>
                    <a:cubicBezTo>
                      <a:pt x="242" y="41"/>
                      <a:pt x="247" y="39"/>
                      <a:pt x="252" y="36"/>
                    </a:cubicBezTo>
                    <a:cubicBezTo>
                      <a:pt x="209" y="19"/>
                      <a:pt x="164" y="5"/>
                      <a:pt x="117" y="2"/>
                    </a:cubicBezTo>
                    <a:cubicBezTo>
                      <a:pt x="87" y="0"/>
                      <a:pt x="51" y="2"/>
                      <a:pt x="26" y="22"/>
                    </a:cubicBezTo>
                    <a:cubicBezTo>
                      <a:pt x="6" y="37"/>
                      <a:pt x="0" y="61"/>
                      <a:pt x="4" y="85"/>
                    </a:cubicBezTo>
                    <a:cubicBezTo>
                      <a:pt x="10" y="120"/>
                      <a:pt x="31" y="151"/>
                      <a:pt x="53" y="178"/>
                    </a:cubicBezTo>
                    <a:cubicBezTo>
                      <a:pt x="54" y="177"/>
                      <a:pt x="64" y="165"/>
                      <a:pt x="64" y="16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581"/>
              <p:cNvSpPr>
                <a:spLocks/>
              </p:cNvSpPr>
              <p:nvPr/>
            </p:nvSpPr>
            <p:spPr bwMode="auto">
              <a:xfrm>
                <a:off x="2358" y="4333"/>
                <a:ext cx="418" cy="288"/>
              </a:xfrm>
              <a:custGeom>
                <a:avLst/>
                <a:gdLst>
                  <a:gd name="T0" fmla="*/ 133 w 177"/>
                  <a:gd name="T1" fmla="*/ 88 h 122"/>
                  <a:gd name="T2" fmla="*/ 13 w 177"/>
                  <a:gd name="T3" fmla="*/ 0 h 122"/>
                  <a:gd name="T4" fmla="*/ 0 w 177"/>
                  <a:gd name="T5" fmla="*/ 13 h 122"/>
                  <a:gd name="T6" fmla="*/ 123 w 177"/>
                  <a:gd name="T7" fmla="*/ 106 h 122"/>
                  <a:gd name="T8" fmla="*/ 154 w 177"/>
                  <a:gd name="T9" fmla="*/ 122 h 122"/>
                  <a:gd name="T10" fmla="*/ 177 w 177"/>
                  <a:gd name="T11" fmla="*/ 112 h 122"/>
                  <a:gd name="T12" fmla="*/ 133 w 177"/>
                  <a:gd name="T13" fmla="*/ 8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22">
                    <a:moveTo>
                      <a:pt x="133" y="88"/>
                    </a:moveTo>
                    <a:cubicBezTo>
                      <a:pt x="86" y="61"/>
                      <a:pt x="45" y="31"/>
                      <a:pt x="13" y="0"/>
                    </a:cubicBezTo>
                    <a:cubicBezTo>
                      <a:pt x="8" y="4"/>
                      <a:pt x="4" y="9"/>
                      <a:pt x="0" y="13"/>
                    </a:cubicBezTo>
                    <a:cubicBezTo>
                      <a:pt x="33" y="45"/>
                      <a:pt x="74" y="78"/>
                      <a:pt x="123" y="106"/>
                    </a:cubicBezTo>
                    <a:cubicBezTo>
                      <a:pt x="133" y="112"/>
                      <a:pt x="143" y="117"/>
                      <a:pt x="154" y="122"/>
                    </a:cubicBezTo>
                    <a:cubicBezTo>
                      <a:pt x="162" y="119"/>
                      <a:pt x="169" y="116"/>
                      <a:pt x="177" y="112"/>
                    </a:cubicBezTo>
                    <a:cubicBezTo>
                      <a:pt x="163" y="105"/>
                      <a:pt x="148" y="97"/>
                      <a:pt x="133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582"/>
              <p:cNvSpPr>
                <a:spLocks/>
              </p:cNvSpPr>
              <p:nvPr/>
            </p:nvSpPr>
            <p:spPr bwMode="auto">
              <a:xfrm>
                <a:off x="2821" y="4019"/>
                <a:ext cx="418" cy="288"/>
              </a:xfrm>
              <a:custGeom>
                <a:avLst/>
                <a:gdLst>
                  <a:gd name="T0" fmla="*/ 45 w 177"/>
                  <a:gd name="T1" fmla="*/ 34 h 122"/>
                  <a:gd name="T2" fmla="*/ 165 w 177"/>
                  <a:gd name="T3" fmla="*/ 122 h 122"/>
                  <a:gd name="T4" fmla="*/ 177 w 177"/>
                  <a:gd name="T5" fmla="*/ 110 h 122"/>
                  <a:gd name="T6" fmla="*/ 55 w 177"/>
                  <a:gd name="T7" fmla="*/ 17 h 122"/>
                  <a:gd name="T8" fmla="*/ 24 w 177"/>
                  <a:gd name="T9" fmla="*/ 0 h 122"/>
                  <a:gd name="T10" fmla="*/ 0 w 177"/>
                  <a:gd name="T11" fmla="*/ 10 h 122"/>
                  <a:gd name="T12" fmla="*/ 45 w 177"/>
                  <a:gd name="T1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22">
                    <a:moveTo>
                      <a:pt x="45" y="34"/>
                    </a:moveTo>
                    <a:cubicBezTo>
                      <a:pt x="92" y="61"/>
                      <a:pt x="133" y="92"/>
                      <a:pt x="165" y="122"/>
                    </a:cubicBezTo>
                    <a:cubicBezTo>
                      <a:pt x="169" y="118"/>
                      <a:pt x="173" y="114"/>
                      <a:pt x="177" y="110"/>
                    </a:cubicBezTo>
                    <a:cubicBezTo>
                      <a:pt x="145" y="77"/>
                      <a:pt x="103" y="45"/>
                      <a:pt x="55" y="17"/>
                    </a:cubicBezTo>
                    <a:cubicBezTo>
                      <a:pt x="45" y="11"/>
                      <a:pt x="34" y="5"/>
                      <a:pt x="24" y="0"/>
                    </a:cubicBezTo>
                    <a:cubicBezTo>
                      <a:pt x="16" y="3"/>
                      <a:pt x="8" y="7"/>
                      <a:pt x="0" y="10"/>
                    </a:cubicBezTo>
                    <a:cubicBezTo>
                      <a:pt x="15" y="18"/>
                      <a:pt x="30" y="26"/>
                      <a:pt x="45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583"/>
              <p:cNvSpPr>
                <a:spLocks/>
              </p:cNvSpPr>
              <p:nvPr/>
            </p:nvSpPr>
            <p:spPr bwMode="auto">
              <a:xfrm>
                <a:off x="2509" y="3960"/>
                <a:ext cx="73" cy="165"/>
              </a:xfrm>
              <a:custGeom>
                <a:avLst/>
                <a:gdLst>
                  <a:gd name="T0" fmla="*/ 31 w 31"/>
                  <a:gd name="T1" fmla="*/ 5 h 70"/>
                  <a:gd name="T2" fmla="*/ 14 w 31"/>
                  <a:gd name="T3" fmla="*/ 0 h 70"/>
                  <a:gd name="T4" fmla="*/ 0 w 31"/>
                  <a:gd name="T5" fmla="*/ 70 h 70"/>
                  <a:gd name="T6" fmla="*/ 21 w 31"/>
                  <a:gd name="T7" fmla="*/ 56 h 70"/>
                  <a:gd name="T8" fmla="*/ 31 w 31"/>
                  <a:gd name="T9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0">
                    <a:moveTo>
                      <a:pt x="31" y="5"/>
                    </a:moveTo>
                    <a:cubicBezTo>
                      <a:pt x="25" y="3"/>
                      <a:pt x="19" y="2"/>
                      <a:pt x="14" y="0"/>
                    </a:cubicBezTo>
                    <a:cubicBezTo>
                      <a:pt x="8" y="22"/>
                      <a:pt x="3" y="45"/>
                      <a:pt x="0" y="70"/>
                    </a:cubicBezTo>
                    <a:cubicBezTo>
                      <a:pt x="7" y="65"/>
                      <a:pt x="14" y="60"/>
                      <a:pt x="21" y="56"/>
                    </a:cubicBezTo>
                    <a:cubicBezTo>
                      <a:pt x="24" y="38"/>
                      <a:pt x="27" y="21"/>
                      <a:pt x="3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Freeform 584"/>
              <p:cNvSpPr>
                <a:spLocks/>
              </p:cNvSpPr>
              <p:nvPr/>
            </p:nvSpPr>
            <p:spPr bwMode="auto">
              <a:xfrm>
                <a:off x="2497" y="4201"/>
                <a:ext cx="52" cy="238"/>
              </a:xfrm>
              <a:custGeom>
                <a:avLst/>
                <a:gdLst>
                  <a:gd name="T0" fmla="*/ 0 w 22"/>
                  <a:gd name="T1" fmla="*/ 51 h 101"/>
                  <a:gd name="T2" fmla="*/ 1 w 22"/>
                  <a:gd name="T3" fmla="*/ 86 h 101"/>
                  <a:gd name="T4" fmla="*/ 22 w 22"/>
                  <a:gd name="T5" fmla="*/ 101 h 101"/>
                  <a:gd name="T6" fmla="*/ 20 w 22"/>
                  <a:gd name="T7" fmla="*/ 51 h 101"/>
                  <a:gd name="T8" fmla="*/ 22 w 22"/>
                  <a:gd name="T9" fmla="*/ 0 h 101"/>
                  <a:gd name="T10" fmla="*/ 1 w 22"/>
                  <a:gd name="T11" fmla="*/ 16 h 101"/>
                  <a:gd name="T12" fmla="*/ 0 w 22"/>
                  <a:gd name="T13" fmla="*/ 5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1">
                    <a:moveTo>
                      <a:pt x="0" y="51"/>
                    </a:moveTo>
                    <a:cubicBezTo>
                      <a:pt x="0" y="63"/>
                      <a:pt x="0" y="74"/>
                      <a:pt x="1" y="86"/>
                    </a:cubicBezTo>
                    <a:cubicBezTo>
                      <a:pt x="7" y="91"/>
                      <a:pt x="14" y="96"/>
                      <a:pt x="22" y="101"/>
                    </a:cubicBezTo>
                    <a:cubicBezTo>
                      <a:pt x="20" y="85"/>
                      <a:pt x="20" y="68"/>
                      <a:pt x="20" y="51"/>
                    </a:cubicBezTo>
                    <a:cubicBezTo>
                      <a:pt x="20" y="33"/>
                      <a:pt x="20" y="17"/>
                      <a:pt x="22" y="0"/>
                    </a:cubicBezTo>
                    <a:cubicBezTo>
                      <a:pt x="14" y="5"/>
                      <a:pt x="8" y="10"/>
                      <a:pt x="1" y="16"/>
                    </a:cubicBezTo>
                    <a:cubicBezTo>
                      <a:pt x="0" y="27"/>
                      <a:pt x="0" y="39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585"/>
              <p:cNvSpPr>
                <a:spLocks/>
              </p:cNvSpPr>
              <p:nvPr/>
            </p:nvSpPr>
            <p:spPr bwMode="auto">
              <a:xfrm>
                <a:off x="2509" y="4515"/>
                <a:ext cx="73" cy="165"/>
              </a:xfrm>
              <a:custGeom>
                <a:avLst/>
                <a:gdLst>
                  <a:gd name="T0" fmla="*/ 21 w 31"/>
                  <a:gd name="T1" fmla="*/ 15 h 70"/>
                  <a:gd name="T2" fmla="*/ 0 w 31"/>
                  <a:gd name="T3" fmla="*/ 0 h 70"/>
                  <a:gd name="T4" fmla="*/ 14 w 31"/>
                  <a:gd name="T5" fmla="*/ 70 h 70"/>
                  <a:gd name="T6" fmla="*/ 31 w 31"/>
                  <a:gd name="T7" fmla="*/ 66 h 70"/>
                  <a:gd name="T8" fmla="*/ 21 w 31"/>
                  <a:gd name="T9" fmla="*/ 1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0">
                    <a:moveTo>
                      <a:pt x="21" y="15"/>
                    </a:moveTo>
                    <a:cubicBezTo>
                      <a:pt x="14" y="10"/>
                      <a:pt x="7" y="5"/>
                      <a:pt x="0" y="0"/>
                    </a:cubicBezTo>
                    <a:cubicBezTo>
                      <a:pt x="3" y="25"/>
                      <a:pt x="8" y="48"/>
                      <a:pt x="14" y="70"/>
                    </a:cubicBezTo>
                    <a:cubicBezTo>
                      <a:pt x="20" y="69"/>
                      <a:pt x="25" y="67"/>
                      <a:pt x="31" y="66"/>
                    </a:cubicBezTo>
                    <a:cubicBezTo>
                      <a:pt x="27" y="50"/>
                      <a:pt x="24" y="33"/>
                      <a:pt x="2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586"/>
              <p:cNvSpPr>
                <a:spLocks/>
              </p:cNvSpPr>
              <p:nvPr/>
            </p:nvSpPr>
            <p:spPr bwMode="auto">
              <a:xfrm>
                <a:off x="2565" y="4747"/>
                <a:ext cx="468" cy="259"/>
              </a:xfrm>
              <a:custGeom>
                <a:avLst/>
                <a:gdLst>
                  <a:gd name="T0" fmla="*/ 99 w 198"/>
                  <a:gd name="T1" fmla="*/ 110 h 110"/>
                  <a:gd name="T2" fmla="*/ 198 w 198"/>
                  <a:gd name="T3" fmla="*/ 3 h 110"/>
                  <a:gd name="T4" fmla="*/ 182 w 198"/>
                  <a:gd name="T5" fmla="*/ 0 h 110"/>
                  <a:gd name="T6" fmla="*/ 99 w 198"/>
                  <a:gd name="T7" fmla="*/ 101 h 110"/>
                  <a:gd name="T8" fmla="*/ 16 w 198"/>
                  <a:gd name="T9" fmla="*/ 0 h 110"/>
                  <a:gd name="T10" fmla="*/ 0 w 198"/>
                  <a:gd name="T11" fmla="*/ 3 h 110"/>
                  <a:gd name="T12" fmla="*/ 99 w 198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10">
                    <a:moveTo>
                      <a:pt x="99" y="110"/>
                    </a:moveTo>
                    <a:cubicBezTo>
                      <a:pt x="139" y="110"/>
                      <a:pt x="174" y="68"/>
                      <a:pt x="198" y="3"/>
                    </a:cubicBezTo>
                    <a:cubicBezTo>
                      <a:pt x="193" y="2"/>
                      <a:pt x="187" y="1"/>
                      <a:pt x="182" y="0"/>
                    </a:cubicBezTo>
                    <a:cubicBezTo>
                      <a:pt x="162" y="61"/>
                      <a:pt x="132" y="101"/>
                      <a:pt x="99" y="101"/>
                    </a:cubicBezTo>
                    <a:cubicBezTo>
                      <a:pt x="66" y="101"/>
                      <a:pt x="36" y="61"/>
                      <a:pt x="16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23" y="68"/>
                      <a:pt x="59" y="110"/>
                      <a:pt x="99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587"/>
              <p:cNvSpPr>
                <a:spLocks/>
              </p:cNvSpPr>
              <p:nvPr/>
            </p:nvSpPr>
            <p:spPr bwMode="auto">
              <a:xfrm>
                <a:off x="3017" y="4515"/>
                <a:ext cx="73" cy="165"/>
              </a:xfrm>
              <a:custGeom>
                <a:avLst/>
                <a:gdLst>
                  <a:gd name="T0" fmla="*/ 0 w 31"/>
                  <a:gd name="T1" fmla="*/ 66 h 70"/>
                  <a:gd name="T2" fmla="*/ 17 w 31"/>
                  <a:gd name="T3" fmla="*/ 70 h 70"/>
                  <a:gd name="T4" fmla="*/ 31 w 31"/>
                  <a:gd name="T5" fmla="*/ 0 h 70"/>
                  <a:gd name="T6" fmla="*/ 9 w 31"/>
                  <a:gd name="T7" fmla="*/ 15 h 70"/>
                  <a:gd name="T8" fmla="*/ 0 w 31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0">
                    <a:moveTo>
                      <a:pt x="0" y="66"/>
                    </a:moveTo>
                    <a:cubicBezTo>
                      <a:pt x="5" y="67"/>
                      <a:pt x="11" y="69"/>
                      <a:pt x="17" y="70"/>
                    </a:cubicBezTo>
                    <a:cubicBezTo>
                      <a:pt x="23" y="48"/>
                      <a:pt x="27" y="25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7" y="33"/>
                      <a:pt x="3" y="50"/>
                      <a:pt x="0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588"/>
              <p:cNvSpPr>
                <a:spLocks/>
              </p:cNvSpPr>
              <p:nvPr/>
            </p:nvSpPr>
            <p:spPr bwMode="auto">
              <a:xfrm>
                <a:off x="3050" y="4201"/>
                <a:ext cx="52" cy="238"/>
              </a:xfrm>
              <a:custGeom>
                <a:avLst/>
                <a:gdLst>
                  <a:gd name="T0" fmla="*/ 21 w 22"/>
                  <a:gd name="T1" fmla="*/ 16 h 101"/>
                  <a:gd name="T2" fmla="*/ 0 w 22"/>
                  <a:gd name="T3" fmla="*/ 0 h 101"/>
                  <a:gd name="T4" fmla="*/ 2 w 22"/>
                  <a:gd name="T5" fmla="*/ 51 h 101"/>
                  <a:gd name="T6" fmla="*/ 0 w 22"/>
                  <a:gd name="T7" fmla="*/ 101 h 101"/>
                  <a:gd name="T8" fmla="*/ 21 w 22"/>
                  <a:gd name="T9" fmla="*/ 86 h 101"/>
                  <a:gd name="T10" fmla="*/ 22 w 22"/>
                  <a:gd name="T11" fmla="*/ 51 h 101"/>
                  <a:gd name="T12" fmla="*/ 21 w 22"/>
                  <a:gd name="T13" fmla="*/ 1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1">
                    <a:moveTo>
                      <a:pt x="21" y="16"/>
                    </a:moveTo>
                    <a:cubicBezTo>
                      <a:pt x="14" y="10"/>
                      <a:pt x="7" y="5"/>
                      <a:pt x="0" y="0"/>
                    </a:cubicBezTo>
                    <a:cubicBezTo>
                      <a:pt x="1" y="17"/>
                      <a:pt x="2" y="33"/>
                      <a:pt x="2" y="51"/>
                    </a:cubicBezTo>
                    <a:cubicBezTo>
                      <a:pt x="2" y="68"/>
                      <a:pt x="1" y="85"/>
                      <a:pt x="0" y="101"/>
                    </a:cubicBezTo>
                    <a:cubicBezTo>
                      <a:pt x="7" y="96"/>
                      <a:pt x="14" y="91"/>
                      <a:pt x="21" y="86"/>
                    </a:cubicBezTo>
                    <a:cubicBezTo>
                      <a:pt x="21" y="74"/>
                      <a:pt x="22" y="63"/>
                      <a:pt x="22" y="51"/>
                    </a:cubicBezTo>
                    <a:cubicBezTo>
                      <a:pt x="22" y="39"/>
                      <a:pt x="21" y="27"/>
                      <a:pt x="2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589"/>
              <p:cNvSpPr>
                <a:spLocks/>
              </p:cNvSpPr>
              <p:nvPr/>
            </p:nvSpPr>
            <p:spPr bwMode="auto">
              <a:xfrm>
                <a:off x="3017" y="3960"/>
                <a:ext cx="73" cy="165"/>
              </a:xfrm>
              <a:custGeom>
                <a:avLst/>
                <a:gdLst>
                  <a:gd name="T0" fmla="*/ 9 w 31"/>
                  <a:gd name="T1" fmla="*/ 56 h 70"/>
                  <a:gd name="T2" fmla="*/ 31 w 31"/>
                  <a:gd name="T3" fmla="*/ 70 h 70"/>
                  <a:gd name="T4" fmla="*/ 17 w 31"/>
                  <a:gd name="T5" fmla="*/ 0 h 70"/>
                  <a:gd name="T6" fmla="*/ 0 w 31"/>
                  <a:gd name="T7" fmla="*/ 5 h 70"/>
                  <a:gd name="T8" fmla="*/ 9 w 31"/>
                  <a:gd name="T9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0">
                    <a:moveTo>
                      <a:pt x="9" y="56"/>
                    </a:moveTo>
                    <a:cubicBezTo>
                      <a:pt x="16" y="60"/>
                      <a:pt x="24" y="65"/>
                      <a:pt x="31" y="70"/>
                    </a:cubicBezTo>
                    <a:cubicBezTo>
                      <a:pt x="27" y="45"/>
                      <a:pt x="23" y="22"/>
                      <a:pt x="17" y="0"/>
                    </a:cubicBezTo>
                    <a:cubicBezTo>
                      <a:pt x="11" y="2"/>
                      <a:pt x="5" y="3"/>
                      <a:pt x="0" y="5"/>
                    </a:cubicBezTo>
                    <a:cubicBezTo>
                      <a:pt x="3" y="21"/>
                      <a:pt x="7" y="38"/>
                      <a:pt x="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590"/>
              <p:cNvSpPr>
                <a:spLocks/>
              </p:cNvSpPr>
              <p:nvPr/>
            </p:nvSpPr>
            <p:spPr bwMode="auto">
              <a:xfrm>
                <a:off x="2565" y="3636"/>
                <a:ext cx="468" cy="260"/>
              </a:xfrm>
              <a:custGeom>
                <a:avLst/>
                <a:gdLst>
                  <a:gd name="T0" fmla="*/ 99 w 198"/>
                  <a:gd name="T1" fmla="*/ 0 h 110"/>
                  <a:gd name="T2" fmla="*/ 0 w 198"/>
                  <a:gd name="T3" fmla="*/ 106 h 110"/>
                  <a:gd name="T4" fmla="*/ 16 w 198"/>
                  <a:gd name="T5" fmla="*/ 110 h 110"/>
                  <a:gd name="T6" fmla="*/ 99 w 198"/>
                  <a:gd name="T7" fmla="*/ 9 h 110"/>
                  <a:gd name="T8" fmla="*/ 182 w 198"/>
                  <a:gd name="T9" fmla="*/ 110 h 110"/>
                  <a:gd name="T10" fmla="*/ 198 w 198"/>
                  <a:gd name="T11" fmla="*/ 106 h 110"/>
                  <a:gd name="T12" fmla="*/ 99 w 198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10">
                    <a:moveTo>
                      <a:pt x="99" y="0"/>
                    </a:moveTo>
                    <a:cubicBezTo>
                      <a:pt x="59" y="0"/>
                      <a:pt x="23" y="41"/>
                      <a:pt x="0" y="106"/>
                    </a:cubicBezTo>
                    <a:cubicBezTo>
                      <a:pt x="5" y="107"/>
                      <a:pt x="10" y="108"/>
                      <a:pt x="16" y="110"/>
                    </a:cubicBezTo>
                    <a:cubicBezTo>
                      <a:pt x="36" y="48"/>
                      <a:pt x="66" y="9"/>
                      <a:pt x="99" y="9"/>
                    </a:cubicBezTo>
                    <a:cubicBezTo>
                      <a:pt x="132" y="9"/>
                      <a:pt x="162" y="48"/>
                      <a:pt x="182" y="110"/>
                    </a:cubicBezTo>
                    <a:cubicBezTo>
                      <a:pt x="187" y="108"/>
                      <a:pt x="193" y="107"/>
                      <a:pt x="198" y="106"/>
                    </a:cubicBezTo>
                    <a:cubicBezTo>
                      <a:pt x="174" y="41"/>
                      <a:pt x="139" y="0"/>
                      <a:pt x="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Oval 591"/>
              <p:cNvSpPr>
                <a:spLocks noChangeArrowheads="1"/>
              </p:cNvSpPr>
              <p:nvPr/>
            </p:nvSpPr>
            <p:spPr bwMode="auto">
              <a:xfrm>
                <a:off x="2549" y="3705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Oval 592"/>
              <p:cNvSpPr>
                <a:spLocks noChangeArrowheads="1"/>
              </p:cNvSpPr>
              <p:nvPr/>
            </p:nvSpPr>
            <p:spPr bwMode="auto">
              <a:xfrm>
                <a:off x="2145" y="4621"/>
                <a:ext cx="151" cy="1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Oval 593"/>
              <p:cNvSpPr>
                <a:spLocks noChangeArrowheads="1"/>
              </p:cNvSpPr>
              <p:nvPr/>
            </p:nvSpPr>
            <p:spPr bwMode="auto">
              <a:xfrm>
                <a:off x="3284" y="4418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5778142" y="2857762"/>
            <a:ext cx="900112" cy="900113"/>
            <a:chOff x="4792663" y="4902200"/>
            <a:chExt cx="900112" cy="900113"/>
          </a:xfrm>
        </p:grpSpPr>
        <p:grpSp>
          <p:nvGrpSpPr>
            <p:cNvPr id="200" name="Group 899"/>
            <p:cNvGrpSpPr>
              <a:grpSpLocks/>
            </p:cNvGrpSpPr>
            <p:nvPr/>
          </p:nvGrpSpPr>
          <p:grpSpPr bwMode="auto">
            <a:xfrm>
              <a:off x="4792663" y="4902200"/>
              <a:ext cx="900112" cy="900113"/>
              <a:chOff x="3019" y="3088"/>
              <a:chExt cx="567" cy="567"/>
            </a:xfrm>
          </p:grpSpPr>
          <p:grpSp>
            <p:nvGrpSpPr>
              <p:cNvPr id="202" name="Group 879"/>
              <p:cNvGrpSpPr>
                <a:grpSpLocks noChangeAspect="1"/>
              </p:cNvGrpSpPr>
              <p:nvPr/>
            </p:nvGrpSpPr>
            <p:grpSpPr bwMode="auto">
              <a:xfrm>
                <a:off x="3019" y="3088"/>
                <a:ext cx="567" cy="567"/>
                <a:chOff x="4377" y="1094"/>
                <a:chExt cx="498" cy="498"/>
              </a:xfrm>
            </p:grpSpPr>
            <p:sp>
              <p:nvSpPr>
                <p:cNvPr id="208" name="AutoShape 880"/>
                <p:cNvSpPr>
                  <a:spLocks noChangeAspect="1" noChangeArrowheads="1"/>
                </p:cNvSpPr>
                <p:nvPr/>
              </p:nvSpPr>
              <p:spPr bwMode="gray">
                <a:xfrm>
                  <a:off x="4377" y="1094"/>
                  <a:ext cx="498" cy="498"/>
                </a:xfrm>
                <a:prstGeom prst="roundRect">
                  <a:avLst>
                    <a:gd name="adj" fmla="val 11407"/>
                  </a:avLst>
                </a:prstGeom>
                <a:gradFill rotWithShape="1">
                  <a:gsLst>
                    <a:gs pos="0">
                      <a:srgbClr val="6B9B1A"/>
                    </a:gs>
                    <a:gs pos="100000">
                      <a:srgbClr val="38520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9" name="AutoShape 881"/>
                <p:cNvSpPr>
                  <a:spLocks noChangeAspect="1" noChangeArrowheads="1"/>
                </p:cNvSpPr>
                <p:nvPr/>
              </p:nvSpPr>
              <p:spPr bwMode="gray">
                <a:xfrm>
                  <a:off x="4403" y="1120"/>
                  <a:ext cx="445" cy="445"/>
                </a:xfrm>
                <a:prstGeom prst="roundRect">
                  <a:avLst>
                    <a:gd name="adj" fmla="val 11407"/>
                  </a:avLst>
                </a:prstGeom>
                <a:gradFill rotWithShape="1">
                  <a:gsLst>
                    <a:gs pos="0">
                      <a:srgbClr val="38520E"/>
                    </a:gs>
                    <a:gs pos="100000">
                      <a:srgbClr val="6B9B1A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" name="AutoShape 882"/>
                <p:cNvSpPr>
                  <a:spLocks noChangeAspect="1" noChangeArrowheads="1"/>
                </p:cNvSpPr>
                <p:nvPr/>
              </p:nvSpPr>
              <p:spPr bwMode="gray">
                <a:xfrm>
                  <a:off x="4420" y="1137"/>
                  <a:ext cx="410" cy="410"/>
                </a:xfrm>
                <a:prstGeom prst="roundRect">
                  <a:avLst>
                    <a:gd name="adj" fmla="val 11407"/>
                  </a:avLst>
                </a:prstGeom>
                <a:gradFill rotWithShape="1">
                  <a:gsLst>
                    <a:gs pos="0">
                      <a:srgbClr val="6B9B1A"/>
                    </a:gs>
                    <a:gs pos="100000">
                      <a:srgbClr val="38520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1" name="AutoShape 883"/>
                <p:cNvSpPr>
                  <a:spLocks noChangeAspect="1" noChangeArrowheads="1"/>
                </p:cNvSpPr>
                <p:nvPr/>
              </p:nvSpPr>
              <p:spPr bwMode="gray">
                <a:xfrm>
                  <a:off x="4420" y="1137"/>
                  <a:ext cx="410" cy="213"/>
                </a:xfrm>
                <a:prstGeom prst="roundRect">
                  <a:avLst>
                    <a:gd name="adj" fmla="val 11407"/>
                  </a:avLst>
                </a:prstGeom>
                <a:gradFill rotWithShape="1">
                  <a:gsLst>
                    <a:gs pos="0">
                      <a:srgbClr val="90BA45"/>
                    </a:gs>
                    <a:gs pos="100000">
                      <a:srgbClr val="90BA45">
                        <a:gamma/>
                        <a:shade val="78824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03" name="Group 733"/>
              <p:cNvGrpSpPr>
                <a:grpSpLocks/>
              </p:cNvGrpSpPr>
              <p:nvPr/>
            </p:nvGrpSpPr>
            <p:grpSpPr bwMode="auto">
              <a:xfrm>
                <a:off x="3208" y="3197"/>
                <a:ext cx="189" cy="349"/>
                <a:chOff x="2984" y="3767"/>
                <a:chExt cx="189" cy="349"/>
              </a:xfrm>
            </p:grpSpPr>
            <p:sp>
              <p:nvSpPr>
                <p:cNvPr id="204" name="Freeform 729"/>
                <p:cNvSpPr>
                  <a:spLocks/>
                </p:cNvSpPr>
                <p:nvPr/>
              </p:nvSpPr>
              <p:spPr bwMode="auto">
                <a:xfrm>
                  <a:off x="2984" y="3767"/>
                  <a:ext cx="144" cy="80"/>
                </a:xfrm>
                <a:custGeom>
                  <a:avLst/>
                  <a:gdLst>
                    <a:gd name="T0" fmla="*/ 2 w 61"/>
                    <a:gd name="T1" fmla="*/ 29 h 34"/>
                    <a:gd name="T2" fmla="*/ 6 w 61"/>
                    <a:gd name="T3" fmla="*/ 19 h 34"/>
                    <a:gd name="T4" fmla="*/ 6 w 61"/>
                    <a:gd name="T5" fmla="*/ 19 h 34"/>
                    <a:gd name="T6" fmla="*/ 50 w 61"/>
                    <a:gd name="T7" fmla="*/ 2 h 34"/>
                    <a:gd name="T8" fmla="*/ 60 w 61"/>
                    <a:gd name="T9" fmla="*/ 6 h 34"/>
                    <a:gd name="T10" fmla="*/ 60 w 61"/>
                    <a:gd name="T11" fmla="*/ 6 h 34"/>
                    <a:gd name="T12" fmla="*/ 55 w 61"/>
                    <a:gd name="T13" fmla="*/ 16 h 34"/>
                    <a:gd name="T14" fmla="*/ 55 w 61"/>
                    <a:gd name="T15" fmla="*/ 16 h 34"/>
                    <a:gd name="T16" fmla="*/ 12 w 61"/>
                    <a:gd name="T17" fmla="*/ 33 h 34"/>
                    <a:gd name="T18" fmla="*/ 9 w 61"/>
                    <a:gd name="T19" fmla="*/ 34 h 34"/>
                    <a:gd name="T20" fmla="*/ 9 w 61"/>
                    <a:gd name="T21" fmla="*/ 34 h 34"/>
                    <a:gd name="T22" fmla="*/ 2 w 61"/>
                    <a:gd name="T23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" h="34">
                      <a:moveTo>
                        <a:pt x="2" y="29"/>
                      </a:moveTo>
                      <a:cubicBezTo>
                        <a:pt x="0" y="25"/>
                        <a:pt x="2" y="21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4" y="0"/>
                        <a:pt x="58" y="2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1" y="10"/>
                        <a:pt x="59" y="15"/>
                        <a:pt x="55" y="16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1" y="34"/>
                        <a:pt x="10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6" y="34"/>
                        <a:pt x="3" y="32"/>
                        <a:pt x="2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Freeform 730"/>
                <p:cNvSpPr>
                  <a:spLocks/>
                </p:cNvSpPr>
                <p:nvPr/>
              </p:nvSpPr>
              <p:spPr bwMode="auto">
                <a:xfrm>
                  <a:off x="2984" y="3800"/>
                  <a:ext cx="189" cy="97"/>
                </a:xfrm>
                <a:custGeom>
                  <a:avLst/>
                  <a:gdLst>
                    <a:gd name="T0" fmla="*/ 2 w 80"/>
                    <a:gd name="T1" fmla="*/ 36 h 41"/>
                    <a:gd name="T2" fmla="*/ 6 w 80"/>
                    <a:gd name="T3" fmla="*/ 26 h 41"/>
                    <a:gd name="T4" fmla="*/ 6 w 80"/>
                    <a:gd name="T5" fmla="*/ 26 h 41"/>
                    <a:gd name="T6" fmla="*/ 68 w 80"/>
                    <a:gd name="T7" fmla="*/ 2 h 41"/>
                    <a:gd name="T8" fmla="*/ 78 w 80"/>
                    <a:gd name="T9" fmla="*/ 6 h 41"/>
                    <a:gd name="T10" fmla="*/ 78 w 80"/>
                    <a:gd name="T11" fmla="*/ 6 h 41"/>
                    <a:gd name="T12" fmla="*/ 74 w 80"/>
                    <a:gd name="T13" fmla="*/ 16 h 41"/>
                    <a:gd name="T14" fmla="*/ 74 w 80"/>
                    <a:gd name="T15" fmla="*/ 16 h 41"/>
                    <a:gd name="T16" fmla="*/ 12 w 80"/>
                    <a:gd name="T17" fmla="*/ 41 h 41"/>
                    <a:gd name="T18" fmla="*/ 9 w 80"/>
                    <a:gd name="T19" fmla="*/ 41 h 41"/>
                    <a:gd name="T20" fmla="*/ 9 w 80"/>
                    <a:gd name="T21" fmla="*/ 41 h 41"/>
                    <a:gd name="T22" fmla="*/ 2 w 80"/>
                    <a:gd name="T23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0" h="41">
                      <a:moveTo>
                        <a:pt x="2" y="36"/>
                      </a:moveTo>
                      <a:cubicBezTo>
                        <a:pt x="0" y="32"/>
                        <a:pt x="2" y="28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72" y="0"/>
                        <a:pt x="77" y="2"/>
                        <a:pt x="78" y="6"/>
                      </a:cubicBezTo>
                      <a:cubicBezTo>
                        <a:pt x="78" y="6"/>
                        <a:pt x="78" y="6"/>
                        <a:pt x="78" y="6"/>
                      </a:cubicBezTo>
                      <a:cubicBezTo>
                        <a:pt x="80" y="10"/>
                        <a:pt x="78" y="15"/>
                        <a:pt x="74" y="16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1" y="41"/>
                        <a:pt x="10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6" y="41"/>
                        <a:pt x="3" y="39"/>
                        <a:pt x="2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6" name="Freeform 731"/>
                <p:cNvSpPr>
                  <a:spLocks/>
                </p:cNvSpPr>
                <p:nvPr/>
              </p:nvSpPr>
              <p:spPr bwMode="auto">
                <a:xfrm>
                  <a:off x="3022" y="3911"/>
                  <a:ext cx="127" cy="205"/>
                </a:xfrm>
                <a:custGeom>
                  <a:avLst/>
                  <a:gdLst>
                    <a:gd name="T0" fmla="*/ 51 w 54"/>
                    <a:gd name="T1" fmla="*/ 14 h 87"/>
                    <a:gd name="T2" fmla="*/ 51 w 54"/>
                    <a:gd name="T3" fmla="*/ 3 h 87"/>
                    <a:gd name="T4" fmla="*/ 40 w 54"/>
                    <a:gd name="T5" fmla="*/ 3 h 87"/>
                    <a:gd name="T6" fmla="*/ 27 w 54"/>
                    <a:gd name="T7" fmla="*/ 31 h 87"/>
                    <a:gd name="T8" fmla="*/ 27 w 54"/>
                    <a:gd name="T9" fmla="*/ 32 h 87"/>
                    <a:gd name="T10" fmla="*/ 6 w 54"/>
                    <a:gd name="T11" fmla="*/ 32 h 87"/>
                    <a:gd name="T12" fmla="*/ 0 w 54"/>
                    <a:gd name="T13" fmla="*/ 38 h 87"/>
                    <a:gd name="T14" fmla="*/ 0 w 54"/>
                    <a:gd name="T15" fmla="*/ 53 h 87"/>
                    <a:gd name="T16" fmla="*/ 6 w 54"/>
                    <a:gd name="T17" fmla="*/ 59 h 87"/>
                    <a:gd name="T18" fmla="*/ 10 w 54"/>
                    <a:gd name="T19" fmla="*/ 59 h 87"/>
                    <a:gd name="T20" fmla="*/ 10 w 54"/>
                    <a:gd name="T21" fmla="*/ 73 h 87"/>
                    <a:gd name="T22" fmla="*/ 25 w 54"/>
                    <a:gd name="T23" fmla="*/ 87 h 87"/>
                    <a:gd name="T24" fmla="*/ 40 w 54"/>
                    <a:gd name="T25" fmla="*/ 73 h 87"/>
                    <a:gd name="T26" fmla="*/ 40 w 54"/>
                    <a:gd name="T27" fmla="*/ 59 h 87"/>
                    <a:gd name="T28" fmla="*/ 44 w 54"/>
                    <a:gd name="T29" fmla="*/ 59 h 87"/>
                    <a:gd name="T30" fmla="*/ 50 w 54"/>
                    <a:gd name="T31" fmla="*/ 53 h 87"/>
                    <a:gd name="T32" fmla="*/ 50 w 54"/>
                    <a:gd name="T33" fmla="*/ 38 h 87"/>
                    <a:gd name="T34" fmla="*/ 44 w 54"/>
                    <a:gd name="T35" fmla="*/ 32 h 87"/>
                    <a:gd name="T36" fmla="*/ 43 w 54"/>
                    <a:gd name="T37" fmla="*/ 32 h 87"/>
                    <a:gd name="T38" fmla="*/ 43 w 54"/>
                    <a:gd name="T39" fmla="*/ 31 h 87"/>
                    <a:gd name="T40" fmla="*/ 51 w 54"/>
                    <a:gd name="T41" fmla="*/ 1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4" h="87">
                      <a:moveTo>
                        <a:pt x="51" y="14"/>
                      </a:moveTo>
                      <a:cubicBezTo>
                        <a:pt x="54" y="11"/>
                        <a:pt x="54" y="6"/>
                        <a:pt x="51" y="3"/>
                      </a:cubicBezTo>
                      <a:cubicBezTo>
                        <a:pt x="48" y="0"/>
                        <a:pt x="43" y="0"/>
                        <a:pt x="40" y="3"/>
                      </a:cubicBezTo>
                      <a:cubicBezTo>
                        <a:pt x="30" y="14"/>
                        <a:pt x="27" y="24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2" y="32"/>
                        <a:pt x="0" y="35"/>
                        <a:pt x="0" y="38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9"/>
                        <a:pt x="6" y="59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81"/>
                        <a:pt x="17" y="87"/>
                        <a:pt x="25" y="87"/>
                      </a:cubicBezTo>
                      <a:cubicBezTo>
                        <a:pt x="33" y="87"/>
                        <a:pt x="40" y="81"/>
                        <a:pt x="40" y="73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cubicBezTo>
                        <a:pt x="48" y="59"/>
                        <a:pt x="50" y="56"/>
                        <a:pt x="50" y="53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5"/>
                        <a:pt x="48" y="32"/>
                        <a:pt x="44" y="32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43" y="32"/>
                        <a:pt x="43" y="32"/>
                        <a:pt x="43" y="31"/>
                      </a:cubicBezTo>
                      <a:cubicBezTo>
                        <a:pt x="43" y="28"/>
                        <a:pt x="44" y="22"/>
                        <a:pt x="51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Freeform 732"/>
                <p:cNvSpPr>
                  <a:spLocks/>
                </p:cNvSpPr>
                <p:nvPr/>
              </p:nvSpPr>
              <p:spPr bwMode="auto">
                <a:xfrm>
                  <a:off x="2984" y="3857"/>
                  <a:ext cx="189" cy="118"/>
                </a:xfrm>
                <a:custGeom>
                  <a:avLst/>
                  <a:gdLst>
                    <a:gd name="T0" fmla="*/ 36 w 80"/>
                    <a:gd name="T1" fmla="*/ 37 h 50"/>
                    <a:gd name="T2" fmla="*/ 31 w 80"/>
                    <a:gd name="T3" fmla="*/ 33 h 50"/>
                    <a:gd name="T4" fmla="*/ 74 w 80"/>
                    <a:gd name="T5" fmla="*/ 16 h 50"/>
                    <a:gd name="T6" fmla="*/ 78 w 80"/>
                    <a:gd name="T7" fmla="*/ 6 h 50"/>
                    <a:gd name="T8" fmla="*/ 68 w 80"/>
                    <a:gd name="T9" fmla="*/ 2 h 50"/>
                    <a:gd name="T10" fmla="*/ 6 w 80"/>
                    <a:gd name="T11" fmla="*/ 26 h 50"/>
                    <a:gd name="T12" fmla="*/ 2 w 80"/>
                    <a:gd name="T13" fmla="*/ 36 h 50"/>
                    <a:gd name="T14" fmla="*/ 9 w 80"/>
                    <a:gd name="T15" fmla="*/ 41 h 50"/>
                    <a:gd name="T16" fmla="*/ 10 w 80"/>
                    <a:gd name="T17" fmla="*/ 41 h 50"/>
                    <a:gd name="T18" fmla="*/ 10 w 80"/>
                    <a:gd name="T19" fmla="*/ 41 h 50"/>
                    <a:gd name="T20" fmla="*/ 11 w 80"/>
                    <a:gd name="T21" fmla="*/ 41 h 50"/>
                    <a:gd name="T22" fmla="*/ 20 w 80"/>
                    <a:gd name="T23" fmla="*/ 44 h 50"/>
                    <a:gd name="T24" fmla="*/ 25 w 80"/>
                    <a:gd name="T25" fmla="*/ 50 h 50"/>
                    <a:gd name="T26" fmla="*/ 41 w 80"/>
                    <a:gd name="T27" fmla="*/ 50 h 50"/>
                    <a:gd name="T28" fmla="*/ 36 w 80"/>
                    <a:gd name="T29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50">
                      <a:moveTo>
                        <a:pt x="36" y="37"/>
                      </a:moveTo>
                      <a:cubicBezTo>
                        <a:pt x="34" y="36"/>
                        <a:pt x="33" y="34"/>
                        <a:pt x="31" y="33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8" y="15"/>
                        <a:pt x="80" y="10"/>
                        <a:pt x="78" y="6"/>
                      </a:cubicBezTo>
                      <a:cubicBezTo>
                        <a:pt x="77" y="2"/>
                        <a:pt x="72" y="0"/>
                        <a:pt x="68" y="2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2" y="28"/>
                        <a:pt x="0" y="32"/>
                        <a:pt x="2" y="36"/>
                      </a:cubicBezTo>
                      <a:cubicBezTo>
                        <a:pt x="3" y="39"/>
                        <a:pt x="6" y="41"/>
                        <a:pt x="9" y="41"/>
                      </a:cubicBezTo>
                      <a:cubicBezTo>
                        <a:pt x="9" y="41"/>
                        <a:pt x="10" y="41"/>
                        <a:pt x="10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1"/>
                        <a:pt x="11" y="41"/>
                        <a:pt x="11" y="41"/>
                      </a:cubicBezTo>
                      <a:cubicBezTo>
                        <a:pt x="12" y="41"/>
                        <a:pt x="17" y="42"/>
                        <a:pt x="20" y="44"/>
                      </a:cubicBezTo>
                      <a:cubicBezTo>
                        <a:pt x="23" y="46"/>
                        <a:pt x="24" y="47"/>
                        <a:pt x="25" y="50"/>
                      </a:cubicBez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40" y="45"/>
                        <a:pt x="38" y="41"/>
                        <a:pt x="36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01" name="Freeform 577"/>
            <p:cNvSpPr>
              <a:spLocks/>
            </p:cNvSpPr>
            <p:nvPr/>
          </p:nvSpPr>
          <p:spPr bwMode="auto">
            <a:xfrm>
              <a:off x="5329649" y="5211773"/>
              <a:ext cx="195643" cy="139793"/>
            </a:xfrm>
            <a:custGeom>
              <a:avLst/>
              <a:gdLst>
                <a:gd name="T0" fmla="*/ 20 w 172"/>
                <a:gd name="T1" fmla="*/ 90 h 123"/>
                <a:gd name="T2" fmla="*/ 85 w 172"/>
                <a:gd name="T3" fmla="*/ 21 h 123"/>
                <a:gd name="T4" fmla="*/ 170 w 172"/>
                <a:gd name="T5" fmla="*/ 6 h 123"/>
                <a:gd name="T6" fmla="*/ 107 w 172"/>
                <a:gd name="T7" fmla="*/ 112 h 123"/>
                <a:gd name="T8" fmla="*/ 29 w 172"/>
                <a:gd name="T9" fmla="*/ 103 h 123"/>
                <a:gd name="T10" fmla="*/ 125 w 172"/>
                <a:gd name="T11" fmla="*/ 53 h 123"/>
                <a:gd name="T12" fmla="*/ 1 w 172"/>
                <a:gd name="T13" fmla="*/ 114 h 123"/>
                <a:gd name="T14" fmla="*/ 0 w 172"/>
                <a:gd name="T15" fmla="*/ 104 h 123"/>
                <a:gd name="T16" fmla="*/ 20 w 172"/>
                <a:gd name="T17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3">
                  <a:moveTo>
                    <a:pt x="20" y="90"/>
                  </a:moveTo>
                  <a:cubicBezTo>
                    <a:pt x="20" y="90"/>
                    <a:pt x="29" y="15"/>
                    <a:pt x="85" y="21"/>
                  </a:cubicBezTo>
                  <a:cubicBezTo>
                    <a:pt x="135" y="27"/>
                    <a:pt x="168" y="12"/>
                    <a:pt x="170" y="6"/>
                  </a:cubicBezTo>
                  <a:cubicBezTo>
                    <a:pt x="172" y="0"/>
                    <a:pt x="152" y="96"/>
                    <a:pt x="107" y="112"/>
                  </a:cubicBezTo>
                  <a:cubicBezTo>
                    <a:pt x="75" y="123"/>
                    <a:pt x="49" y="117"/>
                    <a:pt x="29" y="103"/>
                  </a:cubicBezTo>
                  <a:cubicBezTo>
                    <a:pt x="52" y="86"/>
                    <a:pt x="99" y="63"/>
                    <a:pt x="125" y="53"/>
                  </a:cubicBezTo>
                  <a:cubicBezTo>
                    <a:pt x="67" y="69"/>
                    <a:pt x="12" y="105"/>
                    <a:pt x="1" y="114"/>
                  </a:cubicBezTo>
                  <a:cubicBezTo>
                    <a:pt x="1" y="111"/>
                    <a:pt x="0" y="107"/>
                    <a:pt x="0" y="104"/>
                  </a:cubicBezTo>
                  <a:lnTo>
                    <a:pt x="2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2" name="Group 930"/>
          <p:cNvGrpSpPr>
            <a:grpSpLocks/>
          </p:cNvGrpSpPr>
          <p:nvPr/>
        </p:nvGrpSpPr>
        <p:grpSpPr bwMode="auto">
          <a:xfrm>
            <a:off x="5782110" y="3799014"/>
            <a:ext cx="914400" cy="914400"/>
            <a:chOff x="3866" y="3088"/>
            <a:chExt cx="567" cy="567"/>
          </a:xfrm>
        </p:grpSpPr>
        <p:grpSp>
          <p:nvGrpSpPr>
            <p:cNvPr id="213" name="Group 884"/>
            <p:cNvGrpSpPr>
              <a:grpSpLocks noChangeAspect="1"/>
            </p:cNvGrpSpPr>
            <p:nvPr/>
          </p:nvGrpSpPr>
          <p:grpSpPr bwMode="auto">
            <a:xfrm>
              <a:off x="3866" y="3088"/>
              <a:ext cx="567" cy="567"/>
              <a:chOff x="4377" y="1094"/>
              <a:chExt cx="498" cy="498"/>
            </a:xfrm>
          </p:grpSpPr>
          <p:sp>
            <p:nvSpPr>
              <p:cNvPr id="222" name="AutoShape 885"/>
              <p:cNvSpPr>
                <a:spLocks noChangeAspect="1" noChangeArrowheads="1"/>
              </p:cNvSpPr>
              <p:nvPr/>
            </p:nvSpPr>
            <p:spPr bwMode="gray">
              <a:xfrm>
                <a:off x="4377" y="1094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FDE75"/>
                  </a:gs>
                  <a:gs pos="100000">
                    <a:srgbClr val="F47B2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3" name="AutoShape 886"/>
              <p:cNvSpPr>
                <a:spLocks noChangeAspect="1" noChangeArrowheads="1"/>
              </p:cNvSpPr>
              <p:nvPr/>
            </p:nvSpPr>
            <p:spPr bwMode="gray">
              <a:xfrm>
                <a:off x="4403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47B20"/>
                  </a:gs>
                  <a:gs pos="100000">
                    <a:srgbClr val="FFDE7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4" name="AutoShape 887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41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FDE75"/>
                  </a:gs>
                  <a:gs pos="100000">
                    <a:srgbClr val="F47B2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5" name="AutoShape 888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21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100000">
                    <a:srgbClr val="F47B20"/>
                  </a:gs>
                  <a:gs pos="0">
                    <a:srgbClr val="FFDE7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" name="Group 910"/>
            <p:cNvGrpSpPr>
              <a:grpSpLocks/>
            </p:cNvGrpSpPr>
            <p:nvPr/>
          </p:nvGrpSpPr>
          <p:grpSpPr bwMode="auto">
            <a:xfrm>
              <a:off x="3946" y="3239"/>
              <a:ext cx="398" cy="280"/>
              <a:chOff x="2050" y="3809"/>
              <a:chExt cx="2077" cy="1462"/>
            </a:xfrm>
          </p:grpSpPr>
          <p:sp>
            <p:nvSpPr>
              <p:cNvPr id="215" name="Freeform 903"/>
              <p:cNvSpPr>
                <a:spLocks/>
              </p:cNvSpPr>
              <p:nvPr/>
            </p:nvSpPr>
            <p:spPr bwMode="auto">
              <a:xfrm>
                <a:off x="2820" y="4236"/>
                <a:ext cx="522" cy="395"/>
              </a:xfrm>
              <a:custGeom>
                <a:avLst/>
                <a:gdLst>
                  <a:gd name="T0" fmla="*/ 31 w 522"/>
                  <a:gd name="T1" fmla="*/ 0 h 395"/>
                  <a:gd name="T2" fmla="*/ 0 w 522"/>
                  <a:gd name="T3" fmla="*/ 395 h 395"/>
                  <a:gd name="T4" fmla="*/ 522 w 522"/>
                  <a:gd name="T5" fmla="*/ 395 h 395"/>
                  <a:gd name="T6" fmla="*/ 494 w 522"/>
                  <a:gd name="T7" fmla="*/ 0 h 395"/>
                  <a:gd name="T8" fmla="*/ 31 w 522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95">
                    <a:moveTo>
                      <a:pt x="31" y="0"/>
                    </a:moveTo>
                    <a:lnTo>
                      <a:pt x="0" y="395"/>
                    </a:lnTo>
                    <a:lnTo>
                      <a:pt x="522" y="395"/>
                    </a:lnTo>
                    <a:lnTo>
                      <a:pt x="49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Freeform 904"/>
              <p:cNvSpPr>
                <a:spLocks/>
              </p:cNvSpPr>
              <p:nvPr/>
            </p:nvSpPr>
            <p:spPr bwMode="auto">
              <a:xfrm>
                <a:off x="2343" y="3901"/>
                <a:ext cx="491" cy="295"/>
              </a:xfrm>
              <a:custGeom>
                <a:avLst/>
                <a:gdLst>
                  <a:gd name="T0" fmla="*/ 34 w 208"/>
                  <a:gd name="T1" fmla="*/ 0 h 125"/>
                  <a:gd name="T2" fmla="*/ 30 w 208"/>
                  <a:gd name="T3" fmla="*/ 5 h 125"/>
                  <a:gd name="T4" fmla="*/ 0 w 208"/>
                  <a:gd name="T5" fmla="*/ 125 h 125"/>
                  <a:gd name="T6" fmla="*/ 197 w 208"/>
                  <a:gd name="T7" fmla="*/ 125 h 125"/>
                  <a:gd name="T8" fmla="*/ 208 w 208"/>
                  <a:gd name="T9" fmla="*/ 0 h 125"/>
                  <a:gd name="T10" fmla="*/ 34 w 208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125">
                    <a:moveTo>
                      <a:pt x="34" y="0"/>
                    </a:moveTo>
                    <a:cubicBezTo>
                      <a:pt x="34" y="0"/>
                      <a:pt x="30" y="1"/>
                      <a:pt x="3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97" y="125"/>
                      <a:pt x="197" y="125"/>
                      <a:pt x="197" y="125"/>
                    </a:cubicBezTo>
                    <a:cubicBezTo>
                      <a:pt x="208" y="0"/>
                      <a:pt x="208" y="0"/>
                      <a:pt x="208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Freeform 905"/>
              <p:cNvSpPr>
                <a:spLocks/>
              </p:cNvSpPr>
              <p:nvPr/>
            </p:nvSpPr>
            <p:spPr bwMode="auto">
              <a:xfrm>
                <a:off x="2853" y="3901"/>
                <a:ext cx="458" cy="295"/>
              </a:xfrm>
              <a:custGeom>
                <a:avLst/>
                <a:gdLst>
                  <a:gd name="T0" fmla="*/ 437 w 458"/>
                  <a:gd name="T1" fmla="*/ 0 h 295"/>
                  <a:gd name="T2" fmla="*/ 24 w 458"/>
                  <a:gd name="T3" fmla="*/ 0 h 295"/>
                  <a:gd name="T4" fmla="*/ 0 w 458"/>
                  <a:gd name="T5" fmla="*/ 295 h 295"/>
                  <a:gd name="T6" fmla="*/ 458 w 458"/>
                  <a:gd name="T7" fmla="*/ 295 h 295"/>
                  <a:gd name="T8" fmla="*/ 437 w 458"/>
                  <a:gd name="T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295">
                    <a:moveTo>
                      <a:pt x="437" y="0"/>
                    </a:moveTo>
                    <a:lnTo>
                      <a:pt x="24" y="0"/>
                    </a:lnTo>
                    <a:lnTo>
                      <a:pt x="0" y="295"/>
                    </a:lnTo>
                    <a:lnTo>
                      <a:pt x="458" y="295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Freeform 906"/>
              <p:cNvSpPr>
                <a:spLocks/>
              </p:cNvSpPr>
              <p:nvPr/>
            </p:nvSpPr>
            <p:spPr bwMode="auto">
              <a:xfrm>
                <a:off x="2239" y="4236"/>
                <a:ext cx="564" cy="395"/>
              </a:xfrm>
              <a:custGeom>
                <a:avLst/>
                <a:gdLst>
                  <a:gd name="T0" fmla="*/ 1 w 239"/>
                  <a:gd name="T1" fmla="*/ 159 h 167"/>
                  <a:gd name="T2" fmla="*/ 4 w 239"/>
                  <a:gd name="T3" fmla="*/ 167 h 167"/>
                  <a:gd name="T4" fmla="*/ 224 w 239"/>
                  <a:gd name="T5" fmla="*/ 167 h 167"/>
                  <a:gd name="T6" fmla="*/ 239 w 239"/>
                  <a:gd name="T7" fmla="*/ 0 h 167"/>
                  <a:gd name="T8" fmla="*/ 40 w 239"/>
                  <a:gd name="T9" fmla="*/ 0 h 167"/>
                  <a:gd name="T10" fmla="*/ 1 w 239"/>
                  <a:gd name="T11" fmla="*/ 1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67">
                    <a:moveTo>
                      <a:pt x="1" y="159"/>
                    </a:moveTo>
                    <a:cubicBezTo>
                      <a:pt x="0" y="165"/>
                      <a:pt x="3" y="167"/>
                      <a:pt x="4" y="167"/>
                    </a:cubicBezTo>
                    <a:cubicBezTo>
                      <a:pt x="224" y="167"/>
                      <a:pt x="224" y="167"/>
                      <a:pt x="224" y="167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1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907"/>
              <p:cNvSpPr>
                <a:spLocks noEditPoints="1"/>
              </p:cNvSpPr>
              <p:nvPr/>
            </p:nvSpPr>
            <p:spPr bwMode="auto">
              <a:xfrm>
                <a:off x="2050" y="3809"/>
                <a:ext cx="2077" cy="1462"/>
              </a:xfrm>
              <a:custGeom>
                <a:avLst/>
                <a:gdLst>
                  <a:gd name="T0" fmla="*/ 877 w 879"/>
                  <a:gd name="T1" fmla="*/ 407 h 619"/>
                  <a:gd name="T2" fmla="*/ 877 w 879"/>
                  <a:gd name="T3" fmla="*/ 390 h 619"/>
                  <a:gd name="T4" fmla="*/ 769 w 879"/>
                  <a:gd name="T5" fmla="*/ 14 h 619"/>
                  <a:gd name="T6" fmla="*/ 751 w 879"/>
                  <a:gd name="T7" fmla="*/ 0 h 619"/>
                  <a:gd name="T8" fmla="*/ 127 w 879"/>
                  <a:gd name="T9" fmla="*/ 0 h 619"/>
                  <a:gd name="T10" fmla="*/ 110 w 879"/>
                  <a:gd name="T11" fmla="*/ 14 h 619"/>
                  <a:gd name="T12" fmla="*/ 2 w 879"/>
                  <a:gd name="T13" fmla="*/ 390 h 619"/>
                  <a:gd name="T14" fmla="*/ 3 w 879"/>
                  <a:gd name="T15" fmla="*/ 409 h 619"/>
                  <a:gd name="T16" fmla="*/ 1 w 879"/>
                  <a:gd name="T17" fmla="*/ 416 h 619"/>
                  <a:gd name="T18" fmla="*/ 30 w 879"/>
                  <a:gd name="T19" fmla="*/ 439 h 619"/>
                  <a:gd name="T20" fmla="*/ 384 w 879"/>
                  <a:gd name="T21" fmla="*/ 439 h 619"/>
                  <a:gd name="T22" fmla="*/ 367 w 879"/>
                  <a:gd name="T23" fmla="*/ 594 h 619"/>
                  <a:gd name="T24" fmla="*/ 369 w 879"/>
                  <a:gd name="T25" fmla="*/ 600 h 619"/>
                  <a:gd name="T26" fmla="*/ 368 w 879"/>
                  <a:gd name="T27" fmla="*/ 602 h 619"/>
                  <a:gd name="T28" fmla="*/ 440 w 879"/>
                  <a:gd name="T29" fmla="*/ 619 h 619"/>
                  <a:gd name="T30" fmla="*/ 512 w 879"/>
                  <a:gd name="T31" fmla="*/ 602 h 619"/>
                  <a:gd name="T32" fmla="*/ 511 w 879"/>
                  <a:gd name="T33" fmla="*/ 600 h 619"/>
                  <a:gd name="T34" fmla="*/ 513 w 879"/>
                  <a:gd name="T35" fmla="*/ 594 h 619"/>
                  <a:gd name="T36" fmla="*/ 496 w 879"/>
                  <a:gd name="T37" fmla="*/ 439 h 619"/>
                  <a:gd name="T38" fmla="*/ 851 w 879"/>
                  <a:gd name="T39" fmla="*/ 439 h 619"/>
                  <a:gd name="T40" fmla="*/ 879 w 879"/>
                  <a:gd name="T41" fmla="*/ 416 h 619"/>
                  <a:gd name="T42" fmla="*/ 877 w 879"/>
                  <a:gd name="T43" fmla="*/ 407 h 619"/>
                  <a:gd name="T44" fmla="*/ 801 w 879"/>
                  <a:gd name="T45" fmla="*/ 371 h 619"/>
                  <a:gd name="T46" fmla="*/ 79 w 879"/>
                  <a:gd name="T47" fmla="*/ 371 h 619"/>
                  <a:gd name="T48" fmla="*/ 60 w 879"/>
                  <a:gd name="T49" fmla="*/ 340 h 619"/>
                  <a:gd name="T50" fmla="*/ 136 w 879"/>
                  <a:gd name="T51" fmla="*/ 44 h 619"/>
                  <a:gd name="T52" fmla="*/ 162 w 879"/>
                  <a:gd name="T53" fmla="*/ 25 h 619"/>
                  <a:gd name="T54" fmla="*/ 718 w 879"/>
                  <a:gd name="T55" fmla="*/ 25 h 619"/>
                  <a:gd name="T56" fmla="*/ 718 w 879"/>
                  <a:gd name="T57" fmla="*/ 25 h 619"/>
                  <a:gd name="T58" fmla="*/ 744 w 879"/>
                  <a:gd name="T59" fmla="*/ 44 h 619"/>
                  <a:gd name="T60" fmla="*/ 820 w 879"/>
                  <a:gd name="T61" fmla="*/ 340 h 619"/>
                  <a:gd name="T62" fmla="*/ 801 w 879"/>
                  <a:gd name="T63" fmla="*/ 371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9" h="619">
                    <a:moveTo>
                      <a:pt x="877" y="407"/>
                    </a:moveTo>
                    <a:cubicBezTo>
                      <a:pt x="879" y="403"/>
                      <a:pt x="879" y="396"/>
                      <a:pt x="877" y="390"/>
                    </a:cubicBezTo>
                    <a:cubicBezTo>
                      <a:pt x="769" y="14"/>
                      <a:pt x="769" y="14"/>
                      <a:pt x="769" y="14"/>
                    </a:cubicBezTo>
                    <a:cubicBezTo>
                      <a:pt x="767" y="6"/>
                      <a:pt x="759" y="0"/>
                      <a:pt x="751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0" y="0"/>
                      <a:pt x="112" y="6"/>
                      <a:pt x="110" y="14"/>
                    </a:cubicBezTo>
                    <a:cubicBezTo>
                      <a:pt x="2" y="390"/>
                      <a:pt x="2" y="390"/>
                      <a:pt x="2" y="390"/>
                    </a:cubicBezTo>
                    <a:cubicBezTo>
                      <a:pt x="0" y="397"/>
                      <a:pt x="0" y="404"/>
                      <a:pt x="3" y="409"/>
                    </a:cubicBezTo>
                    <a:cubicBezTo>
                      <a:pt x="2" y="411"/>
                      <a:pt x="1" y="414"/>
                      <a:pt x="1" y="416"/>
                    </a:cubicBezTo>
                    <a:cubicBezTo>
                      <a:pt x="1" y="429"/>
                      <a:pt x="14" y="439"/>
                      <a:pt x="30" y="439"/>
                    </a:cubicBezTo>
                    <a:cubicBezTo>
                      <a:pt x="384" y="439"/>
                      <a:pt x="384" y="439"/>
                      <a:pt x="384" y="439"/>
                    </a:cubicBezTo>
                    <a:cubicBezTo>
                      <a:pt x="379" y="479"/>
                      <a:pt x="367" y="589"/>
                      <a:pt x="367" y="594"/>
                    </a:cubicBezTo>
                    <a:cubicBezTo>
                      <a:pt x="367" y="596"/>
                      <a:pt x="368" y="598"/>
                      <a:pt x="369" y="600"/>
                    </a:cubicBezTo>
                    <a:cubicBezTo>
                      <a:pt x="368" y="600"/>
                      <a:pt x="368" y="601"/>
                      <a:pt x="368" y="602"/>
                    </a:cubicBezTo>
                    <a:cubicBezTo>
                      <a:pt x="368" y="611"/>
                      <a:pt x="400" y="619"/>
                      <a:pt x="440" y="619"/>
                    </a:cubicBezTo>
                    <a:cubicBezTo>
                      <a:pt x="480" y="619"/>
                      <a:pt x="512" y="611"/>
                      <a:pt x="512" y="602"/>
                    </a:cubicBezTo>
                    <a:cubicBezTo>
                      <a:pt x="512" y="601"/>
                      <a:pt x="512" y="600"/>
                      <a:pt x="511" y="600"/>
                    </a:cubicBezTo>
                    <a:cubicBezTo>
                      <a:pt x="512" y="598"/>
                      <a:pt x="513" y="596"/>
                      <a:pt x="513" y="594"/>
                    </a:cubicBezTo>
                    <a:cubicBezTo>
                      <a:pt x="513" y="589"/>
                      <a:pt x="500" y="479"/>
                      <a:pt x="496" y="439"/>
                    </a:cubicBezTo>
                    <a:cubicBezTo>
                      <a:pt x="851" y="439"/>
                      <a:pt x="851" y="439"/>
                      <a:pt x="851" y="439"/>
                    </a:cubicBezTo>
                    <a:cubicBezTo>
                      <a:pt x="867" y="439"/>
                      <a:pt x="879" y="429"/>
                      <a:pt x="879" y="416"/>
                    </a:cubicBezTo>
                    <a:cubicBezTo>
                      <a:pt x="879" y="413"/>
                      <a:pt x="878" y="410"/>
                      <a:pt x="877" y="407"/>
                    </a:cubicBezTo>
                    <a:close/>
                    <a:moveTo>
                      <a:pt x="801" y="371"/>
                    </a:moveTo>
                    <a:cubicBezTo>
                      <a:pt x="79" y="371"/>
                      <a:pt x="79" y="371"/>
                      <a:pt x="79" y="371"/>
                    </a:cubicBezTo>
                    <a:cubicBezTo>
                      <a:pt x="62" y="371"/>
                      <a:pt x="56" y="356"/>
                      <a:pt x="60" y="340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9" y="34"/>
                      <a:pt x="149" y="25"/>
                      <a:pt x="162" y="25"/>
                    </a:cubicBezTo>
                    <a:cubicBezTo>
                      <a:pt x="718" y="25"/>
                      <a:pt x="718" y="25"/>
                      <a:pt x="718" y="25"/>
                    </a:cubicBezTo>
                    <a:cubicBezTo>
                      <a:pt x="718" y="25"/>
                      <a:pt x="718" y="25"/>
                      <a:pt x="718" y="25"/>
                    </a:cubicBezTo>
                    <a:cubicBezTo>
                      <a:pt x="731" y="25"/>
                      <a:pt x="741" y="34"/>
                      <a:pt x="744" y="44"/>
                    </a:cubicBezTo>
                    <a:cubicBezTo>
                      <a:pt x="820" y="340"/>
                      <a:pt x="820" y="340"/>
                      <a:pt x="820" y="340"/>
                    </a:cubicBezTo>
                    <a:cubicBezTo>
                      <a:pt x="824" y="356"/>
                      <a:pt x="817" y="371"/>
                      <a:pt x="801" y="3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" name="Freeform 908"/>
              <p:cNvSpPr>
                <a:spLocks/>
              </p:cNvSpPr>
              <p:nvPr/>
            </p:nvSpPr>
            <p:spPr bwMode="auto">
              <a:xfrm>
                <a:off x="3330" y="3901"/>
                <a:ext cx="506" cy="295"/>
              </a:xfrm>
              <a:custGeom>
                <a:avLst/>
                <a:gdLst>
                  <a:gd name="T0" fmla="*/ 184 w 214"/>
                  <a:gd name="T1" fmla="*/ 5 h 125"/>
                  <a:gd name="T2" fmla="*/ 179 w 214"/>
                  <a:gd name="T3" fmla="*/ 0 h 125"/>
                  <a:gd name="T4" fmla="*/ 0 w 214"/>
                  <a:gd name="T5" fmla="*/ 0 h 125"/>
                  <a:gd name="T6" fmla="*/ 11 w 214"/>
                  <a:gd name="T7" fmla="*/ 125 h 125"/>
                  <a:gd name="T8" fmla="*/ 214 w 214"/>
                  <a:gd name="T9" fmla="*/ 125 h 125"/>
                  <a:gd name="T10" fmla="*/ 184 w 214"/>
                  <a:gd name="T1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" h="125">
                    <a:moveTo>
                      <a:pt x="184" y="5"/>
                    </a:moveTo>
                    <a:cubicBezTo>
                      <a:pt x="183" y="1"/>
                      <a:pt x="180" y="0"/>
                      <a:pt x="1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214" y="125"/>
                      <a:pt x="214" y="125"/>
                      <a:pt x="214" y="125"/>
                    </a:cubicBezTo>
                    <a:lnTo>
                      <a:pt x="18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" name="Freeform 909"/>
              <p:cNvSpPr>
                <a:spLocks/>
              </p:cNvSpPr>
              <p:nvPr/>
            </p:nvSpPr>
            <p:spPr bwMode="auto">
              <a:xfrm>
                <a:off x="3359" y="4236"/>
                <a:ext cx="581" cy="395"/>
              </a:xfrm>
              <a:custGeom>
                <a:avLst/>
                <a:gdLst>
                  <a:gd name="T0" fmla="*/ 206 w 246"/>
                  <a:gd name="T1" fmla="*/ 0 h 167"/>
                  <a:gd name="T2" fmla="*/ 0 w 246"/>
                  <a:gd name="T3" fmla="*/ 0 h 167"/>
                  <a:gd name="T4" fmla="*/ 15 w 246"/>
                  <a:gd name="T5" fmla="*/ 167 h 167"/>
                  <a:gd name="T6" fmla="*/ 241 w 246"/>
                  <a:gd name="T7" fmla="*/ 167 h 167"/>
                  <a:gd name="T8" fmla="*/ 244 w 246"/>
                  <a:gd name="T9" fmla="*/ 159 h 167"/>
                  <a:gd name="T10" fmla="*/ 206 w 246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" h="167">
                    <a:moveTo>
                      <a:pt x="20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241" y="167"/>
                      <a:pt x="241" y="167"/>
                      <a:pt x="241" y="167"/>
                    </a:cubicBezTo>
                    <a:cubicBezTo>
                      <a:pt x="243" y="167"/>
                      <a:pt x="246" y="165"/>
                      <a:pt x="244" y="159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26" name="Group 287"/>
          <p:cNvGrpSpPr>
            <a:grpSpLocks/>
          </p:cNvGrpSpPr>
          <p:nvPr/>
        </p:nvGrpSpPr>
        <p:grpSpPr bwMode="auto">
          <a:xfrm>
            <a:off x="6741737" y="3802915"/>
            <a:ext cx="905256" cy="905256"/>
            <a:chOff x="366" y="1072"/>
            <a:chExt cx="746" cy="746"/>
          </a:xfrm>
        </p:grpSpPr>
        <p:grpSp>
          <p:nvGrpSpPr>
            <p:cNvPr id="227" name="Group 156"/>
            <p:cNvGrpSpPr>
              <a:grpSpLocks noChangeAspect="1"/>
            </p:cNvGrpSpPr>
            <p:nvPr/>
          </p:nvGrpSpPr>
          <p:grpSpPr bwMode="auto">
            <a:xfrm>
              <a:off x="366" y="1072"/>
              <a:ext cx="746" cy="746"/>
              <a:chOff x="4377" y="1094"/>
              <a:chExt cx="498" cy="498"/>
            </a:xfrm>
          </p:grpSpPr>
          <p:sp>
            <p:nvSpPr>
              <p:cNvPr id="231" name="AutoShape 157"/>
              <p:cNvSpPr>
                <a:spLocks noChangeAspect="1" noChangeArrowheads="1"/>
              </p:cNvSpPr>
              <p:nvPr/>
            </p:nvSpPr>
            <p:spPr bwMode="gray">
              <a:xfrm>
                <a:off x="4377" y="1094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AutoShape 158"/>
              <p:cNvSpPr>
                <a:spLocks noChangeAspect="1" noChangeArrowheads="1"/>
              </p:cNvSpPr>
              <p:nvPr/>
            </p:nvSpPr>
            <p:spPr bwMode="gray">
              <a:xfrm>
                <a:off x="4403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AutoShape 159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41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AutoShape 160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21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8" name="Group 231"/>
            <p:cNvGrpSpPr>
              <a:grpSpLocks/>
            </p:cNvGrpSpPr>
            <p:nvPr/>
          </p:nvGrpSpPr>
          <p:grpSpPr bwMode="auto">
            <a:xfrm>
              <a:off x="606" y="1169"/>
              <a:ext cx="322" cy="543"/>
              <a:chOff x="617" y="-2497"/>
              <a:chExt cx="5466" cy="9213"/>
            </a:xfrm>
          </p:grpSpPr>
          <p:sp>
            <p:nvSpPr>
              <p:cNvPr id="229" name="Freeform 232"/>
              <p:cNvSpPr>
                <a:spLocks noEditPoints="1"/>
              </p:cNvSpPr>
              <p:nvPr/>
            </p:nvSpPr>
            <p:spPr bwMode="auto">
              <a:xfrm>
                <a:off x="617" y="-2497"/>
                <a:ext cx="5466" cy="9213"/>
              </a:xfrm>
              <a:custGeom>
                <a:avLst/>
                <a:gdLst>
                  <a:gd name="T0" fmla="*/ 1514 w 2314"/>
                  <a:gd name="T1" fmla="*/ 2906 h 3901"/>
                  <a:gd name="T2" fmla="*/ 944 w 2314"/>
                  <a:gd name="T3" fmla="*/ 2488 h 3901"/>
                  <a:gd name="T4" fmla="*/ 1272 w 2314"/>
                  <a:gd name="T5" fmla="*/ 1770 h 3901"/>
                  <a:gd name="T6" fmla="*/ 1506 w 2314"/>
                  <a:gd name="T7" fmla="*/ 1721 h 3901"/>
                  <a:gd name="T8" fmla="*/ 2025 w 2314"/>
                  <a:gd name="T9" fmla="*/ 2018 h 3901"/>
                  <a:gd name="T10" fmla="*/ 1832 w 2314"/>
                  <a:gd name="T11" fmla="*/ 2811 h 3901"/>
                  <a:gd name="T12" fmla="*/ 1652 w 2314"/>
                  <a:gd name="T13" fmla="*/ 2889 h 3901"/>
                  <a:gd name="T14" fmla="*/ 1514 w 2314"/>
                  <a:gd name="T15" fmla="*/ 2906 h 3901"/>
                  <a:gd name="T16" fmla="*/ 186 w 2314"/>
                  <a:gd name="T17" fmla="*/ 3561 h 3901"/>
                  <a:gd name="T18" fmla="*/ 186 w 2314"/>
                  <a:gd name="T19" fmla="*/ 794 h 3901"/>
                  <a:gd name="T20" fmla="*/ 923 w 2314"/>
                  <a:gd name="T21" fmla="*/ 903 h 3901"/>
                  <a:gd name="T22" fmla="*/ 1583 w 2314"/>
                  <a:gd name="T23" fmla="*/ 794 h 3901"/>
                  <a:gd name="T24" fmla="*/ 1583 w 2314"/>
                  <a:gd name="T25" fmla="*/ 1537 h 3901"/>
                  <a:gd name="T26" fmla="*/ 1513 w 2314"/>
                  <a:gd name="T27" fmla="*/ 1534 h 3901"/>
                  <a:gd name="T28" fmla="*/ 1325 w 2314"/>
                  <a:gd name="T29" fmla="*/ 1557 h 3901"/>
                  <a:gd name="T30" fmla="*/ 1325 w 2314"/>
                  <a:gd name="T31" fmla="*/ 951 h 3901"/>
                  <a:gd name="T32" fmla="*/ 885 w 2314"/>
                  <a:gd name="T33" fmla="*/ 990 h 3901"/>
                  <a:gd name="T34" fmla="*/ 446 w 2314"/>
                  <a:gd name="T35" fmla="*/ 951 h 3901"/>
                  <a:gd name="T36" fmla="*/ 446 w 2314"/>
                  <a:gd name="T37" fmla="*/ 3341 h 3901"/>
                  <a:gd name="T38" fmla="*/ 909 w 2314"/>
                  <a:gd name="T39" fmla="*/ 3391 h 3901"/>
                  <a:gd name="T40" fmla="*/ 1325 w 2314"/>
                  <a:gd name="T41" fmla="*/ 3332 h 3901"/>
                  <a:gd name="T42" fmla="*/ 1325 w 2314"/>
                  <a:gd name="T43" fmla="*/ 3070 h 3901"/>
                  <a:gd name="T44" fmla="*/ 1513 w 2314"/>
                  <a:gd name="T45" fmla="*/ 3093 h 3901"/>
                  <a:gd name="T46" fmla="*/ 1583 w 2314"/>
                  <a:gd name="T47" fmla="*/ 3089 h 3901"/>
                  <a:gd name="T48" fmla="*/ 1583 w 2314"/>
                  <a:gd name="T49" fmla="*/ 3574 h 3901"/>
                  <a:gd name="T50" fmla="*/ 909 w 2314"/>
                  <a:gd name="T51" fmla="*/ 3709 h 3901"/>
                  <a:gd name="T52" fmla="*/ 186 w 2314"/>
                  <a:gd name="T53" fmla="*/ 3561 h 3901"/>
                  <a:gd name="T54" fmla="*/ 186 w 2314"/>
                  <a:gd name="T55" fmla="*/ 3561 h 3901"/>
                  <a:gd name="T56" fmla="*/ 904 w 2314"/>
                  <a:gd name="T57" fmla="*/ 623 h 3901"/>
                  <a:gd name="T58" fmla="*/ 1208 w 2314"/>
                  <a:gd name="T59" fmla="*/ 591 h 3901"/>
                  <a:gd name="T60" fmla="*/ 1251 w 2314"/>
                  <a:gd name="T61" fmla="*/ 491 h 3901"/>
                  <a:gd name="T62" fmla="*/ 1573 w 2314"/>
                  <a:gd name="T63" fmla="*/ 589 h 3901"/>
                  <a:gd name="T64" fmla="*/ 925 w 2314"/>
                  <a:gd name="T65" fmla="*/ 716 h 3901"/>
                  <a:gd name="T66" fmla="*/ 196 w 2314"/>
                  <a:gd name="T67" fmla="*/ 587 h 3901"/>
                  <a:gd name="T68" fmla="*/ 517 w 2314"/>
                  <a:gd name="T69" fmla="*/ 491 h 3901"/>
                  <a:gd name="T70" fmla="*/ 559 w 2314"/>
                  <a:gd name="T71" fmla="*/ 591 h 3901"/>
                  <a:gd name="T72" fmla="*/ 904 w 2314"/>
                  <a:gd name="T73" fmla="*/ 623 h 3901"/>
                  <a:gd name="T74" fmla="*/ 878 w 2314"/>
                  <a:gd name="T75" fmla="*/ 2 h 3901"/>
                  <a:gd name="T76" fmla="*/ 662 w 2314"/>
                  <a:gd name="T77" fmla="*/ 14 h 3901"/>
                  <a:gd name="T78" fmla="*/ 522 w 2314"/>
                  <a:gd name="T79" fmla="*/ 54 h 3901"/>
                  <a:gd name="T80" fmla="*/ 517 w 2314"/>
                  <a:gd name="T81" fmla="*/ 297 h 3901"/>
                  <a:gd name="T82" fmla="*/ 0 w 2314"/>
                  <a:gd name="T83" fmla="*/ 637 h 3901"/>
                  <a:gd name="T84" fmla="*/ 0 w 2314"/>
                  <a:gd name="T85" fmla="*/ 3596 h 3901"/>
                  <a:gd name="T86" fmla="*/ 883 w 2314"/>
                  <a:gd name="T87" fmla="*/ 3901 h 3901"/>
                  <a:gd name="T88" fmla="*/ 1770 w 2314"/>
                  <a:gd name="T89" fmla="*/ 3593 h 3901"/>
                  <a:gd name="T90" fmla="*/ 1770 w 2314"/>
                  <a:gd name="T91" fmla="*/ 3048 h 3901"/>
                  <a:gd name="T92" fmla="*/ 2289 w 2314"/>
                  <a:gd name="T93" fmla="*/ 2371 h 3901"/>
                  <a:gd name="T94" fmla="*/ 1770 w 2314"/>
                  <a:gd name="T95" fmla="*/ 1578 h 3901"/>
                  <a:gd name="T96" fmla="*/ 1770 w 2314"/>
                  <a:gd name="T97" fmla="*/ 643 h 3901"/>
                  <a:gd name="T98" fmla="*/ 1247 w 2314"/>
                  <a:gd name="T99" fmla="*/ 299 h 3901"/>
                  <a:gd name="T100" fmla="*/ 1247 w 2314"/>
                  <a:gd name="T101" fmla="*/ 61 h 3901"/>
                  <a:gd name="T102" fmla="*/ 933 w 2314"/>
                  <a:gd name="T103" fmla="*/ 3 h 3901"/>
                  <a:gd name="T104" fmla="*/ 878 w 2314"/>
                  <a:gd name="T105" fmla="*/ 2 h 39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14"/>
                  <a:gd name="T160" fmla="*/ 0 h 3901"/>
                  <a:gd name="T161" fmla="*/ 2314 w 2314"/>
                  <a:gd name="T162" fmla="*/ 3901 h 390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14" h="3901">
                    <a:moveTo>
                      <a:pt x="1514" y="2906"/>
                    </a:moveTo>
                    <a:cubicBezTo>
                      <a:pt x="1260" y="2906"/>
                      <a:pt x="1022" y="2740"/>
                      <a:pt x="944" y="2488"/>
                    </a:cubicBezTo>
                    <a:cubicBezTo>
                      <a:pt x="856" y="2203"/>
                      <a:pt x="1001" y="1890"/>
                      <a:pt x="1272" y="1770"/>
                    </a:cubicBezTo>
                    <a:cubicBezTo>
                      <a:pt x="1348" y="1737"/>
                      <a:pt x="1427" y="1721"/>
                      <a:pt x="1506" y="1721"/>
                    </a:cubicBezTo>
                    <a:cubicBezTo>
                      <a:pt x="1714" y="1721"/>
                      <a:pt x="1917" y="1830"/>
                      <a:pt x="2025" y="2018"/>
                    </a:cubicBezTo>
                    <a:cubicBezTo>
                      <a:pt x="2182" y="2288"/>
                      <a:pt x="2094" y="2643"/>
                      <a:pt x="1832" y="2811"/>
                    </a:cubicBezTo>
                    <a:cubicBezTo>
                      <a:pt x="1777" y="2847"/>
                      <a:pt x="1716" y="2873"/>
                      <a:pt x="1652" y="2889"/>
                    </a:cubicBezTo>
                    <a:cubicBezTo>
                      <a:pt x="1606" y="2900"/>
                      <a:pt x="1560" y="2906"/>
                      <a:pt x="1514" y="2906"/>
                    </a:cubicBezTo>
                    <a:moveTo>
                      <a:pt x="186" y="3561"/>
                    </a:moveTo>
                    <a:cubicBezTo>
                      <a:pt x="186" y="3561"/>
                      <a:pt x="186" y="794"/>
                      <a:pt x="186" y="794"/>
                    </a:cubicBezTo>
                    <a:cubicBezTo>
                      <a:pt x="317" y="858"/>
                      <a:pt x="619" y="903"/>
                      <a:pt x="923" y="903"/>
                    </a:cubicBezTo>
                    <a:cubicBezTo>
                      <a:pt x="1175" y="903"/>
                      <a:pt x="1428" y="871"/>
                      <a:pt x="1583" y="794"/>
                    </a:cubicBezTo>
                    <a:cubicBezTo>
                      <a:pt x="1583" y="1537"/>
                      <a:pt x="1583" y="1537"/>
                      <a:pt x="1583" y="1537"/>
                    </a:cubicBezTo>
                    <a:cubicBezTo>
                      <a:pt x="1560" y="1535"/>
                      <a:pt x="1536" y="1534"/>
                      <a:pt x="1513" y="1534"/>
                    </a:cubicBezTo>
                    <a:cubicBezTo>
                      <a:pt x="1450" y="1534"/>
                      <a:pt x="1387" y="1542"/>
                      <a:pt x="1325" y="1557"/>
                    </a:cubicBezTo>
                    <a:cubicBezTo>
                      <a:pt x="1325" y="951"/>
                      <a:pt x="1325" y="951"/>
                      <a:pt x="1325" y="951"/>
                    </a:cubicBezTo>
                    <a:cubicBezTo>
                      <a:pt x="1182" y="977"/>
                      <a:pt x="1033" y="990"/>
                      <a:pt x="885" y="990"/>
                    </a:cubicBezTo>
                    <a:cubicBezTo>
                      <a:pt x="737" y="990"/>
                      <a:pt x="589" y="977"/>
                      <a:pt x="446" y="951"/>
                    </a:cubicBezTo>
                    <a:cubicBezTo>
                      <a:pt x="446" y="1600"/>
                      <a:pt x="446" y="3341"/>
                      <a:pt x="446" y="3341"/>
                    </a:cubicBezTo>
                    <a:cubicBezTo>
                      <a:pt x="575" y="3371"/>
                      <a:pt x="743" y="3391"/>
                      <a:pt x="909" y="3391"/>
                    </a:cubicBezTo>
                    <a:cubicBezTo>
                      <a:pt x="1060" y="3391"/>
                      <a:pt x="1210" y="3374"/>
                      <a:pt x="1325" y="3332"/>
                    </a:cubicBezTo>
                    <a:cubicBezTo>
                      <a:pt x="1325" y="3332"/>
                      <a:pt x="1325" y="3128"/>
                      <a:pt x="1325" y="3070"/>
                    </a:cubicBezTo>
                    <a:cubicBezTo>
                      <a:pt x="1387" y="3085"/>
                      <a:pt x="1450" y="3093"/>
                      <a:pt x="1513" y="3093"/>
                    </a:cubicBezTo>
                    <a:cubicBezTo>
                      <a:pt x="1536" y="3093"/>
                      <a:pt x="1560" y="3091"/>
                      <a:pt x="1583" y="3089"/>
                    </a:cubicBezTo>
                    <a:cubicBezTo>
                      <a:pt x="1583" y="3574"/>
                      <a:pt x="1583" y="3574"/>
                      <a:pt x="1583" y="3574"/>
                    </a:cubicBezTo>
                    <a:cubicBezTo>
                      <a:pt x="1448" y="3670"/>
                      <a:pt x="1177" y="3709"/>
                      <a:pt x="909" y="3709"/>
                    </a:cubicBezTo>
                    <a:cubicBezTo>
                      <a:pt x="568" y="3709"/>
                      <a:pt x="232" y="3646"/>
                      <a:pt x="186" y="3561"/>
                    </a:cubicBezTo>
                    <a:cubicBezTo>
                      <a:pt x="186" y="3561"/>
                      <a:pt x="186" y="3561"/>
                      <a:pt x="186" y="3561"/>
                    </a:cubicBezTo>
                    <a:moveTo>
                      <a:pt x="904" y="623"/>
                    </a:moveTo>
                    <a:cubicBezTo>
                      <a:pt x="1017" y="623"/>
                      <a:pt x="1132" y="614"/>
                      <a:pt x="1208" y="591"/>
                    </a:cubicBezTo>
                    <a:cubicBezTo>
                      <a:pt x="1262" y="575"/>
                      <a:pt x="1251" y="540"/>
                      <a:pt x="1251" y="491"/>
                    </a:cubicBezTo>
                    <a:cubicBezTo>
                      <a:pt x="1356" y="506"/>
                      <a:pt x="1486" y="523"/>
                      <a:pt x="1573" y="589"/>
                    </a:cubicBezTo>
                    <a:cubicBezTo>
                      <a:pt x="1410" y="682"/>
                      <a:pt x="1165" y="716"/>
                      <a:pt x="925" y="716"/>
                    </a:cubicBezTo>
                    <a:cubicBezTo>
                      <a:pt x="601" y="716"/>
                      <a:pt x="285" y="653"/>
                      <a:pt x="196" y="587"/>
                    </a:cubicBezTo>
                    <a:cubicBezTo>
                      <a:pt x="317" y="511"/>
                      <a:pt x="517" y="491"/>
                      <a:pt x="517" y="491"/>
                    </a:cubicBezTo>
                    <a:cubicBezTo>
                      <a:pt x="517" y="539"/>
                      <a:pt x="507" y="575"/>
                      <a:pt x="559" y="591"/>
                    </a:cubicBezTo>
                    <a:cubicBezTo>
                      <a:pt x="617" y="609"/>
                      <a:pt x="759" y="623"/>
                      <a:pt x="904" y="623"/>
                    </a:cubicBezTo>
                    <a:moveTo>
                      <a:pt x="878" y="2"/>
                    </a:moveTo>
                    <a:cubicBezTo>
                      <a:pt x="806" y="2"/>
                      <a:pt x="734" y="6"/>
                      <a:pt x="662" y="14"/>
                    </a:cubicBezTo>
                    <a:cubicBezTo>
                      <a:pt x="633" y="17"/>
                      <a:pt x="537" y="20"/>
                      <a:pt x="522" y="54"/>
                    </a:cubicBezTo>
                    <a:cubicBezTo>
                      <a:pt x="513" y="75"/>
                      <a:pt x="517" y="248"/>
                      <a:pt x="517" y="297"/>
                    </a:cubicBezTo>
                    <a:cubicBezTo>
                      <a:pt x="517" y="320"/>
                      <a:pt x="0" y="315"/>
                      <a:pt x="0" y="637"/>
                    </a:cubicBezTo>
                    <a:cubicBezTo>
                      <a:pt x="0" y="3596"/>
                      <a:pt x="0" y="3596"/>
                      <a:pt x="0" y="3596"/>
                    </a:cubicBezTo>
                    <a:cubicBezTo>
                      <a:pt x="27" y="3797"/>
                      <a:pt x="454" y="3901"/>
                      <a:pt x="883" y="3901"/>
                    </a:cubicBezTo>
                    <a:cubicBezTo>
                      <a:pt x="1303" y="3901"/>
                      <a:pt x="1725" y="3801"/>
                      <a:pt x="1770" y="3593"/>
                    </a:cubicBezTo>
                    <a:cubicBezTo>
                      <a:pt x="1770" y="3048"/>
                      <a:pt x="1770" y="3048"/>
                      <a:pt x="1770" y="3048"/>
                    </a:cubicBezTo>
                    <a:cubicBezTo>
                      <a:pt x="2059" y="2947"/>
                      <a:pt x="2266" y="2676"/>
                      <a:pt x="2289" y="2371"/>
                    </a:cubicBezTo>
                    <a:cubicBezTo>
                      <a:pt x="2314" y="2023"/>
                      <a:pt x="2098" y="1694"/>
                      <a:pt x="1770" y="1578"/>
                    </a:cubicBezTo>
                    <a:cubicBezTo>
                      <a:pt x="1770" y="1267"/>
                      <a:pt x="1770" y="955"/>
                      <a:pt x="1770" y="643"/>
                    </a:cubicBezTo>
                    <a:cubicBezTo>
                      <a:pt x="1770" y="358"/>
                      <a:pt x="1247" y="303"/>
                      <a:pt x="1247" y="299"/>
                    </a:cubicBezTo>
                    <a:cubicBezTo>
                      <a:pt x="1247" y="220"/>
                      <a:pt x="1247" y="140"/>
                      <a:pt x="1247" y="61"/>
                    </a:cubicBezTo>
                    <a:cubicBezTo>
                      <a:pt x="1247" y="0"/>
                      <a:pt x="969" y="4"/>
                      <a:pt x="933" y="3"/>
                    </a:cubicBezTo>
                    <a:cubicBezTo>
                      <a:pt x="915" y="3"/>
                      <a:pt x="896" y="2"/>
                      <a:pt x="878" y="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33"/>
              <p:cNvSpPr>
                <a:spLocks/>
              </p:cNvSpPr>
              <p:nvPr/>
            </p:nvSpPr>
            <p:spPr bwMode="auto">
              <a:xfrm>
                <a:off x="3572" y="2233"/>
                <a:ext cx="999" cy="1630"/>
              </a:xfrm>
              <a:custGeom>
                <a:avLst/>
                <a:gdLst>
                  <a:gd name="T0" fmla="*/ 407 w 999"/>
                  <a:gd name="T1" fmla="*/ 0 h 1630"/>
                  <a:gd name="T2" fmla="*/ 0 w 999"/>
                  <a:gd name="T3" fmla="*/ 950 h 1630"/>
                  <a:gd name="T4" fmla="*/ 593 w 999"/>
                  <a:gd name="T5" fmla="*/ 737 h 1630"/>
                  <a:gd name="T6" fmla="*/ 475 w 999"/>
                  <a:gd name="T7" fmla="*/ 1363 h 1630"/>
                  <a:gd name="T8" fmla="*/ 355 w 999"/>
                  <a:gd name="T9" fmla="*/ 1240 h 1630"/>
                  <a:gd name="T10" fmla="*/ 440 w 999"/>
                  <a:gd name="T11" fmla="*/ 1630 h 1630"/>
                  <a:gd name="T12" fmla="*/ 796 w 999"/>
                  <a:gd name="T13" fmla="*/ 1318 h 1630"/>
                  <a:gd name="T14" fmla="*/ 645 w 999"/>
                  <a:gd name="T15" fmla="*/ 1363 h 1630"/>
                  <a:gd name="T16" fmla="*/ 999 w 999"/>
                  <a:gd name="T17" fmla="*/ 470 h 1630"/>
                  <a:gd name="T18" fmla="*/ 322 w 999"/>
                  <a:gd name="T19" fmla="*/ 704 h 1630"/>
                  <a:gd name="T20" fmla="*/ 848 w 999"/>
                  <a:gd name="T21" fmla="*/ 0 h 1630"/>
                  <a:gd name="T22" fmla="*/ 407 w 999"/>
                  <a:gd name="T23" fmla="*/ 0 h 16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9"/>
                  <a:gd name="T37" fmla="*/ 0 h 1630"/>
                  <a:gd name="T38" fmla="*/ 999 w 999"/>
                  <a:gd name="T39" fmla="*/ 1630 h 16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9" h="1630">
                    <a:moveTo>
                      <a:pt x="407" y="0"/>
                    </a:moveTo>
                    <a:lnTo>
                      <a:pt x="0" y="950"/>
                    </a:lnTo>
                    <a:lnTo>
                      <a:pt x="593" y="737"/>
                    </a:lnTo>
                    <a:lnTo>
                      <a:pt x="475" y="1363"/>
                    </a:lnTo>
                    <a:lnTo>
                      <a:pt x="355" y="1240"/>
                    </a:lnTo>
                    <a:lnTo>
                      <a:pt x="440" y="1630"/>
                    </a:lnTo>
                    <a:lnTo>
                      <a:pt x="796" y="1318"/>
                    </a:lnTo>
                    <a:lnTo>
                      <a:pt x="645" y="1363"/>
                    </a:lnTo>
                    <a:lnTo>
                      <a:pt x="999" y="470"/>
                    </a:lnTo>
                    <a:lnTo>
                      <a:pt x="322" y="704"/>
                    </a:lnTo>
                    <a:lnTo>
                      <a:pt x="848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35" name="Line 29"/>
          <p:cNvSpPr>
            <a:spLocks noChangeAspect="1" noChangeShapeType="1"/>
          </p:cNvSpPr>
          <p:nvPr/>
        </p:nvSpPr>
        <p:spPr bwMode="auto">
          <a:xfrm>
            <a:off x="10760942" y="2801889"/>
            <a:ext cx="0" cy="0"/>
          </a:xfrm>
          <a:prstGeom prst="line">
            <a:avLst/>
          </a:prstGeom>
          <a:noFill/>
          <a:ln w="15875">
            <a:solidFill>
              <a:srgbClr val="E535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6" name="Freeform 903"/>
          <p:cNvSpPr>
            <a:spLocks/>
          </p:cNvSpPr>
          <p:nvPr/>
        </p:nvSpPr>
        <p:spPr bwMode="auto">
          <a:xfrm>
            <a:off x="8070771" y="4214838"/>
            <a:ext cx="161313" cy="122000"/>
          </a:xfrm>
          <a:custGeom>
            <a:avLst/>
            <a:gdLst>
              <a:gd name="T0" fmla="*/ 31 w 522"/>
              <a:gd name="T1" fmla="*/ 0 h 395"/>
              <a:gd name="T2" fmla="*/ 0 w 522"/>
              <a:gd name="T3" fmla="*/ 395 h 395"/>
              <a:gd name="T4" fmla="*/ 522 w 522"/>
              <a:gd name="T5" fmla="*/ 395 h 395"/>
              <a:gd name="T6" fmla="*/ 494 w 522"/>
              <a:gd name="T7" fmla="*/ 0 h 395"/>
              <a:gd name="T8" fmla="*/ 31 w 522"/>
              <a:gd name="T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395">
                <a:moveTo>
                  <a:pt x="31" y="0"/>
                </a:moveTo>
                <a:lnTo>
                  <a:pt x="0" y="395"/>
                </a:lnTo>
                <a:lnTo>
                  <a:pt x="522" y="395"/>
                </a:lnTo>
                <a:lnTo>
                  <a:pt x="494" y="0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7" name="Freeform 904"/>
          <p:cNvSpPr>
            <a:spLocks/>
          </p:cNvSpPr>
          <p:nvPr/>
        </p:nvSpPr>
        <p:spPr bwMode="auto">
          <a:xfrm>
            <a:off x="7923364" y="4111369"/>
            <a:ext cx="151733" cy="91114"/>
          </a:xfrm>
          <a:custGeom>
            <a:avLst/>
            <a:gdLst>
              <a:gd name="T0" fmla="*/ 34 w 208"/>
              <a:gd name="T1" fmla="*/ 0 h 125"/>
              <a:gd name="T2" fmla="*/ 30 w 208"/>
              <a:gd name="T3" fmla="*/ 5 h 125"/>
              <a:gd name="T4" fmla="*/ 0 w 208"/>
              <a:gd name="T5" fmla="*/ 125 h 125"/>
              <a:gd name="T6" fmla="*/ 197 w 208"/>
              <a:gd name="T7" fmla="*/ 125 h 125"/>
              <a:gd name="T8" fmla="*/ 208 w 208"/>
              <a:gd name="T9" fmla="*/ 0 h 125"/>
              <a:gd name="T10" fmla="*/ 34 w 208"/>
              <a:gd name="T11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25">
                <a:moveTo>
                  <a:pt x="34" y="0"/>
                </a:moveTo>
                <a:cubicBezTo>
                  <a:pt x="34" y="0"/>
                  <a:pt x="30" y="1"/>
                  <a:pt x="30" y="5"/>
                </a:cubicBezTo>
                <a:cubicBezTo>
                  <a:pt x="0" y="125"/>
                  <a:pt x="0" y="125"/>
                  <a:pt x="0" y="125"/>
                </a:cubicBezTo>
                <a:cubicBezTo>
                  <a:pt x="197" y="125"/>
                  <a:pt x="197" y="125"/>
                  <a:pt x="197" y="125"/>
                </a:cubicBezTo>
                <a:cubicBezTo>
                  <a:pt x="208" y="0"/>
                  <a:pt x="208" y="0"/>
                  <a:pt x="208" y="0"/>
                </a:cubicBez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8" name="Freeform 905"/>
          <p:cNvSpPr>
            <a:spLocks/>
          </p:cNvSpPr>
          <p:nvPr/>
        </p:nvSpPr>
        <p:spPr bwMode="auto">
          <a:xfrm>
            <a:off x="8080969" y="4111369"/>
            <a:ext cx="141535" cy="91114"/>
          </a:xfrm>
          <a:custGeom>
            <a:avLst/>
            <a:gdLst>
              <a:gd name="T0" fmla="*/ 437 w 458"/>
              <a:gd name="T1" fmla="*/ 0 h 295"/>
              <a:gd name="T2" fmla="*/ 24 w 458"/>
              <a:gd name="T3" fmla="*/ 0 h 295"/>
              <a:gd name="T4" fmla="*/ 0 w 458"/>
              <a:gd name="T5" fmla="*/ 295 h 295"/>
              <a:gd name="T6" fmla="*/ 458 w 458"/>
              <a:gd name="T7" fmla="*/ 295 h 295"/>
              <a:gd name="T8" fmla="*/ 437 w 458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" h="295">
                <a:moveTo>
                  <a:pt x="437" y="0"/>
                </a:moveTo>
                <a:lnTo>
                  <a:pt x="24" y="0"/>
                </a:lnTo>
                <a:lnTo>
                  <a:pt x="0" y="295"/>
                </a:lnTo>
                <a:lnTo>
                  <a:pt x="458" y="295"/>
                </a:lnTo>
                <a:lnTo>
                  <a:pt x="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9" name="Freeform 906"/>
          <p:cNvSpPr>
            <a:spLocks/>
          </p:cNvSpPr>
          <p:nvPr/>
        </p:nvSpPr>
        <p:spPr bwMode="auto">
          <a:xfrm>
            <a:off x="7891225" y="4214838"/>
            <a:ext cx="174293" cy="122000"/>
          </a:xfrm>
          <a:custGeom>
            <a:avLst/>
            <a:gdLst>
              <a:gd name="T0" fmla="*/ 1 w 239"/>
              <a:gd name="T1" fmla="*/ 159 h 167"/>
              <a:gd name="T2" fmla="*/ 4 w 239"/>
              <a:gd name="T3" fmla="*/ 167 h 167"/>
              <a:gd name="T4" fmla="*/ 224 w 239"/>
              <a:gd name="T5" fmla="*/ 167 h 167"/>
              <a:gd name="T6" fmla="*/ 239 w 239"/>
              <a:gd name="T7" fmla="*/ 0 h 167"/>
              <a:gd name="T8" fmla="*/ 40 w 239"/>
              <a:gd name="T9" fmla="*/ 0 h 167"/>
              <a:gd name="T10" fmla="*/ 1 w 239"/>
              <a:gd name="T11" fmla="*/ 15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" h="167">
                <a:moveTo>
                  <a:pt x="1" y="159"/>
                </a:moveTo>
                <a:cubicBezTo>
                  <a:pt x="0" y="165"/>
                  <a:pt x="3" y="167"/>
                  <a:pt x="4" y="167"/>
                </a:cubicBezTo>
                <a:cubicBezTo>
                  <a:pt x="224" y="167"/>
                  <a:pt x="224" y="167"/>
                  <a:pt x="224" y="167"/>
                </a:cubicBezTo>
                <a:cubicBezTo>
                  <a:pt x="239" y="0"/>
                  <a:pt x="239" y="0"/>
                  <a:pt x="239" y="0"/>
                </a:cubicBezTo>
                <a:cubicBezTo>
                  <a:pt x="40" y="0"/>
                  <a:pt x="40" y="0"/>
                  <a:pt x="40" y="0"/>
                </a:cubicBezTo>
                <a:lnTo>
                  <a:pt x="1" y="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0" name="Freeform 907"/>
          <p:cNvSpPr>
            <a:spLocks noEditPoints="1"/>
          </p:cNvSpPr>
          <p:nvPr/>
        </p:nvSpPr>
        <p:spPr bwMode="auto">
          <a:xfrm>
            <a:off x="7832818" y="4082954"/>
            <a:ext cx="641854" cy="451556"/>
          </a:xfrm>
          <a:custGeom>
            <a:avLst/>
            <a:gdLst>
              <a:gd name="T0" fmla="*/ 877 w 879"/>
              <a:gd name="T1" fmla="*/ 407 h 619"/>
              <a:gd name="T2" fmla="*/ 877 w 879"/>
              <a:gd name="T3" fmla="*/ 390 h 619"/>
              <a:gd name="T4" fmla="*/ 769 w 879"/>
              <a:gd name="T5" fmla="*/ 14 h 619"/>
              <a:gd name="T6" fmla="*/ 751 w 879"/>
              <a:gd name="T7" fmla="*/ 0 h 619"/>
              <a:gd name="T8" fmla="*/ 127 w 879"/>
              <a:gd name="T9" fmla="*/ 0 h 619"/>
              <a:gd name="T10" fmla="*/ 110 w 879"/>
              <a:gd name="T11" fmla="*/ 14 h 619"/>
              <a:gd name="T12" fmla="*/ 2 w 879"/>
              <a:gd name="T13" fmla="*/ 390 h 619"/>
              <a:gd name="T14" fmla="*/ 3 w 879"/>
              <a:gd name="T15" fmla="*/ 409 h 619"/>
              <a:gd name="T16" fmla="*/ 1 w 879"/>
              <a:gd name="T17" fmla="*/ 416 h 619"/>
              <a:gd name="T18" fmla="*/ 30 w 879"/>
              <a:gd name="T19" fmla="*/ 439 h 619"/>
              <a:gd name="T20" fmla="*/ 384 w 879"/>
              <a:gd name="T21" fmla="*/ 439 h 619"/>
              <a:gd name="T22" fmla="*/ 367 w 879"/>
              <a:gd name="T23" fmla="*/ 594 h 619"/>
              <a:gd name="T24" fmla="*/ 369 w 879"/>
              <a:gd name="T25" fmla="*/ 600 h 619"/>
              <a:gd name="T26" fmla="*/ 368 w 879"/>
              <a:gd name="T27" fmla="*/ 602 h 619"/>
              <a:gd name="T28" fmla="*/ 440 w 879"/>
              <a:gd name="T29" fmla="*/ 619 h 619"/>
              <a:gd name="T30" fmla="*/ 512 w 879"/>
              <a:gd name="T31" fmla="*/ 602 h 619"/>
              <a:gd name="T32" fmla="*/ 511 w 879"/>
              <a:gd name="T33" fmla="*/ 600 h 619"/>
              <a:gd name="T34" fmla="*/ 513 w 879"/>
              <a:gd name="T35" fmla="*/ 594 h 619"/>
              <a:gd name="T36" fmla="*/ 496 w 879"/>
              <a:gd name="T37" fmla="*/ 439 h 619"/>
              <a:gd name="T38" fmla="*/ 851 w 879"/>
              <a:gd name="T39" fmla="*/ 439 h 619"/>
              <a:gd name="T40" fmla="*/ 879 w 879"/>
              <a:gd name="T41" fmla="*/ 416 h 619"/>
              <a:gd name="T42" fmla="*/ 877 w 879"/>
              <a:gd name="T43" fmla="*/ 407 h 619"/>
              <a:gd name="T44" fmla="*/ 801 w 879"/>
              <a:gd name="T45" fmla="*/ 371 h 619"/>
              <a:gd name="T46" fmla="*/ 79 w 879"/>
              <a:gd name="T47" fmla="*/ 371 h 619"/>
              <a:gd name="T48" fmla="*/ 60 w 879"/>
              <a:gd name="T49" fmla="*/ 340 h 619"/>
              <a:gd name="T50" fmla="*/ 136 w 879"/>
              <a:gd name="T51" fmla="*/ 44 h 619"/>
              <a:gd name="T52" fmla="*/ 162 w 879"/>
              <a:gd name="T53" fmla="*/ 25 h 619"/>
              <a:gd name="T54" fmla="*/ 718 w 879"/>
              <a:gd name="T55" fmla="*/ 25 h 619"/>
              <a:gd name="T56" fmla="*/ 718 w 879"/>
              <a:gd name="T57" fmla="*/ 25 h 619"/>
              <a:gd name="T58" fmla="*/ 744 w 879"/>
              <a:gd name="T59" fmla="*/ 44 h 619"/>
              <a:gd name="T60" fmla="*/ 820 w 879"/>
              <a:gd name="T61" fmla="*/ 340 h 619"/>
              <a:gd name="T62" fmla="*/ 801 w 879"/>
              <a:gd name="T63" fmla="*/ 37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79" h="619">
                <a:moveTo>
                  <a:pt x="877" y="407"/>
                </a:moveTo>
                <a:cubicBezTo>
                  <a:pt x="879" y="403"/>
                  <a:pt x="879" y="396"/>
                  <a:pt x="877" y="390"/>
                </a:cubicBezTo>
                <a:cubicBezTo>
                  <a:pt x="769" y="14"/>
                  <a:pt x="769" y="14"/>
                  <a:pt x="769" y="14"/>
                </a:cubicBezTo>
                <a:cubicBezTo>
                  <a:pt x="767" y="6"/>
                  <a:pt x="759" y="0"/>
                  <a:pt x="751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0" y="0"/>
                  <a:pt x="112" y="6"/>
                  <a:pt x="110" y="14"/>
                </a:cubicBezTo>
                <a:cubicBezTo>
                  <a:pt x="2" y="390"/>
                  <a:pt x="2" y="390"/>
                  <a:pt x="2" y="390"/>
                </a:cubicBezTo>
                <a:cubicBezTo>
                  <a:pt x="0" y="397"/>
                  <a:pt x="0" y="404"/>
                  <a:pt x="3" y="409"/>
                </a:cubicBezTo>
                <a:cubicBezTo>
                  <a:pt x="2" y="411"/>
                  <a:pt x="1" y="414"/>
                  <a:pt x="1" y="416"/>
                </a:cubicBezTo>
                <a:cubicBezTo>
                  <a:pt x="1" y="429"/>
                  <a:pt x="14" y="439"/>
                  <a:pt x="30" y="439"/>
                </a:cubicBezTo>
                <a:cubicBezTo>
                  <a:pt x="384" y="439"/>
                  <a:pt x="384" y="439"/>
                  <a:pt x="384" y="439"/>
                </a:cubicBezTo>
                <a:cubicBezTo>
                  <a:pt x="379" y="479"/>
                  <a:pt x="367" y="589"/>
                  <a:pt x="367" y="594"/>
                </a:cubicBezTo>
                <a:cubicBezTo>
                  <a:pt x="367" y="596"/>
                  <a:pt x="368" y="598"/>
                  <a:pt x="369" y="600"/>
                </a:cubicBezTo>
                <a:cubicBezTo>
                  <a:pt x="368" y="600"/>
                  <a:pt x="368" y="601"/>
                  <a:pt x="368" y="602"/>
                </a:cubicBezTo>
                <a:cubicBezTo>
                  <a:pt x="368" y="611"/>
                  <a:pt x="400" y="619"/>
                  <a:pt x="440" y="619"/>
                </a:cubicBezTo>
                <a:cubicBezTo>
                  <a:pt x="480" y="619"/>
                  <a:pt x="512" y="611"/>
                  <a:pt x="512" y="602"/>
                </a:cubicBezTo>
                <a:cubicBezTo>
                  <a:pt x="512" y="601"/>
                  <a:pt x="512" y="600"/>
                  <a:pt x="511" y="600"/>
                </a:cubicBezTo>
                <a:cubicBezTo>
                  <a:pt x="512" y="598"/>
                  <a:pt x="513" y="596"/>
                  <a:pt x="513" y="594"/>
                </a:cubicBezTo>
                <a:cubicBezTo>
                  <a:pt x="513" y="589"/>
                  <a:pt x="500" y="479"/>
                  <a:pt x="496" y="439"/>
                </a:cubicBezTo>
                <a:cubicBezTo>
                  <a:pt x="851" y="439"/>
                  <a:pt x="851" y="439"/>
                  <a:pt x="851" y="439"/>
                </a:cubicBezTo>
                <a:cubicBezTo>
                  <a:pt x="867" y="439"/>
                  <a:pt x="879" y="429"/>
                  <a:pt x="879" y="416"/>
                </a:cubicBezTo>
                <a:cubicBezTo>
                  <a:pt x="879" y="413"/>
                  <a:pt x="878" y="410"/>
                  <a:pt x="877" y="407"/>
                </a:cubicBezTo>
                <a:close/>
                <a:moveTo>
                  <a:pt x="801" y="371"/>
                </a:moveTo>
                <a:cubicBezTo>
                  <a:pt x="79" y="371"/>
                  <a:pt x="79" y="371"/>
                  <a:pt x="79" y="371"/>
                </a:cubicBezTo>
                <a:cubicBezTo>
                  <a:pt x="62" y="371"/>
                  <a:pt x="56" y="356"/>
                  <a:pt x="60" y="340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9" y="34"/>
                  <a:pt x="149" y="25"/>
                  <a:pt x="162" y="25"/>
                </a:cubicBezTo>
                <a:cubicBezTo>
                  <a:pt x="718" y="25"/>
                  <a:pt x="718" y="25"/>
                  <a:pt x="718" y="25"/>
                </a:cubicBezTo>
                <a:cubicBezTo>
                  <a:pt x="718" y="25"/>
                  <a:pt x="718" y="25"/>
                  <a:pt x="718" y="25"/>
                </a:cubicBezTo>
                <a:cubicBezTo>
                  <a:pt x="731" y="25"/>
                  <a:pt x="741" y="34"/>
                  <a:pt x="744" y="44"/>
                </a:cubicBezTo>
                <a:cubicBezTo>
                  <a:pt x="820" y="340"/>
                  <a:pt x="820" y="340"/>
                  <a:pt x="820" y="340"/>
                </a:cubicBezTo>
                <a:cubicBezTo>
                  <a:pt x="824" y="356"/>
                  <a:pt x="817" y="371"/>
                  <a:pt x="801" y="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1" name="Freeform 908"/>
          <p:cNvSpPr>
            <a:spLocks/>
          </p:cNvSpPr>
          <p:nvPr/>
        </p:nvSpPr>
        <p:spPr bwMode="auto">
          <a:xfrm>
            <a:off x="8228376" y="4111369"/>
            <a:ext cx="156369" cy="91114"/>
          </a:xfrm>
          <a:custGeom>
            <a:avLst/>
            <a:gdLst>
              <a:gd name="T0" fmla="*/ 184 w 214"/>
              <a:gd name="T1" fmla="*/ 5 h 125"/>
              <a:gd name="T2" fmla="*/ 179 w 214"/>
              <a:gd name="T3" fmla="*/ 0 h 125"/>
              <a:gd name="T4" fmla="*/ 0 w 214"/>
              <a:gd name="T5" fmla="*/ 0 h 125"/>
              <a:gd name="T6" fmla="*/ 11 w 214"/>
              <a:gd name="T7" fmla="*/ 125 h 125"/>
              <a:gd name="T8" fmla="*/ 214 w 214"/>
              <a:gd name="T9" fmla="*/ 125 h 125"/>
              <a:gd name="T10" fmla="*/ 184 w 214"/>
              <a:gd name="T11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" h="125">
                <a:moveTo>
                  <a:pt x="184" y="5"/>
                </a:moveTo>
                <a:cubicBezTo>
                  <a:pt x="183" y="1"/>
                  <a:pt x="180" y="0"/>
                  <a:pt x="179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214" y="125"/>
                  <a:pt x="214" y="125"/>
                  <a:pt x="214" y="125"/>
                </a:cubicBezTo>
                <a:lnTo>
                  <a:pt x="18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2" name="Freeform 909"/>
          <p:cNvSpPr>
            <a:spLocks/>
          </p:cNvSpPr>
          <p:nvPr/>
        </p:nvSpPr>
        <p:spPr bwMode="auto">
          <a:xfrm>
            <a:off x="8237337" y="4214838"/>
            <a:ext cx="179546" cy="122000"/>
          </a:xfrm>
          <a:custGeom>
            <a:avLst/>
            <a:gdLst>
              <a:gd name="T0" fmla="*/ 206 w 246"/>
              <a:gd name="T1" fmla="*/ 0 h 167"/>
              <a:gd name="T2" fmla="*/ 0 w 246"/>
              <a:gd name="T3" fmla="*/ 0 h 167"/>
              <a:gd name="T4" fmla="*/ 15 w 246"/>
              <a:gd name="T5" fmla="*/ 167 h 167"/>
              <a:gd name="T6" fmla="*/ 241 w 246"/>
              <a:gd name="T7" fmla="*/ 167 h 167"/>
              <a:gd name="T8" fmla="*/ 244 w 246"/>
              <a:gd name="T9" fmla="*/ 159 h 167"/>
              <a:gd name="T10" fmla="*/ 206 w 246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" h="167">
                <a:moveTo>
                  <a:pt x="206" y="0"/>
                </a:moveTo>
                <a:cubicBezTo>
                  <a:pt x="0" y="0"/>
                  <a:pt x="0" y="0"/>
                  <a:pt x="0" y="0"/>
                </a:cubicBezTo>
                <a:cubicBezTo>
                  <a:pt x="15" y="167"/>
                  <a:pt x="15" y="167"/>
                  <a:pt x="15" y="167"/>
                </a:cubicBezTo>
                <a:cubicBezTo>
                  <a:pt x="241" y="167"/>
                  <a:pt x="241" y="167"/>
                  <a:pt x="241" y="167"/>
                </a:cubicBezTo>
                <a:cubicBezTo>
                  <a:pt x="243" y="167"/>
                  <a:pt x="246" y="165"/>
                  <a:pt x="244" y="159"/>
                </a:cubicBezTo>
                <a:lnTo>
                  <a:pt x="2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43" name="Group 1069"/>
          <p:cNvGrpSpPr>
            <a:grpSpLocks/>
          </p:cNvGrpSpPr>
          <p:nvPr/>
        </p:nvGrpSpPr>
        <p:grpSpPr bwMode="auto">
          <a:xfrm>
            <a:off x="7693661" y="3808860"/>
            <a:ext cx="900112" cy="900112"/>
            <a:chOff x="2173" y="2377"/>
            <a:chExt cx="567" cy="567"/>
          </a:xfrm>
        </p:grpSpPr>
        <p:grpSp>
          <p:nvGrpSpPr>
            <p:cNvPr id="244" name="Group 1004"/>
            <p:cNvGrpSpPr>
              <a:grpSpLocks noChangeAspect="1"/>
            </p:cNvGrpSpPr>
            <p:nvPr/>
          </p:nvGrpSpPr>
          <p:grpSpPr bwMode="auto">
            <a:xfrm>
              <a:off x="2173" y="2377"/>
              <a:ext cx="567" cy="567"/>
              <a:chOff x="4377" y="1094"/>
              <a:chExt cx="498" cy="498"/>
            </a:xfrm>
          </p:grpSpPr>
          <p:sp>
            <p:nvSpPr>
              <p:cNvPr id="246" name="AutoShape 1005"/>
              <p:cNvSpPr>
                <a:spLocks noChangeAspect="1" noChangeArrowheads="1"/>
              </p:cNvSpPr>
              <p:nvPr/>
            </p:nvSpPr>
            <p:spPr bwMode="gray">
              <a:xfrm>
                <a:off x="4377" y="1094"/>
                <a:ext cx="498" cy="498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FDE75"/>
                  </a:gs>
                  <a:gs pos="100000">
                    <a:srgbClr val="EEB5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AutoShape 1006"/>
              <p:cNvSpPr>
                <a:spLocks noChangeAspect="1" noChangeArrowheads="1"/>
              </p:cNvSpPr>
              <p:nvPr/>
            </p:nvSpPr>
            <p:spPr bwMode="gray">
              <a:xfrm>
                <a:off x="4403" y="1120"/>
                <a:ext cx="445" cy="445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EEB500"/>
                  </a:gs>
                  <a:gs pos="100000">
                    <a:srgbClr val="FFDE7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AutoShape 1007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410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FDE75"/>
                  </a:gs>
                  <a:gs pos="100000">
                    <a:srgbClr val="EEB5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AutoShape 1008"/>
              <p:cNvSpPr>
                <a:spLocks noChangeAspect="1" noChangeArrowheads="1"/>
              </p:cNvSpPr>
              <p:nvPr/>
            </p:nvSpPr>
            <p:spPr bwMode="gray">
              <a:xfrm>
                <a:off x="4420" y="1137"/>
                <a:ext cx="410" cy="213"/>
              </a:xfrm>
              <a:prstGeom prst="roundRect">
                <a:avLst>
                  <a:gd name="adj" fmla="val 11407"/>
                </a:avLst>
              </a:prstGeom>
              <a:gradFill rotWithShape="1">
                <a:gsLst>
                  <a:gs pos="0">
                    <a:srgbClr val="FFDE75"/>
                  </a:gs>
                  <a:gs pos="100000">
                    <a:srgbClr val="FFDE7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45" name="Freeform 823"/>
            <p:cNvSpPr>
              <a:spLocks noEditPoints="1"/>
            </p:cNvSpPr>
            <p:nvPr/>
          </p:nvSpPr>
          <p:spPr bwMode="auto">
            <a:xfrm>
              <a:off x="2252" y="2477"/>
              <a:ext cx="410" cy="366"/>
            </a:xfrm>
            <a:custGeom>
              <a:avLst/>
              <a:gdLst/>
              <a:ahLst/>
              <a:cxnLst>
                <a:cxn ang="0">
                  <a:pos x="276" y="149"/>
                </a:cxn>
                <a:cxn ang="0">
                  <a:pos x="297" y="130"/>
                </a:cxn>
                <a:cxn ang="0">
                  <a:pos x="229" y="71"/>
                </a:cxn>
                <a:cxn ang="0">
                  <a:pos x="229" y="19"/>
                </a:cxn>
                <a:cxn ang="0">
                  <a:pos x="201" y="19"/>
                </a:cxn>
                <a:cxn ang="0">
                  <a:pos x="201" y="45"/>
                </a:cxn>
                <a:cxn ang="0">
                  <a:pos x="149" y="0"/>
                </a:cxn>
                <a:cxn ang="0">
                  <a:pos x="0" y="130"/>
                </a:cxn>
                <a:cxn ang="0">
                  <a:pos x="21" y="149"/>
                </a:cxn>
                <a:cxn ang="0">
                  <a:pos x="33" y="137"/>
                </a:cxn>
                <a:cxn ang="0">
                  <a:pos x="33" y="253"/>
                </a:cxn>
                <a:cxn ang="0">
                  <a:pos x="21" y="253"/>
                </a:cxn>
                <a:cxn ang="0">
                  <a:pos x="21" y="265"/>
                </a:cxn>
                <a:cxn ang="0">
                  <a:pos x="276" y="265"/>
                </a:cxn>
                <a:cxn ang="0">
                  <a:pos x="276" y="253"/>
                </a:cxn>
                <a:cxn ang="0">
                  <a:pos x="264" y="253"/>
                </a:cxn>
                <a:cxn ang="0">
                  <a:pos x="264" y="137"/>
                </a:cxn>
                <a:cxn ang="0">
                  <a:pos x="276" y="149"/>
                </a:cxn>
                <a:cxn ang="0">
                  <a:pos x="132" y="253"/>
                </a:cxn>
                <a:cxn ang="0">
                  <a:pos x="66" y="253"/>
                </a:cxn>
                <a:cxn ang="0">
                  <a:pos x="66" y="137"/>
                </a:cxn>
                <a:cxn ang="0">
                  <a:pos x="132" y="137"/>
                </a:cxn>
                <a:cxn ang="0">
                  <a:pos x="132" y="253"/>
                </a:cxn>
                <a:cxn ang="0">
                  <a:pos x="229" y="194"/>
                </a:cxn>
                <a:cxn ang="0">
                  <a:pos x="165" y="194"/>
                </a:cxn>
                <a:cxn ang="0">
                  <a:pos x="165" y="137"/>
                </a:cxn>
                <a:cxn ang="0">
                  <a:pos x="229" y="137"/>
                </a:cxn>
                <a:cxn ang="0">
                  <a:pos x="229" y="194"/>
                </a:cxn>
              </a:cxnLst>
              <a:rect l="0" t="0" r="r" b="b"/>
              <a:pathLst>
                <a:path w="297" h="265">
                  <a:moveTo>
                    <a:pt x="276" y="149"/>
                  </a:moveTo>
                  <a:lnTo>
                    <a:pt x="297" y="130"/>
                  </a:lnTo>
                  <a:lnTo>
                    <a:pt x="229" y="71"/>
                  </a:lnTo>
                  <a:lnTo>
                    <a:pt x="229" y="19"/>
                  </a:lnTo>
                  <a:lnTo>
                    <a:pt x="201" y="19"/>
                  </a:lnTo>
                  <a:lnTo>
                    <a:pt x="201" y="45"/>
                  </a:lnTo>
                  <a:lnTo>
                    <a:pt x="149" y="0"/>
                  </a:lnTo>
                  <a:lnTo>
                    <a:pt x="0" y="130"/>
                  </a:lnTo>
                  <a:lnTo>
                    <a:pt x="21" y="149"/>
                  </a:lnTo>
                  <a:lnTo>
                    <a:pt x="33" y="137"/>
                  </a:lnTo>
                  <a:lnTo>
                    <a:pt x="33" y="253"/>
                  </a:lnTo>
                  <a:lnTo>
                    <a:pt x="21" y="253"/>
                  </a:lnTo>
                  <a:lnTo>
                    <a:pt x="21" y="265"/>
                  </a:lnTo>
                  <a:lnTo>
                    <a:pt x="276" y="265"/>
                  </a:lnTo>
                  <a:lnTo>
                    <a:pt x="276" y="253"/>
                  </a:lnTo>
                  <a:lnTo>
                    <a:pt x="264" y="253"/>
                  </a:lnTo>
                  <a:lnTo>
                    <a:pt x="264" y="137"/>
                  </a:lnTo>
                  <a:lnTo>
                    <a:pt x="276" y="149"/>
                  </a:lnTo>
                  <a:close/>
                  <a:moveTo>
                    <a:pt x="132" y="253"/>
                  </a:moveTo>
                  <a:lnTo>
                    <a:pt x="66" y="253"/>
                  </a:lnTo>
                  <a:lnTo>
                    <a:pt x="66" y="137"/>
                  </a:lnTo>
                  <a:lnTo>
                    <a:pt x="132" y="137"/>
                  </a:lnTo>
                  <a:lnTo>
                    <a:pt x="132" y="253"/>
                  </a:lnTo>
                  <a:close/>
                  <a:moveTo>
                    <a:pt x="229" y="194"/>
                  </a:moveTo>
                  <a:lnTo>
                    <a:pt x="165" y="194"/>
                  </a:lnTo>
                  <a:lnTo>
                    <a:pt x="165" y="137"/>
                  </a:lnTo>
                  <a:lnTo>
                    <a:pt x="229" y="137"/>
                  </a:lnTo>
                  <a:lnTo>
                    <a:pt x="229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0" name="TextBox 249"/>
          <p:cNvSpPr txBox="1"/>
          <p:nvPr/>
        </p:nvSpPr>
        <p:spPr>
          <a:xfrm>
            <a:off x="5812300" y="730003"/>
            <a:ext cx="2893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47B20"/>
                </a:solidFill>
                <a:latin typeface="Verdana"/>
                <a:cs typeface="Verdana"/>
              </a:rPr>
              <a:t>2014</a:t>
            </a:r>
            <a:endParaRPr lang="en-US" sz="8000" dirty="0">
              <a:solidFill>
                <a:srgbClr val="F47B20"/>
              </a:solidFill>
              <a:latin typeface="Verdana"/>
              <a:cs typeface="Verdana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785400" y="4484814"/>
            <a:ext cx="2893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9CCB44"/>
                </a:solidFill>
                <a:latin typeface="Verdana"/>
                <a:cs typeface="Verdana"/>
              </a:rPr>
              <a:t>2029</a:t>
            </a:r>
            <a:endParaRPr lang="en-US" sz="8000" dirty="0">
              <a:solidFill>
                <a:srgbClr val="9CCB4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9625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50102"/>
              </p:ext>
            </p:extLst>
          </p:nvPr>
        </p:nvGraphicFramePr>
        <p:xfrm>
          <a:off x="101601" y="976377"/>
          <a:ext cx="5791200" cy="523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3752"/>
            <a:ext cx="8229600" cy="72428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Supply-Demand Gap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31985" y="1728295"/>
            <a:ext cx="4832239" cy="3263901"/>
            <a:chOff x="785088" y="638205"/>
            <a:chExt cx="4892288" cy="2855936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785088" y="1190907"/>
              <a:ext cx="4892288" cy="2303234"/>
              <a:chOff x="486818" y="1190907"/>
              <a:chExt cx="3033603" cy="2303234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486818" y="1820897"/>
                <a:ext cx="2911308" cy="1673244"/>
                <a:chOff x="486818" y="1731418"/>
                <a:chExt cx="2911308" cy="1591019"/>
              </a:xfrm>
            </p:grpSpPr>
            <p:sp>
              <p:nvSpPr>
                <p:cNvPr id="23" name="TextBox 7"/>
                <p:cNvSpPr txBox="1"/>
                <p:nvPr/>
              </p:nvSpPr>
              <p:spPr>
                <a:xfrm>
                  <a:off x="1014133" y="3018117"/>
                  <a:ext cx="1988995" cy="30432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 anchorCtr="0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en-US" sz="1400" b="1" i="0" strike="noStrike" dirty="0">
                      <a:solidFill>
                        <a:sysClr val="windowText" lastClr="000000"/>
                      </a:solidFill>
                      <a:latin typeface="+mj-lt"/>
                      <a:ea typeface="Calibri"/>
                      <a:cs typeface="Verdana"/>
                    </a:rPr>
                    <a:t>Existing </a:t>
                  </a:r>
                  <a:r>
                    <a:rPr lang="en-US" sz="1400" b="1" i="0" strike="noStrike" dirty="0" smtClean="0">
                      <a:solidFill>
                        <a:sysClr val="windowText" lastClr="000000"/>
                      </a:solidFill>
                      <a:latin typeface="+mj-lt"/>
                      <a:ea typeface="Calibri"/>
                      <a:cs typeface="Verdana"/>
                    </a:rPr>
                    <a:t>Resources</a:t>
                  </a:r>
                  <a:endParaRPr lang="en-US" sz="1400" b="1" i="0" strike="noStrike" dirty="0">
                    <a:solidFill>
                      <a:sysClr val="windowText" lastClr="000000"/>
                    </a:solidFill>
                    <a:latin typeface="+mj-lt"/>
                    <a:ea typeface="Calibri"/>
                    <a:cs typeface="Verdana"/>
                  </a:endParaRPr>
                </a:p>
              </p:txBody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486818" y="1731418"/>
                  <a:ext cx="801091" cy="69330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 anchorCtr="0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en-US" sz="1400" b="1" i="0" strike="noStrike" dirty="0">
                      <a:solidFill>
                        <a:schemeClr val="bg1"/>
                      </a:solidFill>
                      <a:latin typeface="+mj-lt"/>
                      <a:ea typeface="Calibri"/>
                      <a:cs typeface="Verdana"/>
                    </a:rPr>
                    <a:t>Existing Contracts</a:t>
                  </a:r>
                </a:p>
              </p:txBody>
            </p:sp>
            <p:sp>
              <p:nvSpPr>
                <p:cNvPr id="25" name="TextBox 9"/>
                <p:cNvSpPr txBox="1"/>
                <p:nvPr/>
              </p:nvSpPr>
              <p:spPr>
                <a:xfrm>
                  <a:off x="2145796" y="1797760"/>
                  <a:ext cx="1252330" cy="673658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 anchorCtr="0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en-US" sz="1400" b="1" i="0" strike="noStrike" dirty="0">
                      <a:solidFill>
                        <a:srgbClr val="FFFFFF"/>
                      </a:solidFill>
                      <a:latin typeface="+mj-lt"/>
                      <a:ea typeface="Calibri"/>
                      <a:cs typeface="Verdana"/>
                    </a:rPr>
                    <a:t>New Utility-Scale Resources</a:t>
                  </a:r>
                </a:p>
              </p:txBody>
            </p:sp>
          </p:grpSp>
          <p:sp>
            <p:nvSpPr>
              <p:cNvPr id="21" name="TextBox 5"/>
              <p:cNvSpPr txBox="1"/>
              <p:nvPr/>
            </p:nvSpPr>
            <p:spPr>
              <a:xfrm rot="20556822">
                <a:off x="1276636" y="1190907"/>
                <a:ext cx="2243785" cy="37301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en-US" sz="1400" b="1" i="0" strike="noStrike" dirty="0">
                    <a:solidFill>
                      <a:srgbClr val="FFFFFF"/>
                    </a:solidFill>
                    <a:latin typeface="+mj-lt"/>
                    <a:ea typeface="Calibri"/>
                    <a:cs typeface="Verdana"/>
                  </a:rPr>
                  <a:t>New Customer</a:t>
                </a:r>
                <a:r>
                  <a:rPr lang="en-US" sz="1400" b="1" i="0" strike="noStrike" baseline="0" dirty="0">
                    <a:solidFill>
                      <a:srgbClr val="FFFFFF"/>
                    </a:solidFill>
                    <a:latin typeface="+mj-lt"/>
                    <a:ea typeface="Calibri"/>
                    <a:cs typeface="Verdana"/>
                  </a:rPr>
                  <a:t> </a:t>
                </a:r>
                <a:r>
                  <a:rPr lang="en-US" sz="1400" b="1" i="0" strike="noStrike" dirty="0">
                    <a:solidFill>
                      <a:srgbClr val="FFFFFF"/>
                    </a:solidFill>
                    <a:latin typeface="+mj-lt"/>
                    <a:ea typeface="Calibri"/>
                    <a:cs typeface="Verdana"/>
                  </a:rPr>
                  <a:t>Resources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1154114" y="638205"/>
              <a:ext cx="4356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4</a:t>
            </a:fld>
            <a:r>
              <a:rPr 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572" y="976377"/>
            <a:ext cx="33092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 in customer energy requirements expected to resume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resources expected to triple over planning horizon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Expiring purchase contracts means APS will need additional resources by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resource needs anticipated to be met by increasingly diverse and efficient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7"/>
          <p:cNvSpPr txBox="1"/>
          <p:nvPr/>
        </p:nvSpPr>
        <p:spPr bwMode="auto">
          <a:xfrm>
            <a:off x="1717522" y="1540167"/>
            <a:ext cx="2208103" cy="36576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n-US" sz="1400" b="1" i="0" strike="noStrike" dirty="0" smtClean="0">
                <a:solidFill>
                  <a:sysClr val="windowText" lastClr="000000"/>
                </a:solidFill>
                <a:latin typeface="+mj-lt"/>
                <a:ea typeface="Calibri"/>
                <a:cs typeface="Verdana"/>
              </a:rPr>
              <a:t>Demand Requirements</a:t>
            </a:r>
            <a:endParaRPr lang="en-US" sz="1400" b="1" i="0" strike="noStrike" dirty="0">
              <a:solidFill>
                <a:sysClr val="windowText" lastClr="000000"/>
              </a:solidFill>
              <a:latin typeface="+mj-lt"/>
              <a:ea typeface="Calibri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46" y="1917512"/>
            <a:ext cx="3081954" cy="26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872591" y="1349829"/>
            <a:ext cx="3212866" cy="42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Cambria" charset="0"/>
              </a:rPr>
              <a:t>2014-2029</a:t>
            </a:r>
            <a:r>
              <a:rPr kumimoji="0" lang="en-US" sz="2000" i="0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Cambria" charset="0"/>
              </a:rPr>
              <a:t> </a:t>
            </a:r>
            <a:r>
              <a:rPr kumimoji="0" lang="en-US" sz="1100" i="0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Cambria" charset="0"/>
              </a:rPr>
              <a:t>(Forecast)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i="0" strike="noStrike" cap="none" normalizeH="0" baseline="0" noProof="1" smtClean="0">
              <a:ln>
                <a:noFill/>
              </a:ln>
              <a:effectLst/>
              <a:latin typeface="Verdana" pitchFamily="-105" charset="0"/>
              <a:ea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ヒラギノ角ゴ Pro W3" pitchFamily="-105" charset="-128"/>
              </a:rPr>
              <a:t>Future Additional</a:t>
            </a:r>
            <a:r>
              <a:rPr kumimoji="0" lang="en-US" sz="1400" b="1" i="0" u="sng" strike="noStrike" cap="none" normalizeH="0" noProof="1" smtClean="0">
                <a:ln>
                  <a:noFill/>
                </a:ln>
                <a:effectLst/>
                <a:latin typeface="Verdana" pitchFamily="-105" charset="0"/>
                <a:ea typeface="ヒラギノ角ゴ Pro W3" pitchFamily="-105" charset="-128"/>
              </a:rPr>
              <a:t> </a:t>
            </a:r>
            <a:r>
              <a:rPr kumimoji="0" lang="en-US" sz="1400" b="1" i="0" u="sng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ヒラギノ角ゴ Pro W3" pitchFamily="-105" charset="-128"/>
              </a:rPr>
              <a:t>Resources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Times New Roman" pitchFamily="-105" charset="0"/>
              </a:rPr>
              <a:t>7,267 MW Expected at Peak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noProof="1" smtClean="0">
              <a:ln>
                <a:noFill/>
              </a:ln>
              <a:effectLst/>
              <a:latin typeface="Verdana" pitchFamily="-105" charset="0"/>
              <a:ea typeface="Times New Roman" pitchFamily="-105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Times New Roman" pitchFamily="-105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a.   </a:t>
            </a:r>
            <a:r>
              <a:rPr lang="en-US" sz="1200" b="1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New Utility-Scale Resources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	 Natural Gas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 4,817 MW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>
                <a:latin typeface="Verdana"/>
                <a:ea typeface="Cambria" charset="0"/>
                <a:cs typeface="Verdana"/>
                <a:sym typeface="Symbol" pitchFamily="-105" charset="2"/>
              </a:rPr>
              <a:t>	</a:t>
            </a: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Renewable Energy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>
                <a:latin typeface="Verdana"/>
                <a:ea typeface="Cambria" charset="0"/>
                <a:cs typeface="Verdana"/>
                <a:sym typeface="Symbol" pitchFamily="-105" charset="2"/>
              </a:rPr>
              <a:t> </a:t>
            </a: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467 MW </a:t>
            </a:r>
            <a:r>
              <a:rPr lang="en-US" sz="9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(1,018 MW nameplate capacity)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500" noProof="1" smtClean="0">
              <a:latin typeface="Verdana"/>
              <a:ea typeface="Cambria" charset="0"/>
              <a:cs typeface="Verdana"/>
              <a:sym typeface="Symbol" pitchFamily="-105" charset="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LcPeriod" startAt="2"/>
              <a:tabLst/>
            </a:pPr>
            <a:r>
              <a:rPr lang="en-US" sz="1100" b="1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</a:t>
            </a:r>
            <a:r>
              <a:rPr lang="en-US" sz="1200" b="1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New Customer Resources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 Energy Efficiency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 1,447 MW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 Distributed Energy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 261 MW </a:t>
            </a:r>
            <a:r>
              <a:rPr lang="en-US" sz="9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(722 MW nameplate capacity)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 Demand Response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noProof="1" smtClean="0">
                <a:latin typeface="Verdana"/>
                <a:ea typeface="Cambria" charset="0"/>
                <a:cs typeface="Verdana"/>
                <a:sym typeface="Symbol" pitchFamily="-105" charset="2"/>
              </a:rPr>
              <a:t>      275 MW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noProof="1" smtClean="0">
              <a:latin typeface="Verdana"/>
              <a:ea typeface="Cambria" charset="0"/>
              <a:cs typeface="Verdana"/>
              <a:sym typeface="Symbol" pitchFamily="-105" charset="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2"/>
              <a:tabLst/>
            </a:pPr>
            <a:endParaRPr kumimoji="0" sz="900" b="0" i="0" u="none" strike="noStrike" cap="none" normalizeH="0" baseline="0" noProof="1" smtClean="0">
              <a:ln>
                <a:noFill/>
              </a:ln>
              <a:effectLst/>
              <a:latin typeface="Verdana"/>
              <a:ea typeface="ヒラギノ角ゴ Pro W3" pitchFamily="-105" charset="-128"/>
              <a:cs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sz="1200" b="0" i="0" u="none" strike="noStrike" cap="none" normalizeH="0" baseline="0" noProof="1" smtClean="0">
              <a:ln>
                <a:noFill/>
              </a:ln>
              <a:effectLst/>
              <a:latin typeface="Verdana" pitchFamily="-105" charset="0"/>
              <a:ea typeface="Times New Roman" pitchFamily="-105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Times New Roman" pitchFamily="-105" charset="0"/>
              <a:ea typeface="Times New Roman" pitchFamily="-105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447932" y="148370"/>
            <a:ext cx="7758750" cy="555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0000" rIns="0" bIns="90000">
            <a:noAutofit/>
          </a:bodyPr>
          <a:lstStyle/>
          <a:p>
            <a:pPr defTabSz="801688">
              <a:spcAft>
                <a:spcPts val="6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 Future Resources</a:t>
            </a:r>
          </a:p>
          <a:p>
            <a:pPr defTabSz="801688"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 2014 Selected Portfolio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452" y="1535993"/>
            <a:ext cx="5512293" cy="5170412"/>
            <a:chOff x="343514" y="1771980"/>
            <a:chExt cx="4984871" cy="47629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431" y="2865034"/>
              <a:ext cx="2117637" cy="1278136"/>
            </a:xfrm>
            <a:prstGeom prst="rect">
              <a:avLst/>
            </a:prstGeom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40189" y="4391526"/>
              <a:ext cx="204787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sz="2400" b="0" i="0" u="sng" strike="noStrike" cap="none" normalizeH="0" baseline="0" noProof="1" smtClean="0">
                  <a:ln>
                    <a:noFill/>
                  </a:ln>
                  <a:effectLst/>
                  <a:latin typeface="Verdana" pitchFamily="-105" charset="0"/>
                  <a:ea typeface="Times New Roman" pitchFamily="-105" charset="0"/>
                </a:rPr>
                <a:t>2014</a:t>
              </a:r>
              <a:endParaRPr kumimoji="0" lang="en-US" sz="2400" b="0" i="0" u="sng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Times New Roman" pitchFamily="-105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sz="500" b="0" i="0" u="sng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Times New Roman" pitchFamily="-105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8,124 </a:t>
              </a:r>
              <a:r>
                <a:rPr kumimoji="0" sz="1400" b="0" i="0" u="none" strike="noStrike" cap="none" normalizeH="0" baseline="0" noProof="1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MW</a:t>
              </a: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 </a:t>
              </a:r>
              <a:endParaRPr kumimoji="0" lang="en-US" sz="1400" b="0" i="0" u="none" strike="noStrike" cap="none" normalizeH="0" baseline="0" noProof="1" smtClean="0">
                <a:ln>
                  <a:noFill/>
                </a:ln>
                <a:effectLst/>
                <a:latin typeface="Verdana"/>
                <a:ea typeface="ヒラギノ角ゴ Pro W3" pitchFamily="-105" charset="-128"/>
                <a:cs typeface="Verdan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noProof="1" smtClean="0">
                  <a:latin typeface="Verdana"/>
                  <a:ea typeface="ヒラギノ角ゴ Pro W3" pitchFamily="-105" charset="-128"/>
                  <a:cs typeface="Verdana"/>
                </a:rPr>
                <a:t>pe</a:t>
              </a:r>
              <a:r>
                <a:rPr kumimoji="0" lang="en-US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ak requirement</a:t>
              </a:r>
              <a:endParaRPr kumimoji="0" sz="1400" b="0" i="0" u="none" strike="noStrike" cap="none" normalizeH="0" baseline="0" noProof="1" smtClean="0">
                <a:ln>
                  <a:noFill/>
                </a:ln>
                <a:effectLst/>
                <a:latin typeface="Verdana"/>
                <a:ea typeface="ヒラギノ角ゴ Pro W3" pitchFamily="-105" charset="-128"/>
                <a:cs typeface="Verdan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100</a:t>
              </a:r>
              <a:r>
                <a:rPr kumimoji="0" sz="1400" b="0" i="0" u="none" strike="noStrike" cap="none" normalizeH="0" baseline="0" noProof="1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% met</a:t>
              </a: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 </a:t>
              </a:r>
              <a:r>
                <a:rPr kumimoji="0" lang="en-US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with existing resources</a:t>
              </a:r>
              <a:endParaRPr lang="en-US" sz="1400" noProof="1" smtClean="0">
                <a:latin typeface="Verdana"/>
                <a:ea typeface="Cambria" charset="0"/>
                <a:cs typeface="Verdana"/>
                <a:sym typeface="Symbol" pitchFamily="-105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-105" charset="0"/>
                <a:ea typeface="Times New Roman" pitchFamily="-105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090010" y="4391795"/>
              <a:ext cx="223837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sz="2400" b="0" i="0" u="sng" strike="noStrike" cap="none" normalizeH="0" baseline="0" noProof="1" smtClean="0">
                  <a:ln>
                    <a:noFill/>
                  </a:ln>
                  <a:effectLst/>
                  <a:latin typeface="Verdana" pitchFamily="-105" charset="0"/>
                  <a:ea typeface="Times New Roman" pitchFamily="-105" charset="0"/>
                </a:rPr>
                <a:t>2029</a:t>
              </a:r>
              <a:endParaRPr kumimoji="0" lang="en-US" sz="2400" b="0" i="0" u="sng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Times New Roman" pitchFamily="-105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sz="500" b="0" i="0" u="sng" strike="noStrike" cap="none" normalizeH="0" baseline="0" noProof="1" smtClean="0">
                <a:ln>
                  <a:noFill/>
                </a:ln>
                <a:effectLst/>
                <a:latin typeface="Verdana" pitchFamily="-105" charset="0"/>
                <a:ea typeface="Times New Roman" pitchFamily="-105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12,982 </a:t>
              </a:r>
              <a:r>
                <a:rPr kumimoji="0" sz="1400" b="0" i="0" u="none" strike="noStrike" cap="none" normalizeH="0" baseline="0" noProof="1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MW</a:t>
              </a: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 </a:t>
              </a:r>
              <a:endParaRPr kumimoji="0" lang="en-US" sz="1400" b="0" i="0" u="none" strike="noStrike" cap="none" normalizeH="0" baseline="0" noProof="1" smtClean="0">
                <a:ln>
                  <a:noFill/>
                </a:ln>
                <a:effectLst/>
                <a:latin typeface="Verdana"/>
                <a:ea typeface="ヒラギノ角ゴ Pro W3" pitchFamily="-105" charset="-128"/>
                <a:cs typeface="Verdan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noProof="1">
                  <a:latin typeface="Verdana"/>
                  <a:ea typeface="ヒラギノ角ゴ Pro W3" pitchFamily="-105" charset="-128"/>
                  <a:cs typeface="Verdana"/>
                </a:rPr>
                <a:t>p</a:t>
              </a:r>
              <a:r>
                <a:rPr kumimoji="0" lang="en-US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eak requirement</a:t>
              </a:r>
              <a:endParaRPr kumimoji="0" sz="1400" b="0" i="0" u="none" strike="noStrike" cap="none" normalizeH="0" baseline="0" noProof="1" smtClean="0">
                <a:ln>
                  <a:noFill/>
                </a:ln>
                <a:effectLst/>
                <a:latin typeface="Verdana"/>
                <a:ea typeface="ヒラギノ角ゴ Pro W3" pitchFamily="-105" charset="-128"/>
                <a:cs typeface="Verdana"/>
              </a:endParaRPr>
            </a:p>
            <a:p>
              <a:pPr marL="57150" marR="0" lvl="0" indent="-5715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45</a:t>
              </a: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% met with </a:t>
              </a:r>
              <a:endParaRPr kumimoji="0" lang="en-US" sz="1400" b="0" i="0" u="none" strike="noStrike" cap="none" normalizeH="0" baseline="0" noProof="1" smtClean="0">
                <a:ln>
                  <a:noFill/>
                </a:ln>
                <a:effectLst/>
                <a:latin typeface="Verdana"/>
                <a:ea typeface="ヒラギノ角ゴ Pro W3" pitchFamily="-105" charset="-128"/>
                <a:cs typeface="Verdana"/>
              </a:endParaRPr>
            </a:p>
            <a:p>
              <a:pPr marL="57150" marR="0" lvl="0" indent="-5715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sz="1400" b="0" i="0" u="none" strike="noStrike" cap="none" normalizeH="0" baseline="0" noProof="1" smtClean="0">
                  <a:ln>
                    <a:noFill/>
                  </a:ln>
                  <a:effectLst/>
                  <a:latin typeface="Verdana"/>
                  <a:ea typeface="ヒラギノ角ゴ Pro W3" pitchFamily="-105" charset="-128"/>
                  <a:cs typeface="Verdana"/>
                </a:rPr>
                <a:t>existing resources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pitchFamily="-105" charset="0"/>
                <a:ea typeface="Times New Roman" pitchFamily="-105" charset="0"/>
              </a:endParaRPr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3887469" y="3215506"/>
              <a:ext cx="1185051" cy="841764"/>
              <a:chOff x="2978409" y="1912032"/>
              <a:chExt cx="965354" cy="685708"/>
            </a:xfrm>
          </p:grpSpPr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2978409" y="2164551"/>
                <a:ext cx="457200" cy="433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sz="1200" b="0" i="0" u="none" strike="noStrike" cap="none" normalizeH="0" baseline="0" noProof="1">
                    <a:ln>
                      <a:noFill/>
                    </a:ln>
                    <a:effectLst/>
                    <a:latin typeface="Cambria" charset="0"/>
                    <a:ea typeface="Times New Roman" pitchFamily="-105" charset="0"/>
                  </a:rPr>
                  <a:t> </a:t>
                </a:r>
                <a:r>
                  <a:rPr kumimoji="0" sz="1600" b="0" i="0" u="none" strike="noStrike" cap="none" normalizeH="0" baseline="0" noProof="1">
                    <a:ln>
                      <a:noFill/>
                    </a:ln>
                    <a:effectLst/>
                    <a:latin typeface="Verdana" pitchFamily="-105" charset="0"/>
                    <a:ea typeface="Times New Roman" pitchFamily="-105" charset="0"/>
                  </a:rPr>
                  <a:t> b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sz="1600" b="0" i="0" u="sng" strike="noStrike" cap="none" normalizeH="0" baseline="0" noProof="1">
                    <a:ln>
                      <a:noFill/>
                    </a:ln>
                    <a:effectLst/>
                    <a:latin typeface="Verdana" pitchFamily="-105" charset="0"/>
                    <a:ea typeface="Times New Roman" pitchFamily="-105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Times New Roman" pitchFamily="-105" charset="0"/>
                  <a:ea typeface="Times New Roman" pitchFamily="-105" charset="0"/>
                </a:endParaRPr>
              </a:p>
            </p:txBody>
          </p:sp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3486563" y="1912032"/>
                <a:ext cx="457200" cy="55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sz="1200" b="0" i="0" u="none" strike="noStrike" cap="none" normalizeH="0" baseline="0" noProof="1">
                    <a:ln>
                      <a:noFill/>
                    </a:ln>
                    <a:effectLst/>
                    <a:latin typeface="Cambria" charset="0"/>
                    <a:ea typeface="Times New Roman" pitchFamily="-105" charset="0"/>
                  </a:rPr>
                  <a:t> </a:t>
                </a:r>
                <a:r>
                  <a:rPr kumimoji="0" sz="1600" b="0" i="0" u="none" strike="noStrike" cap="none" normalizeH="0" baseline="0" noProof="1">
                    <a:ln>
                      <a:noFill/>
                    </a:ln>
                    <a:effectLst/>
                    <a:latin typeface="Verdana" pitchFamily="-105" charset="0"/>
                    <a:ea typeface="Times New Roman" pitchFamily="-105" charset="0"/>
                  </a:rPr>
                  <a:t> a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sz="1600" b="0" i="0" u="sng" strike="noStrike" cap="none" normalizeH="0" baseline="0" noProof="1">
                    <a:ln>
                      <a:noFill/>
                    </a:ln>
                    <a:effectLst/>
                    <a:latin typeface="Verdana" pitchFamily="-105" charset="0"/>
                    <a:ea typeface="Times New Roman" pitchFamily="-105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effectLst/>
                  <a:latin typeface="Times New Roman" pitchFamily="-105" charset="0"/>
                  <a:ea typeface="Times New Roman" pitchFamily="-105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35065" y="1783128"/>
              <a:ext cx="2032027" cy="613053"/>
              <a:chOff x="1898481" y="4703288"/>
              <a:chExt cx="1695197" cy="613053"/>
            </a:xfrm>
          </p:grpSpPr>
          <p:sp>
            <p:nvSpPr>
              <p:cNvPr id="26" name="Rectangle 25"/>
              <p:cNvSpPr>
                <a:spLocks noChangeAspect="1"/>
              </p:cNvSpPr>
              <p:nvPr/>
            </p:nvSpPr>
            <p:spPr>
              <a:xfrm>
                <a:off x="1898483" y="4932366"/>
                <a:ext cx="146299" cy="146299"/>
              </a:xfrm>
              <a:prstGeom prst="rect">
                <a:avLst/>
              </a:prstGeom>
              <a:gradFill>
                <a:gsLst>
                  <a:gs pos="0">
                    <a:srgbClr val="6A1643"/>
                  </a:gs>
                  <a:gs pos="100000">
                    <a:srgbClr val="E21665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>
              <a:xfrm>
                <a:off x="1898483" y="5145916"/>
                <a:ext cx="146299" cy="146299"/>
              </a:xfrm>
              <a:prstGeom prst="rect">
                <a:avLst/>
              </a:prstGeom>
              <a:gradFill>
                <a:gsLst>
                  <a:gs pos="0">
                    <a:srgbClr val="6C8D30"/>
                  </a:gs>
                  <a:gs pos="96000">
                    <a:srgbClr val="9CCB44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grpSp>
            <p:nvGrpSpPr>
              <p:cNvPr id="28" name="Group 27"/>
              <p:cNvGrpSpPr/>
              <p:nvPr/>
            </p:nvGrpSpPr>
            <p:grpSpPr>
              <a:xfrm>
                <a:off x="1898481" y="4703288"/>
                <a:ext cx="1693965" cy="200055"/>
                <a:chOff x="1898481" y="4703288"/>
                <a:chExt cx="1693965" cy="200055"/>
              </a:xfrm>
            </p:grpSpPr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1898481" y="4732919"/>
                  <a:ext cx="146299" cy="146299"/>
                </a:xfrm>
                <a:prstGeom prst="rect">
                  <a:avLst/>
                </a:prstGeom>
                <a:gradFill>
                  <a:gsLst>
                    <a:gs pos="0">
                      <a:srgbClr val="005993"/>
                    </a:gs>
                    <a:gs pos="100000">
                      <a:srgbClr val="00BDDF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009178" y="4703288"/>
                  <a:ext cx="1583268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smtClean="0">
                      <a:latin typeface="Verdana"/>
                      <a:cs typeface="Verdana"/>
                    </a:rPr>
                    <a:t>Existing Utility-Scale Resources</a:t>
                  </a:r>
                  <a:endParaRPr lang="en-US" sz="800" b="1" dirty="0">
                    <a:latin typeface="Verdana"/>
                    <a:cs typeface="Verdana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009190" y="4903343"/>
                <a:ext cx="158326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Verdana"/>
                    <a:cs typeface="Verdana"/>
                  </a:rPr>
                  <a:t>Existing Contracts</a:t>
                </a:r>
                <a:endParaRPr lang="en-US" sz="800" b="1" dirty="0">
                  <a:latin typeface="Verdana"/>
                  <a:cs typeface="Verdana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10410" y="5116286"/>
                <a:ext cx="158326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Verdana"/>
                    <a:cs typeface="Verdana"/>
                  </a:rPr>
                  <a:t>Existing Customer Resources</a:t>
                </a:r>
                <a:endParaRPr lang="en-US" sz="800" b="1" dirty="0">
                  <a:latin typeface="Verdana"/>
                  <a:cs typeface="Verdana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180852" y="1771980"/>
              <a:ext cx="2000747" cy="455866"/>
              <a:chOff x="1497245" y="5123089"/>
              <a:chExt cx="1745431" cy="45586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98175" y="5123089"/>
                <a:ext cx="1744501" cy="225389"/>
                <a:chOff x="1498175" y="5123089"/>
                <a:chExt cx="1744501" cy="225389"/>
              </a:xfrm>
            </p:grpSpPr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1524268" y="5163240"/>
                  <a:ext cx="146299" cy="146299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96000">
                      <a:schemeClr val="bg1">
                        <a:lumMod val="95000"/>
                      </a:schemeClr>
                    </a:gs>
                  </a:gsLst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498175" y="5123089"/>
                  <a:ext cx="16933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>
                      <a:latin typeface="Verdana"/>
                      <a:cs typeface="Verdana"/>
                    </a:rPr>
                    <a:t>a</a:t>
                  </a:r>
                  <a:endParaRPr lang="en-US" sz="900" b="1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659408" y="5148423"/>
                  <a:ext cx="1583268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smtClean="0">
                      <a:latin typeface="Verdana"/>
                      <a:cs typeface="Verdana"/>
                    </a:rPr>
                    <a:t>New Utility-Scale Resources</a:t>
                  </a:r>
                  <a:endParaRPr lang="en-US" sz="800" b="1" dirty="0">
                    <a:latin typeface="Verdana"/>
                    <a:cs typeface="Verdana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497245" y="5361968"/>
                <a:ext cx="1745431" cy="216987"/>
                <a:chOff x="1497245" y="5361968"/>
                <a:chExt cx="1745431" cy="216987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524268" y="5378900"/>
                  <a:ext cx="1718408" cy="200055"/>
                  <a:chOff x="1524268" y="5378900"/>
                  <a:chExt cx="1718408" cy="200055"/>
                </a:xfrm>
              </p:grpSpPr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1524268" y="5381718"/>
                    <a:ext cx="146299" cy="146299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96000">
                        <a:schemeClr val="bg1">
                          <a:lumMod val="95000"/>
                        </a:schemeClr>
                      </a:gs>
                    </a:gsLst>
                  </a:gradFill>
                  <a:ln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659408" y="5378900"/>
                    <a:ext cx="158326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b="1" dirty="0" smtClean="0">
                        <a:latin typeface="Verdana"/>
                        <a:cs typeface="Verdana"/>
                      </a:rPr>
                      <a:t>New Customer Resources</a:t>
                    </a:r>
                    <a:endParaRPr lang="en-US" sz="800" b="1" dirty="0">
                      <a:latin typeface="Verdana"/>
                      <a:cs typeface="Verdana"/>
                    </a:endParaRPr>
                  </a:p>
                </p:txBody>
              </p: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1497245" y="5361968"/>
                  <a:ext cx="16933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latin typeface="Verdana"/>
                      <a:cs typeface="Verdana"/>
                    </a:rPr>
                    <a:t>b</a:t>
                  </a:r>
                </a:p>
              </p:txBody>
            </p:sp>
          </p:grpSp>
        </p:grpSp>
        <p:sp>
          <p:nvSpPr>
            <p:cNvPr id="45" name="Slide Number Placeholder 106"/>
            <p:cNvSpPr txBox="1">
              <a:spLocks/>
            </p:cNvSpPr>
            <p:nvPr/>
          </p:nvSpPr>
          <p:spPr>
            <a:xfrm>
              <a:off x="343514" y="6169774"/>
              <a:ext cx="422848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</a:t>
              </a:r>
              <a:fld id="{45ADEFFF-70A5-EF42-A57E-37AA596FBA2C}" type="slidenum">
                <a:rPr lang="en-US" sz="160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pPr algn="l"/>
                <a:t>5</a:t>
              </a:fld>
              <a:endPara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646102"/>
              </p:ext>
            </p:extLst>
          </p:nvPr>
        </p:nvGraphicFramePr>
        <p:xfrm>
          <a:off x="202123" y="1027647"/>
          <a:ext cx="5094621" cy="496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631"/>
            <a:ext cx="8229600" cy="7812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Portfolios Considered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2029 Capacity Comparison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3219" y="1032439"/>
            <a:ext cx="33866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 2014 Selected Portfolio is being 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chosen because it provides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combination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flexibility to support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 reliability and renewable energy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for discussion of uncertainties in upcoming coal fleet decisions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6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65292" y="5381799"/>
            <a:ext cx="4327927" cy="716537"/>
            <a:chOff x="1341111" y="5017572"/>
            <a:chExt cx="4327927" cy="716537"/>
          </a:xfrm>
        </p:grpSpPr>
        <p:grpSp>
          <p:nvGrpSpPr>
            <p:cNvPr id="5" name="Group 4"/>
            <p:cNvGrpSpPr/>
            <p:nvPr/>
          </p:nvGrpSpPr>
          <p:grpSpPr>
            <a:xfrm>
              <a:off x="1341115" y="5233011"/>
              <a:ext cx="3905798" cy="261610"/>
              <a:chOff x="1341115" y="5396301"/>
              <a:chExt cx="3905798" cy="2616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41115" y="5464531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9BCB44"/>
                  </a:gs>
                  <a:gs pos="97917">
                    <a:srgbClr val="009851"/>
                  </a:gs>
                  <a:gs pos="70000">
                    <a:srgbClr val="4CA942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02223" y="5396301"/>
                <a:ext cx="37446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Renewable Energy (nameplate)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41111" y="5472499"/>
              <a:ext cx="3905798" cy="261610"/>
              <a:chOff x="1341115" y="5439845"/>
              <a:chExt cx="3905798" cy="26161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341115" y="5497189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00BDDF"/>
                  </a:gs>
                  <a:gs pos="97917">
                    <a:srgbClr val="254061"/>
                  </a:gs>
                  <a:gs pos="70000">
                    <a:srgbClr val="0078C9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02223" y="5439845"/>
                <a:ext cx="37446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Natural Gas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341111" y="5017572"/>
              <a:ext cx="3905802" cy="261610"/>
              <a:chOff x="1341111" y="5115546"/>
              <a:chExt cx="3905802" cy="26161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502223" y="5115546"/>
                <a:ext cx="37446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Energy Efficiency &amp; Demand Response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41111" y="5170605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E21665"/>
                  </a:gs>
                  <a:gs pos="97917">
                    <a:srgbClr val="6A1643"/>
                  </a:gs>
                  <a:gs pos="70000">
                    <a:srgbClr val="9C0059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40374" y="5230173"/>
              <a:ext cx="1728664" cy="261610"/>
              <a:chOff x="3940382" y="4990689"/>
              <a:chExt cx="1728664" cy="26161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940382" y="5058919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chemeClr val="bg1">
                      <a:lumMod val="75000"/>
                    </a:schemeClr>
                  </a:gs>
                  <a:gs pos="97917">
                    <a:schemeClr val="bg1">
                      <a:lumMod val="50000"/>
                    </a:schemeClr>
                  </a:gs>
                  <a:gs pos="69000">
                    <a:schemeClr val="bg1">
                      <a:lumMod val="65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79718" y="4990689"/>
                <a:ext cx="15893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Coal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940717" y="5459996"/>
              <a:ext cx="1698455" cy="261610"/>
              <a:chOff x="3940729" y="5013682"/>
              <a:chExt cx="1698455" cy="26161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940729" y="5072545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FBB040"/>
                  </a:gs>
                  <a:gs pos="97917">
                    <a:srgbClr val="EE2A24"/>
                  </a:gs>
                  <a:gs pos="70000">
                    <a:srgbClr val="F47B20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82509" y="5013682"/>
                <a:ext cx="1556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Nuclear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355910" y="1687049"/>
            <a:ext cx="690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14,111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1366" y="5811511"/>
            <a:ext cx="279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Coal Reduction Portfolio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771006"/>
              </p:ext>
            </p:extLst>
          </p:nvPr>
        </p:nvGraphicFramePr>
        <p:xfrm>
          <a:off x="98490" y="1126108"/>
          <a:ext cx="5342911" cy="496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50" y="201756"/>
            <a:ext cx="7916783" cy="7812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Mix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vs 2029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7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05370" y="5409950"/>
            <a:ext cx="3936031" cy="716537"/>
            <a:chOff x="1341111" y="5017572"/>
            <a:chExt cx="3936031" cy="716537"/>
          </a:xfrm>
        </p:grpSpPr>
        <p:grpSp>
          <p:nvGrpSpPr>
            <p:cNvPr id="5" name="Group 4"/>
            <p:cNvGrpSpPr/>
            <p:nvPr/>
          </p:nvGrpSpPr>
          <p:grpSpPr>
            <a:xfrm>
              <a:off x="1341115" y="5233011"/>
              <a:ext cx="3905798" cy="261610"/>
              <a:chOff x="1341115" y="5396301"/>
              <a:chExt cx="3905798" cy="2616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41115" y="5464531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9BCB44"/>
                  </a:gs>
                  <a:gs pos="97917">
                    <a:srgbClr val="009851"/>
                  </a:gs>
                  <a:gs pos="70000">
                    <a:srgbClr val="4CA942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02223" y="5396301"/>
                <a:ext cx="37446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Renewable Energy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41111" y="5472499"/>
              <a:ext cx="3905798" cy="261610"/>
              <a:chOff x="1341115" y="5439845"/>
              <a:chExt cx="3905798" cy="26161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341115" y="5497189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00BDDF"/>
                  </a:gs>
                  <a:gs pos="97917">
                    <a:srgbClr val="254061"/>
                  </a:gs>
                  <a:gs pos="70000">
                    <a:srgbClr val="0078C9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02223" y="5439845"/>
                <a:ext cx="37446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Natural Gas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341111" y="5017572"/>
              <a:ext cx="3905802" cy="261610"/>
              <a:chOff x="1341111" y="5115546"/>
              <a:chExt cx="3905802" cy="26161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502223" y="5115546"/>
                <a:ext cx="37446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Energy Efficiency &amp; Demand Response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41111" y="5170605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E21665"/>
                  </a:gs>
                  <a:gs pos="97917">
                    <a:srgbClr val="6A1643"/>
                  </a:gs>
                  <a:gs pos="70000">
                    <a:srgbClr val="9C0059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548478" y="5230173"/>
              <a:ext cx="1728664" cy="261610"/>
              <a:chOff x="3548486" y="4990689"/>
              <a:chExt cx="1728664" cy="26161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548486" y="5058919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chemeClr val="bg1">
                      <a:lumMod val="75000"/>
                    </a:schemeClr>
                  </a:gs>
                  <a:gs pos="97917">
                    <a:schemeClr val="bg1">
                      <a:lumMod val="50000"/>
                    </a:schemeClr>
                  </a:gs>
                  <a:gs pos="69000">
                    <a:schemeClr val="bg1">
                      <a:lumMod val="65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87822" y="4990689"/>
                <a:ext cx="15893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Coal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48478" y="5459996"/>
              <a:ext cx="1698455" cy="261610"/>
              <a:chOff x="3548490" y="5013682"/>
              <a:chExt cx="1698455" cy="26161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548490" y="5072545"/>
                <a:ext cx="137160" cy="137160"/>
              </a:xfrm>
              <a:prstGeom prst="rect">
                <a:avLst/>
              </a:prstGeom>
              <a:gradFill>
                <a:gsLst>
                  <a:gs pos="19000">
                    <a:srgbClr val="FBB040"/>
                  </a:gs>
                  <a:gs pos="97917">
                    <a:srgbClr val="EE2A24"/>
                  </a:gs>
                  <a:gs pos="70000">
                    <a:srgbClr val="F47B20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90270" y="5013682"/>
                <a:ext cx="1556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Nuclear</a:t>
                </a:r>
                <a:endPara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5491053" y="1020621"/>
            <a:ext cx="33565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four portfolios considered, all have a diverse resource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Renewables and coal primary resources being flexed in portfolio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gas resources used to balance out remaining needs by providing summer capacity and operational flexibility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4720" y="5848422"/>
            <a:ext cx="279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Coal Reduction Portfolio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1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447932" y="213686"/>
            <a:ext cx="7758750" cy="555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0000" rIns="0" bIns="90000">
            <a:noAutofit/>
          </a:bodyPr>
          <a:lstStyle/>
          <a:p>
            <a:pPr defTabSz="801688">
              <a:spcAft>
                <a:spcPts val="6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Comparative Revenue Requirements</a:t>
            </a:r>
          </a:p>
          <a:p>
            <a:pPr defTabSz="801688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Differences from Apr 2014 Selected Portfolio in 2029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84594"/>
              </p:ext>
            </p:extLst>
          </p:nvPr>
        </p:nvGraphicFramePr>
        <p:xfrm>
          <a:off x="430601" y="2293882"/>
          <a:ext cx="2640403" cy="3206069"/>
        </p:xfrm>
        <a:graphic>
          <a:graphicData uri="http://schemas.openxmlformats.org/drawingml/2006/table">
            <a:tbl>
              <a:tblPr firstRow="1" bandRow="1">
                <a:solidFill>
                  <a:srgbClr val="005993"/>
                </a:solidFill>
                <a:tableStyleId>{5C22544A-7EE6-4342-B048-85BDC9FD1C3A}</a:tableStyleId>
              </a:tblPr>
              <a:tblGrid>
                <a:gridCol w="1251076"/>
                <a:gridCol w="1389327"/>
              </a:tblGrid>
              <a:tr h="87031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Portfolio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6A16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2029 Revenue</a:t>
                      </a:r>
                      <a:r>
                        <a:rPr lang="en-US" sz="1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Requirement $BB (</a:t>
                      </a:r>
                      <a:r>
                        <a:rPr lang="en-US" sz="1100" b="1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NPV</a:t>
                      </a:r>
                      <a:r>
                        <a:rPr lang="en-US" sz="1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6A1643"/>
                    </a:solidFill>
                  </a:tcPr>
                </a:tc>
              </a:tr>
              <a:tr h="536277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r>
                        <a:rPr lang="en-US" sz="1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2014 </a:t>
                      </a:r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Selected</a:t>
                      </a:r>
                      <a:r>
                        <a:rPr lang="en-US" sz="1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$29.3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943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Enhanced Renewable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$29.9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672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Sept 2014 Selected*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$29.2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3313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Coal-to-Gas Conversion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$29.3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8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82689" y="1752600"/>
            <a:ext cx="6128101" cy="4301350"/>
            <a:chOff x="-209862" y="1543986"/>
            <a:chExt cx="6625148" cy="4524186"/>
          </a:xfrm>
        </p:grpSpPr>
        <p:grpSp>
          <p:nvGrpSpPr>
            <p:cNvPr id="19" name="Group 18"/>
            <p:cNvGrpSpPr/>
            <p:nvPr/>
          </p:nvGrpSpPr>
          <p:grpSpPr>
            <a:xfrm>
              <a:off x="-209862" y="1543986"/>
              <a:ext cx="5546360" cy="4105620"/>
              <a:chOff x="172266" y="1433244"/>
              <a:chExt cx="6149471" cy="4111432"/>
            </a:xfrm>
          </p:grpSpPr>
          <p:graphicFrame>
            <p:nvGraphicFramePr>
              <p:cNvPr id="7" name="Chart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4320827"/>
                  </p:ext>
                </p:extLst>
              </p:nvPr>
            </p:nvGraphicFramePr>
            <p:xfrm>
              <a:off x="172266" y="1433244"/>
              <a:ext cx="6149471" cy="41114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8" name="Straight Connector 7"/>
              <p:cNvCxnSpPr/>
              <p:nvPr/>
            </p:nvCxnSpPr>
            <p:spPr>
              <a:xfrm>
                <a:off x="1510392" y="4596639"/>
                <a:ext cx="4654832" cy="0"/>
              </a:xfrm>
              <a:prstGeom prst="line">
                <a:avLst/>
              </a:prstGeom>
              <a:ln w="38100">
                <a:solidFill>
                  <a:srgbClr val="6A16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112146" y="5470485"/>
              <a:ext cx="1214203" cy="58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Enhanced Renewable Portfolio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9655" y="5467537"/>
              <a:ext cx="1214203" cy="58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Sept 2014 Selected Portfolio*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9777" y="5485474"/>
              <a:ext cx="1209312" cy="58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Coal-to-Gas Conversion Portfolio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455" y="2026943"/>
              <a:ext cx="1602467" cy="29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+$634 MM</a:t>
              </a:r>
              <a:endPara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4402" y="5068162"/>
              <a:ext cx="1317821" cy="29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$106 MM</a:t>
              </a:r>
              <a:endPara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9499" y="4324870"/>
              <a:ext cx="1317821" cy="29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+$29 MM</a:t>
              </a:r>
              <a:endPara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7465" y="4458525"/>
              <a:ext cx="1317821" cy="72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Apr 2014 Selected Portfolio</a:t>
              </a:r>
              <a:endParaRPr lang="en-US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4336" y="5776951"/>
            <a:ext cx="279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Coal Reduction Portfolio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8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0529" y="175567"/>
            <a:ext cx="8480425" cy="59485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>
                <a:latin typeface="Verdana" pitchFamily="34" charset="0"/>
                <a:cs typeface="Verdana" pitchFamily="34" charset="0"/>
              </a:rPr>
              <a:t>Evolving Customer Demand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203377" y="1276847"/>
            <a:ext cx="3738050" cy="445331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 of solar PV changes customer energy consumption patterns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Generators must be able to start and stop multiple times per day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 starting and ramping capability is required in responding to intermittent output of renewable resources</a:t>
            </a:r>
          </a:p>
        </p:txBody>
      </p:sp>
      <p:sp>
        <p:nvSpPr>
          <p:cNvPr id="7" name="Slide Number Placeholder 106"/>
          <p:cNvSpPr txBox="1">
            <a:spLocks/>
          </p:cNvSpPr>
          <p:nvPr/>
        </p:nvSpPr>
        <p:spPr>
          <a:xfrm>
            <a:off x="343514" y="6328229"/>
            <a:ext cx="4228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ADEFFF-70A5-EF42-A57E-37AA596FBA2C}" type="slidenum">
              <a:rPr lang="en-US" sz="16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/>
              <a:t>9</a:t>
            </a:fld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91828"/>
              </p:ext>
            </p:extLst>
          </p:nvPr>
        </p:nvGraphicFramePr>
        <p:xfrm>
          <a:off x="115411" y="969818"/>
          <a:ext cx="5074656" cy="251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3" y="3565030"/>
            <a:ext cx="4846553" cy="25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39959</TotalTime>
  <Words>1401</Words>
  <Application>Microsoft Office PowerPoint</Application>
  <PresentationFormat>On-screen Show (4:3)</PresentationFormat>
  <Paragraphs>360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Tahoma</vt:lpstr>
      <vt:lpstr>Cambria</vt:lpstr>
      <vt:lpstr>Verdana</vt:lpstr>
      <vt:lpstr>ヒラギノ角ゴ Pro W3</vt:lpstr>
      <vt:lpstr>Symbol</vt:lpstr>
      <vt:lpstr>Times New Roman</vt:lpstr>
      <vt:lpstr>Office Theme</vt:lpstr>
      <vt:lpstr>2014 Integrated Resource Plan  Arizona Corporation Commission Workshop  September 11, 2014  </vt:lpstr>
      <vt:lpstr>PowerPoint Presentation</vt:lpstr>
      <vt:lpstr>2014 IRP Summary</vt:lpstr>
      <vt:lpstr>Supply-Demand Gap</vt:lpstr>
      <vt:lpstr>PowerPoint Presentation</vt:lpstr>
      <vt:lpstr>Portfolios Considered 2029 Capacity Comparison </vt:lpstr>
      <vt:lpstr>Energy Mix 2014 vs 2029 Comparison</vt:lpstr>
      <vt:lpstr>PowerPoint Presentation</vt:lpstr>
      <vt:lpstr>Evolving Customer Demand</vt:lpstr>
      <vt:lpstr>Variability Requires Flexibility Balancing Growth at Both Ends of Flexibility Spectrum</vt:lpstr>
      <vt:lpstr>Future Technology Drivers Transition Towards Integrating Evolving Energy Resource Portfolio</vt:lpstr>
      <vt:lpstr>Sample of Potential Future Energy Storage Options</vt:lpstr>
      <vt:lpstr>Solana – Energy Storage Today</vt:lpstr>
      <vt:lpstr>Battery Storage vs Equivalent CT Costs</vt:lpstr>
      <vt:lpstr>Ocotillo Modernization Project</vt:lpstr>
      <vt:lpstr>PowerPoint Presentation</vt:lpstr>
      <vt:lpstr>www.aps.com/resources  www.azenergyfuture.com</vt:lpstr>
      <vt:lpstr>APPENDIX</vt:lpstr>
      <vt:lpstr>Incremental Near-Term Natural Gas Resource Needs</vt:lpstr>
      <vt:lpstr>PowerPoint Presentation</vt:lpstr>
      <vt:lpstr>Potential Future Resource Technologies</vt:lpstr>
      <vt:lpstr>PowerPoint Presentation</vt:lpstr>
    </vt:vector>
  </TitlesOfParts>
  <Company>Pinnacle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 INTEGRATED RESOURCE PLAN</dc:title>
  <dc:creator>Michelle Chalmers</dc:creator>
  <cp:lastModifiedBy>Smith, Barbara G</cp:lastModifiedBy>
  <cp:revision>364</cp:revision>
  <cp:lastPrinted>2014-09-10T17:13:40Z</cp:lastPrinted>
  <dcterms:created xsi:type="dcterms:W3CDTF">2014-03-24T16:07:53Z</dcterms:created>
  <dcterms:modified xsi:type="dcterms:W3CDTF">2014-09-11T13:55:04Z</dcterms:modified>
</cp:coreProperties>
</file>